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27"/>
  </p:notesMasterIdLst>
  <p:handoutMasterIdLst>
    <p:handoutMasterId r:id="rId28"/>
  </p:handoutMasterIdLst>
  <p:sldIdLst>
    <p:sldId id="256" r:id="rId2"/>
    <p:sldId id="275" r:id="rId3"/>
    <p:sldId id="257" r:id="rId4"/>
    <p:sldId id="280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9" r:id="rId19"/>
    <p:sldId id="276" r:id="rId20"/>
    <p:sldId id="277" r:id="rId21"/>
    <p:sldId id="278" r:id="rId22"/>
    <p:sldId id="271" r:id="rId23"/>
    <p:sldId id="272" r:id="rId24"/>
    <p:sldId id="273" r:id="rId25"/>
    <p:sldId id="274" r:id="rId26"/>
  </p:sldIdLst>
  <p:sldSz cx="9144000" cy="6858000" type="screen4x3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58" autoAdjust="0"/>
    <p:restoredTop sz="94571" autoAdjust="0"/>
  </p:normalViewPr>
  <p:slideViewPr>
    <p:cSldViewPr>
      <p:cViewPr varScale="1">
        <p:scale>
          <a:sx n="41" d="100"/>
          <a:sy n="41" d="100"/>
        </p:scale>
        <p:origin x="-672" y="-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506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4CA72C-299B-4BCF-9AE7-56D30242498B}" type="datetimeFigureOut">
              <a:rPr lang="pt-BR" smtClean="0"/>
              <a:t>26/08/2014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C8CE78-30A8-4618-9E6A-57C60DE6520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47901964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68A2C7C-B645-4F76-9526-2E687C0674AD}" type="datetimeFigureOut">
              <a:rPr lang="pt-BR" smtClean="0"/>
              <a:pPr/>
              <a:t>26/08/2014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21CED4-F84C-4ED2-8437-8927897B19F7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204766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21CED4-F84C-4ED2-8437-8927897B19F7}" type="slidenum">
              <a:rPr lang="pt-BR" smtClean="0"/>
              <a:pPr/>
              <a:t>3</a:t>
            </a:fld>
            <a:endParaRPr lang="pt-B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21CED4-F84C-4ED2-8437-8927897B19F7}" type="slidenum">
              <a:rPr lang="pt-BR" smtClean="0"/>
              <a:pPr/>
              <a:t>12</a:t>
            </a:fld>
            <a:endParaRPr lang="pt-B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ítulo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28" name="Espaço Reservado para Data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D80C12-8DC5-497D-A11D-CD90E60C2EB1}" type="datetimeFigureOut">
              <a:rPr lang="pt-BR" smtClean="0"/>
              <a:pPr/>
              <a:t>26/08/2014</a:t>
            </a:fld>
            <a:endParaRPr lang="pt-BR"/>
          </a:p>
        </p:txBody>
      </p:sp>
      <p:sp>
        <p:nvSpPr>
          <p:cNvPr id="17" name="Espaço Reservado para Rodapé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29" name="Espaço Reservado para Número de Slide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6F3FE7-E59C-440D-A40C-CDDB56E78B25}" type="slidenum">
              <a:rPr lang="pt-BR" smtClean="0"/>
              <a:pPr/>
              <a:t>‹nº›</a:t>
            </a:fld>
            <a:endParaRPr lang="pt-BR"/>
          </a:p>
        </p:txBody>
      </p:sp>
      <p:sp>
        <p:nvSpPr>
          <p:cNvPr id="9" name="Subtítulo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pt-BR" smtClean="0"/>
              <a:t>Clique para editar o estilo do subtítulo mestre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D80C12-8DC5-497D-A11D-CD90E60C2EB1}" type="datetimeFigureOut">
              <a:rPr lang="pt-BR" smtClean="0"/>
              <a:pPr/>
              <a:t>26/08/2014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6F3FE7-E59C-440D-A40C-CDDB56E78B25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D80C12-8DC5-497D-A11D-CD90E60C2EB1}" type="datetimeFigureOut">
              <a:rPr lang="pt-BR" smtClean="0"/>
              <a:pPr/>
              <a:t>26/08/2014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6F3FE7-E59C-440D-A40C-CDDB56E78B25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D80C12-8DC5-497D-A11D-CD90E60C2EB1}" type="datetimeFigureOut">
              <a:rPr lang="pt-BR" smtClean="0"/>
              <a:pPr/>
              <a:t>26/08/2014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6F3FE7-E59C-440D-A40C-CDDB56E78B25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pt-BR" smtClean="0"/>
              <a:t>Clique para editar os estilos do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D80C12-8DC5-497D-A11D-CD90E60C2EB1}" type="datetimeFigureOut">
              <a:rPr lang="pt-BR" smtClean="0"/>
              <a:pPr/>
              <a:t>26/08/2014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B26F3FE7-E59C-440D-A40C-CDDB56E78B25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D80C12-8DC5-497D-A11D-CD90E60C2EB1}" type="datetimeFigureOut">
              <a:rPr lang="pt-BR" smtClean="0"/>
              <a:pPr/>
              <a:t>26/08/2014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6F3FE7-E59C-440D-A40C-CDDB56E78B25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pt-BR" smtClean="0"/>
              <a:t>Clique para editar os estilos do texto mestre</a:t>
            </a:r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pt-BR" smtClean="0"/>
              <a:t>Clique para editar os estilos do texto mestre</a:t>
            </a:r>
          </a:p>
        </p:txBody>
      </p:sp>
      <p:sp>
        <p:nvSpPr>
          <p:cNvPr id="5" name="Espaço Reservado para Conteúdo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D80C12-8DC5-497D-A11D-CD90E60C2EB1}" type="datetimeFigureOut">
              <a:rPr lang="pt-BR" smtClean="0"/>
              <a:pPr/>
              <a:t>26/08/2014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6F3FE7-E59C-440D-A40C-CDDB56E78B25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D80C12-8DC5-497D-A11D-CD90E60C2EB1}" type="datetimeFigureOut">
              <a:rPr lang="pt-BR" smtClean="0"/>
              <a:pPr/>
              <a:t>26/08/2014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6F3FE7-E59C-440D-A40C-CDDB56E78B25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D80C12-8DC5-497D-A11D-CD90E60C2EB1}" type="datetimeFigureOut">
              <a:rPr lang="pt-BR" smtClean="0"/>
              <a:pPr/>
              <a:t>26/08/2014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6F3FE7-E59C-440D-A40C-CDDB56E78B25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pt-BR" smtClean="0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D80C12-8DC5-497D-A11D-CD90E60C2EB1}" type="datetimeFigureOut">
              <a:rPr lang="pt-BR" smtClean="0"/>
              <a:pPr/>
              <a:t>26/08/2014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6F3FE7-E59C-440D-A40C-CDDB56E78B25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pt-BR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Clique no ícone para adicionar uma imagem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pt-BR" smtClean="0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D80C12-8DC5-497D-A11D-CD90E60C2EB1}" type="datetimeFigureOut">
              <a:rPr lang="pt-BR" smtClean="0"/>
              <a:pPr/>
              <a:t>26/08/2014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6F3FE7-E59C-440D-A40C-CDDB56E78B25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Espaço Reservado para Título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13" name="Espaço Reservado para Texto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pt-BR" smtClean="0"/>
              <a:t>Clique para editar os estilos do texto mestre</a:t>
            </a:r>
          </a:p>
          <a:p>
            <a:pPr lvl="1" eaLnBrk="1" latinLnBrk="0" hangingPunct="1"/>
            <a:r>
              <a:rPr kumimoji="0" lang="pt-BR" smtClean="0"/>
              <a:t>Segundo nível</a:t>
            </a:r>
          </a:p>
          <a:p>
            <a:pPr lvl="2" eaLnBrk="1" latinLnBrk="0" hangingPunct="1"/>
            <a:r>
              <a:rPr kumimoji="0" lang="pt-BR" smtClean="0"/>
              <a:t>Terceiro nível</a:t>
            </a:r>
          </a:p>
          <a:p>
            <a:pPr lvl="3" eaLnBrk="1" latinLnBrk="0" hangingPunct="1"/>
            <a:r>
              <a:rPr kumimoji="0" lang="pt-BR" smtClean="0"/>
              <a:t>Quarto nível</a:t>
            </a:r>
          </a:p>
          <a:p>
            <a:pPr lvl="4" eaLnBrk="1" latinLnBrk="0" hangingPunct="1"/>
            <a:r>
              <a:rPr kumimoji="0" lang="pt-BR" smtClean="0"/>
              <a:t>Quinto nível</a:t>
            </a:r>
            <a:endParaRPr kumimoji="0" lang="en-US"/>
          </a:p>
        </p:txBody>
      </p:sp>
      <p:sp>
        <p:nvSpPr>
          <p:cNvPr id="14" name="Espaço Reservado para Data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F9D80C12-8DC5-497D-A11D-CD90E60C2EB1}" type="datetimeFigureOut">
              <a:rPr lang="pt-BR" smtClean="0"/>
              <a:pPr/>
              <a:t>26/08/2014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23" name="Espaço Reservado para Número de Slide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26F3FE7-E59C-440D-A40C-CDDB56E78B25}" type="slidenum">
              <a:rPr lang="pt-BR" smtClean="0"/>
              <a:pPr/>
              <a:t>‹nº›</a:t>
            </a:fld>
            <a:endParaRPr lang="pt-BR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hyperlink" Target="http://pensador.uol.com.br/autor/eduardo_costa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285720" y="357166"/>
            <a:ext cx="8572560" cy="6143667"/>
          </a:xfrm>
          <a:ln w="38100">
            <a:solidFill>
              <a:schemeClr val="accent5">
                <a:lumMod val="60000"/>
                <a:lumOff val="40000"/>
              </a:schemeClr>
            </a:solidFill>
          </a:ln>
        </p:spPr>
        <p:txBody>
          <a:bodyPr>
            <a:normAutofit/>
          </a:bodyPr>
          <a:lstStyle/>
          <a:p>
            <a:r>
              <a:rPr lang="pt-BR" dirty="0" smtClean="0"/>
              <a:t>II ENCONTRO DO PROGRAMA ACADEMIA DA SAÚDE DO ESTADO DE SÃO PAULO</a:t>
            </a:r>
            <a:br>
              <a:rPr lang="pt-BR" dirty="0" smtClean="0"/>
            </a:br>
            <a:r>
              <a:rPr lang="pt-BR" dirty="0" smtClean="0"/>
              <a:t/>
            </a:r>
            <a:br>
              <a:rPr lang="pt-BR" dirty="0" smtClean="0"/>
            </a:br>
            <a:r>
              <a:rPr lang="pt-BR" dirty="0" smtClean="0"/>
              <a:t>AGOSTO/ 2014</a:t>
            </a:r>
            <a:br>
              <a:rPr lang="pt-BR" dirty="0" smtClean="0"/>
            </a:br>
            <a:endParaRPr lang="pt-BR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pt-BR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57200" y="214290"/>
            <a:ext cx="8229600" cy="6095070"/>
          </a:xfrm>
        </p:spPr>
        <p:txBody>
          <a:bodyPr>
            <a:normAutofit lnSpcReduction="10000"/>
          </a:bodyPr>
          <a:lstStyle/>
          <a:p>
            <a:pPr algn="just"/>
            <a:r>
              <a:rPr lang="pt-BR" b="1" dirty="0" smtClean="0"/>
              <a:t>Migração para o Programa Academia da Saúde</a:t>
            </a:r>
          </a:p>
          <a:p>
            <a:endParaRPr lang="pt-BR" sz="2400" b="1" dirty="0" smtClean="0"/>
          </a:p>
          <a:p>
            <a:pPr algn="just">
              <a:buNone/>
            </a:pPr>
            <a:r>
              <a:rPr lang="pt-BR" sz="2400" b="1" dirty="0" smtClean="0"/>
              <a:t>	</a:t>
            </a:r>
            <a:r>
              <a:rPr lang="pt-BR" sz="2400" dirty="0" smtClean="0"/>
              <a:t>Publicação da Portaria nº. 1.402 de 15 de junho de 2.011.</a:t>
            </a:r>
          </a:p>
          <a:p>
            <a:pPr algn="just">
              <a:buNone/>
            </a:pPr>
            <a:r>
              <a:rPr lang="pt-BR" sz="2400" dirty="0" smtClean="0"/>
              <a:t>	</a:t>
            </a:r>
          </a:p>
          <a:p>
            <a:pPr algn="just">
              <a:buNone/>
            </a:pPr>
            <a:r>
              <a:rPr lang="pt-BR" sz="2400" dirty="0" smtClean="0"/>
              <a:t>	Proposta cadastrada no Fundo Nacional de Saúde da Praça de Exercício do Idoso Municipal.</a:t>
            </a:r>
          </a:p>
          <a:p>
            <a:pPr algn="just">
              <a:buNone/>
            </a:pPr>
            <a:endParaRPr lang="pt-BR" sz="2400" dirty="0" smtClean="0"/>
          </a:p>
          <a:p>
            <a:pPr algn="just">
              <a:buNone/>
            </a:pPr>
            <a:r>
              <a:rPr lang="pt-BR" sz="2400" dirty="0" smtClean="0"/>
              <a:t>	Município habilitado como Programa Similar ao Academia da Saúde (Portaria nº. 3.110 de 26 de Dezembro de 2.011).</a:t>
            </a:r>
          </a:p>
          <a:p>
            <a:pPr algn="just">
              <a:buNone/>
            </a:pPr>
            <a:endParaRPr lang="pt-BR" sz="2400" dirty="0" smtClean="0"/>
          </a:p>
          <a:p>
            <a:pPr algn="just">
              <a:buNone/>
            </a:pPr>
            <a:endParaRPr lang="pt-BR" sz="2400" dirty="0" smtClean="0"/>
          </a:p>
          <a:p>
            <a:pPr algn="just">
              <a:buNone/>
            </a:pPr>
            <a:r>
              <a:rPr lang="pt-BR" sz="2400" dirty="0" smtClean="0"/>
              <a:t>	</a:t>
            </a:r>
            <a:endParaRPr lang="pt-BR" sz="2400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1026" name="Picture 2" descr="G:\Imagens saúde\00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285750"/>
            <a:ext cx="8501121" cy="62150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2050" name="Picture 2" descr="G:\jornal saúde\Fotos separadas\002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9" y="285750"/>
            <a:ext cx="8501122" cy="628652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57200" y="285728"/>
            <a:ext cx="8229600" cy="6023632"/>
          </a:xfrm>
        </p:spPr>
        <p:txBody>
          <a:bodyPr>
            <a:normAutofit lnSpcReduction="10000"/>
          </a:bodyPr>
          <a:lstStyle/>
          <a:p>
            <a:r>
              <a:rPr lang="pt-BR" b="1" dirty="0" smtClean="0"/>
              <a:t>Construção Pólo da Academia da Saúde no Município de Uchoa.</a:t>
            </a:r>
          </a:p>
          <a:p>
            <a:endParaRPr lang="pt-BR" b="1" dirty="0" smtClean="0"/>
          </a:p>
          <a:p>
            <a:pPr algn="just">
              <a:buNone/>
            </a:pPr>
            <a:r>
              <a:rPr lang="pt-BR" sz="2400" b="1" dirty="0" smtClean="0"/>
              <a:t>	</a:t>
            </a:r>
            <a:r>
              <a:rPr lang="pt-BR" sz="2400" dirty="0" smtClean="0"/>
              <a:t>No ano de 2.011 o município solicitou a Construção de um Pólo da Academia da Saúde, modalidade Ampliada, de acordo com a Portaria nº. 1.401, de 15 de junho de 2.011.</a:t>
            </a:r>
          </a:p>
          <a:p>
            <a:pPr algn="just">
              <a:buNone/>
            </a:pPr>
            <a:endParaRPr lang="pt-BR" sz="2400" dirty="0" smtClean="0"/>
          </a:p>
          <a:p>
            <a:pPr algn="just">
              <a:buNone/>
            </a:pPr>
            <a:r>
              <a:rPr lang="pt-BR" sz="2400" dirty="0" smtClean="0"/>
              <a:t>	Sendo habilitado pelo Ministério da Saúde em dezembro de 2.011 (Portaria nº. 3.164 de 27 de dezembro de 2.011).</a:t>
            </a:r>
          </a:p>
          <a:p>
            <a:pPr algn="just">
              <a:buNone/>
            </a:pPr>
            <a:endParaRPr lang="pt-BR" sz="2400" dirty="0" smtClean="0"/>
          </a:p>
          <a:p>
            <a:pPr algn="just">
              <a:buNone/>
            </a:pPr>
            <a:r>
              <a:rPr lang="pt-BR" sz="2400" dirty="0" smtClean="0"/>
              <a:t>	A obra foi concluída em junho de 2.013, sendo a mesma inaugurada em 22 de setembro de 2.013.</a:t>
            </a:r>
          </a:p>
          <a:p>
            <a:pPr algn="just">
              <a:buNone/>
            </a:pPr>
            <a:r>
              <a:rPr lang="pt-BR" sz="2400" dirty="0" smtClean="0"/>
              <a:t>	</a:t>
            </a:r>
            <a:endParaRPr lang="pt-BR" sz="2400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1026" name="Picture 2" descr="D:\ACADEMIA SÃO MIGUEL\DSC_0016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28596" y="214290"/>
            <a:ext cx="8286808" cy="6286544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2050" name="Picture 2" descr="D:\ACADEMIA SÃO MIGUEL\DSC_0010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28596" y="285728"/>
            <a:ext cx="8286808" cy="6357982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3074" name="Picture 2" descr="D:\ACADEMIA SÃO MIGUEL\DSC_0011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28596" y="285728"/>
            <a:ext cx="8286808" cy="6286543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4098" name="Picture 2" descr="D:\ACADEMIA SÃO MIGUEL\DSC_0012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00034" y="285728"/>
            <a:ext cx="8215370" cy="6215105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8194" name="Picture 2" descr="D:\ACADEMIA SÃO MIGUEL\DSC_0013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57158" y="285728"/>
            <a:ext cx="8358246" cy="6357981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5122" name="Picture 2" descr="D:\ACADEMIA SÃO MIGUEL\DSC_0156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28596" y="214290"/>
            <a:ext cx="8286808" cy="6215105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57200" y="285728"/>
            <a:ext cx="8229600" cy="6429420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pt-BR" sz="3200" b="1" dirty="0" smtClean="0"/>
              <a:t>Programa Academia da Saúde no Município de Uchoa/SP</a:t>
            </a:r>
          </a:p>
          <a:p>
            <a:endParaRPr lang="pt-BR" sz="2400" dirty="0" smtClean="0"/>
          </a:p>
          <a:p>
            <a:pPr algn="ctr">
              <a:buNone/>
            </a:pPr>
            <a:r>
              <a:rPr lang="pt-BR" sz="2400" b="1" dirty="0" err="1" smtClean="0"/>
              <a:t>Karyna</a:t>
            </a:r>
            <a:r>
              <a:rPr lang="pt-BR" sz="2400" b="1" dirty="0" smtClean="0"/>
              <a:t> </a:t>
            </a:r>
            <a:r>
              <a:rPr lang="pt-BR" sz="2400" b="1" dirty="0" err="1" smtClean="0"/>
              <a:t>Camillo</a:t>
            </a:r>
            <a:r>
              <a:rPr lang="pt-BR" sz="2400" b="1" dirty="0" smtClean="0"/>
              <a:t> P. Iglesias</a:t>
            </a:r>
          </a:p>
          <a:p>
            <a:pPr algn="ctr">
              <a:buNone/>
            </a:pPr>
            <a:r>
              <a:rPr lang="pt-BR" sz="2400" dirty="0" smtClean="0"/>
              <a:t>	</a:t>
            </a:r>
            <a:r>
              <a:rPr lang="pt-BR" sz="2000" dirty="0" smtClean="0"/>
              <a:t>Diretora Municipal de Saúde</a:t>
            </a:r>
          </a:p>
          <a:p>
            <a:pPr algn="ctr">
              <a:buNone/>
            </a:pPr>
            <a:r>
              <a:rPr lang="pt-BR" sz="2000" dirty="0" smtClean="0"/>
              <a:t>Graduada em Enfermagem</a:t>
            </a:r>
          </a:p>
          <a:p>
            <a:pPr algn="ctr">
              <a:buNone/>
            </a:pPr>
            <a:r>
              <a:rPr lang="pt-BR" sz="2000" dirty="0" smtClean="0"/>
              <a:t>Especialização em Gestão de Redes</a:t>
            </a:r>
          </a:p>
          <a:p>
            <a:pPr algn="ctr">
              <a:buNone/>
            </a:pPr>
            <a:endParaRPr lang="pt-BR" sz="2400" dirty="0" smtClean="0"/>
          </a:p>
          <a:p>
            <a:pPr algn="ctr">
              <a:buNone/>
            </a:pPr>
            <a:r>
              <a:rPr lang="pt-BR" sz="2400" b="1" dirty="0" err="1" smtClean="0"/>
              <a:t>Vívian</a:t>
            </a:r>
            <a:r>
              <a:rPr lang="pt-BR" sz="2400" b="1" dirty="0" smtClean="0"/>
              <a:t> </a:t>
            </a:r>
            <a:r>
              <a:rPr lang="pt-BR" sz="2400" b="1" dirty="0" err="1" smtClean="0"/>
              <a:t>Candolo</a:t>
            </a:r>
            <a:r>
              <a:rPr lang="pt-BR" sz="2400" b="1" dirty="0" smtClean="0"/>
              <a:t> Lourenço</a:t>
            </a:r>
          </a:p>
          <a:p>
            <a:pPr algn="ctr">
              <a:buNone/>
            </a:pPr>
            <a:r>
              <a:rPr lang="pt-BR" sz="2000" dirty="0" smtClean="0"/>
              <a:t>Coordenadora da Saúde</a:t>
            </a:r>
          </a:p>
          <a:p>
            <a:pPr algn="ctr">
              <a:buNone/>
            </a:pPr>
            <a:r>
              <a:rPr lang="pt-BR" sz="2000" dirty="0" smtClean="0"/>
              <a:t>Graduada em Direito</a:t>
            </a:r>
          </a:p>
          <a:p>
            <a:pPr algn="ctr">
              <a:buNone/>
            </a:pPr>
            <a:r>
              <a:rPr lang="pt-BR" sz="2000" dirty="0" smtClean="0"/>
              <a:t>MBA em Administração Pública</a:t>
            </a:r>
          </a:p>
          <a:p>
            <a:pPr algn="ctr">
              <a:buNone/>
            </a:pPr>
            <a:r>
              <a:rPr lang="pt-BR" sz="2000" dirty="0" smtClean="0"/>
              <a:t>Cursando Especialização de Gestão em Saúde</a:t>
            </a:r>
          </a:p>
          <a:p>
            <a:endParaRPr lang="pt-BR" sz="2400" dirty="0" smtClean="0"/>
          </a:p>
          <a:p>
            <a:pPr algn="ctr">
              <a:buNone/>
            </a:pPr>
            <a:r>
              <a:rPr lang="pt-BR" sz="2400" dirty="0" smtClean="0"/>
              <a:t>São Paulo, 26 de Agosto de 2.014.</a:t>
            </a:r>
            <a:endParaRPr lang="pt-BR" sz="2400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6146" name="Picture 2" descr="D:\ACADEMIA SÃO MIGUEL\DSC_0133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28596" y="285728"/>
            <a:ext cx="8286808" cy="6215105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7170" name="Picture 2" descr="D:\ACADEMIA SÃO MIGUEL\DSC_0134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00034" y="285728"/>
            <a:ext cx="8286808" cy="6286544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57200" y="214290"/>
            <a:ext cx="8229600" cy="6095070"/>
          </a:xfrm>
        </p:spPr>
        <p:txBody>
          <a:bodyPr/>
          <a:lstStyle/>
          <a:p>
            <a:r>
              <a:rPr lang="pt-BR" b="1" dirty="0" smtClean="0"/>
              <a:t>Cenário Atual</a:t>
            </a:r>
          </a:p>
          <a:p>
            <a:endParaRPr lang="pt-BR" b="1" dirty="0" smtClean="0"/>
          </a:p>
          <a:p>
            <a:r>
              <a:rPr lang="pt-BR" b="1" dirty="0" smtClean="0"/>
              <a:t>Divulgação do Programa</a:t>
            </a:r>
          </a:p>
          <a:p>
            <a:pPr algn="just">
              <a:buNone/>
            </a:pPr>
            <a:r>
              <a:rPr lang="pt-BR" b="1" dirty="0" smtClean="0"/>
              <a:t>	</a:t>
            </a:r>
            <a:r>
              <a:rPr lang="pt-BR" sz="2400" dirty="0" smtClean="0"/>
              <a:t>Realizada através das Equipes de Estratégia da Família (ACS e Orientação Médica);</a:t>
            </a:r>
          </a:p>
          <a:p>
            <a:pPr algn="just">
              <a:buNone/>
            </a:pPr>
            <a:endParaRPr lang="pt-BR" sz="2400" dirty="0" smtClean="0"/>
          </a:p>
          <a:p>
            <a:r>
              <a:rPr lang="pt-BR" b="1" dirty="0" smtClean="0"/>
              <a:t>Grupo de Apoio à Gestão</a:t>
            </a:r>
          </a:p>
          <a:p>
            <a:pPr algn="just">
              <a:buNone/>
            </a:pPr>
            <a:r>
              <a:rPr lang="pt-BR" b="1" dirty="0" smtClean="0"/>
              <a:t>	</a:t>
            </a:r>
            <a:r>
              <a:rPr lang="pt-BR" sz="2400" dirty="0" smtClean="0"/>
              <a:t>No município não há NASF constituído, estando o mesmo previsto para o ano de 2.015; sendo a gestão do pólo realizada pela Diretoria Municipal de Saúde.</a:t>
            </a:r>
          </a:p>
          <a:p>
            <a:pPr algn="just">
              <a:buNone/>
            </a:pPr>
            <a:endParaRPr lang="pt-BR" sz="2400" dirty="0" smtClean="0"/>
          </a:p>
          <a:p>
            <a:pPr algn="just"/>
            <a:r>
              <a:rPr lang="pt-BR" b="1" dirty="0" smtClean="0"/>
              <a:t>Profissionais Envolvidos</a:t>
            </a:r>
          </a:p>
          <a:p>
            <a:pPr algn="just">
              <a:buNone/>
            </a:pPr>
            <a:r>
              <a:rPr lang="pt-BR" b="1" dirty="0" smtClean="0"/>
              <a:t>	</a:t>
            </a:r>
            <a:r>
              <a:rPr lang="pt-BR" sz="2400" dirty="0" smtClean="0"/>
              <a:t>Educador físico, nutricionista e </a:t>
            </a:r>
            <a:r>
              <a:rPr lang="pt-BR" sz="2400" dirty="0" err="1" smtClean="0"/>
              <a:t>fisioterpêuta</a:t>
            </a:r>
            <a:r>
              <a:rPr lang="pt-BR" sz="2400" dirty="0" smtClean="0"/>
              <a:t>.</a:t>
            </a:r>
            <a:endParaRPr lang="pt-BR" b="1" dirty="0" smtClean="0"/>
          </a:p>
          <a:p>
            <a:pPr algn="just">
              <a:buNone/>
            </a:pPr>
            <a:endParaRPr lang="pt-BR" b="1" dirty="0" smtClean="0"/>
          </a:p>
          <a:p>
            <a:pPr>
              <a:buNone/>
            </a:pPr>
            <a:endParaRPr lang="pt-BR" b="1" dirty="0" smtClean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57200" y="285728"/>
            <a:ext cx="8229600" cy="6023632"/>
          </a:xfrm>
        </p:spPr>
        <p:txBody>
          <a:bodyPr/>
          <a:lstStyle/>
          <a:p>
            <a:pPr algn="just"/>
            <a:r>
              <a:rPr lang="pt-BR" b="1" dirty="0" smtClean="0"/>
              <a:t>Pactuações das atividades desenvolvidas nos pólos.</a:t>
            </a:r>
          </a:p>
          <a:p>
            <a:pPr algn="just">
              <a:buNone/>
            </a:pPr>
            <a:r>
              <a:rPr lang="pt-BR" b="1" dirty="0" smtClean="0"/>
              <a:t>	</a:t>
            </a:r>
            <a:r>
              <a:rPr lang="pt-BR" sz="2400" dirty="0" smtClean="0"/>
              <a:t>Realizada entre os profissionais atuantes e a Diretoria Municipal de Saúde, inclusive com a disponibilidade de horários alternativos de práticas corporais supervisionadas, visando facilitar o acesso à toda população.</a:t>
            </a:r>
          </a:p>
          <a:p>
            <a:pPr algn="just">
              <a:buNone/>
            </a:pPr>
            <a:endParaRPr lang="pt-BR" sz="2400" b="1" dirty="0" smtClean="0"/>
          </a:p>
          <a:p>
            <a:pPr algn="just"/>
            <a:r>
              <a:rPr lang="pt-BR" b="1" dirty="0" smtClean="0"/>
              <a:t>Atividades desenvolvidas.</a:t>
            </a:r>
          </a:p>
          <a:p>
            <a:pPr algn="just">
              <a:buNone/>
            </a:pPr>
            <a:r>
              <a:rPr lang="pt-BR" b="1" dirty="0" smtClean="0"/>
              <a:t>	</a:t>
            </a:r>
            <a:r>
              <a:rPr lang="pt-BR" sz="2400" dirty="0" smtClean="0"/>
              <a:t>Orientação nutricional;</a:t>
            </a:r>
          </a:p>
          <a:p>
            <a:pPr algn="just">
              <a:buNone/>
            </a:pPr>
            <a:r>
              <a:rPr lang="pt-BR" sz="2400" b="1" dirty="0" smtClean="0"/>
              <a:t>	A</a:t>
            </a:r>
            <a:r>
              <a:rPr lang="pt-BR" sz="2400" dirty="0" smtClean="0"/>
              <a:t>longamento com bastões; Ginástica localizada; Exercícios de fortalecimento muscular; exercícios aeróbicos; Caminhada Orientada; Dança; </a:t>
            </a:r>
            <a:r>
              <a:rPr lang="pt-BR" sz="2400" dirty="0" err="1" smtClean="0"/>
              <a:t>Lian</a:t>
            </a:r>
            <a:r>
              <a:rPr lang="pt-BR" sz="2400" dirty="0" smtClean="0"/>
              <a:t> </a:t>
            </a:r>
            <a:r>
              <a:rPr lang="pt-BR" sz="2400" dirty="0" err="1" smtClean="0"/>
              <a:t>Gong</a:t>
            </a:r>
            <a:r>
              <a:rPr lang="pt-BR" sz="2400" dirty="0" smtClean="0"/>
              <a:t> (técnica chinesa de alongamentos) e </a:t>
            </a:r>
            <a:r>
              <a:rPr lang="pt-BR" sz="2400" dirty="0" err="1" smtClean="0"/>
              <a:t>Pilates</a:t>
            </a:r>
            <a:r>
              <a:rPr lang="pt-BR" sz="2400" dirty="0" smtClean="0"/>
              <a:t>.</a:t>
            </a:r>
          </a:p>
          <a:p>
            <a:pPr algn="just">
              <a:buNone/>
            </a:pPr>
            <a:endParaRPr lang="pt-BR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57200" y="285728"/>
            <a:ext cx="8229600" cy="6023632"/>
          </a:xfrm>
        </p:spPr>
        <p:txBody>
          <a:bodyPr>
            <a:normAutofit lnSpcReduction="10000"/>
          </a:bodyPr>
          <a:lstStyle/>
          <a:p>
            <a:r>
              <a:rPr lang="pt-BR" b="1" dirty="0" smtClean="0"/>
              <a:t>Monitoramento e Avaliação.</a:t>
            </a:r>
          </a:p>
          <a:p>
            <a:pPr>
              <a:buNone/>
            </a:pPr>
            <a:r>
              <a:rPr lang="pt-BR" b="1" dirty="0" smtClean="0"/>
              <a:t>	</a:t>
            </a:r>
            <a:r>
              <a:rPr lang="pt-BR" sz="2400" dirty="0" smtClean="0"/>
              <a:t>Listas de presença;</a:t>
            </a:r>
          </a:p>
          <a:p>
            <a:pPr>
              <a:buNone/>
            </a:pPr>
            <a:r>
              <a:rPr lang="pt-BR" sz="2400" b="1" dirty="0" smtClean="0"/>
              <a:t>	</a:t>
            </a:r>
            <a:r>
              <a:rPr lang="pt-BR" sz="2400" dirty="0" smtClean="0"/>
              <a:t>Lançamento dos dados no </a:t>
            </a:r>
            <a:r>
              <a:rPr lang="pt-BR" sz="2400" dirty="0" err="1" smtClean="0"/>
              <a:t>Cnes</a:t>
            </a:r>
            <a:r>
              <a:rPr lang="pt-BR" sz="2400" dirty="0" smtClean="0"/>
              <a:t>;</a:t>
            </a:r>
          </a:p>
          <a:p>
            <a:pPr>
              <a:buNone/>
            </a:pPr>
            <a:r>
              <a:rPr lang="pt-BR" sz="2400" dirty="0" smtClean="0"/>
              <a:t>	Dados antropométricos semestrais dos participantes.</a:t>
            </a:r>
          </a:p>
          <a:p>
            <a:pPr>
              <a:buNone/>
            </a:pPr>
            <a:endParaRPr lang="pt-BR" sz="2400" dirty="0" smtClean="0"/>
          </a:p>
          <a:p>
            <a:r>
              <a:rPr lang="pt-BR" b="1" dirty="0" smtClean="0"/>
              <a:t>Média de participantes</a:t>
            </a:r>
          </a:p>
          <a:p>
            <a:pPr>
              <a:buNone/>
            </a:pPr>
            <a:r>
              <a:rPr lang="pt-BR" sz="2400" dirty="0" smtClean="0"/>
              <a:t>	100 (cem), somatória dos dois pólos, com absenteísmo importante de 30 a 40% no período de festas e inverno.</a:t>
            </a:r>
          </a:p>
          <a:p>
            <a:pPr>
              <a:buNone/>
            </a:pPr>
            <a:endParaRPr lang="pt-BR" sz="2400" dirty="0" smtClean="0"/>
          </a:p>
          <a:p>
            <a:r>
              <a:rPr lang="pt-BR" b="1" dirty="0" smtClean="0"/>
              <a:t>Público envolvido</a:t>
            </a:r>
          </a:p>
          <a:p>
            <a:pPr>
              <a:buNone/>
            </a:pPr>
            <a:r>
              <a:rPr lang="pt-BR" b="1" dirty="0" smtClean="0"/>
              <a:t>	</a:t>
            </a:r>
            <a:r>
              <a:rPr lang="pt-BR" sz="2400" dirty="0" smtClean="0"/>
              <a:t>Crianças e adolescentes do Projeto Delta;</a:t>
            </a:r>
          </a:p>
          <a:p>
            <a:pPr algn="just">
              <a:buNone/>
            </a:pPr>
            <a:r>
              <a:rPr lang="pt-BR" sz="2400" b="1" dirty="0" smtClean="0"/>
              <a:t>	</a:t>
            </a:r>
            <a:r>
              <a:rPr lang="pt-BR" sz="2400" dirty="0" smtClean="0"/>
              <a:t>Idosas do Grupo Reviver (Melhor Idade);</a:t>
            </a:r>
          </a:p>
          <a:p>
            <a:pPr algn="just">
              <a:buNone/>
            </a:pPr>
            <a:r>
              <a:rPr lang="pt-BR" sz="2400" b="1" dirty="0" smtClean="0"/>
              <a:t>	</a:t>
            </a:r>
            <a:r>
              <a:rPr lang="pt-BR" sz="2400" dirty="0" smtClean="0"/>
              <a:t>População em geral, todas as idades, com predominância do público feminino.</a:t>
            </a:r>
          </a:p>
          <a:p>
            <a:pPr algn="just">
              <a:buNone/>
            </a:pPr>
            <a:endParaRPr lang="pt-BR" b="1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BR" b="0" dirty="0" smtClean="0"/>
              <a:t/>
            </a:r>
            <a:br>
              <a:rPr lang="pt-BR" b="0" dirty="0" smtClean="0"/>
            </a:br>
            <a:r>
              <a:rPr lang="pt-BR" b="0" dirty="0" smtClean="0"/>
              <a:t/>
            </a:r>
            <a:br>
              <a:rPr lang="pt-BR" b="0" dirty="0" smtClean="0"/>
            </a:br>
            <a:r>
              <a:rPr lang="pt-BR" b="0" dirty="0" smtClean="0"/>
              <a:t/>
            </a:r>
            <a:br>
              <a:rPr lang="pt-BR" b="0" dirty="0" smtClean="0"/>
            </a:br>
            <a:r>
              <a:rPr lang="pt-BR" b="0" dirty="0" smtClean="0"/>
              <a:t/>
            </a:r>
            <a:br>
              <a:rPr lang="pt-BR" b="0" dirty="0" smtClean="0"/>
            </a:br>
            <a:r>
              <a:rPr lang="pt-BR" b="0" dirty="0" smtClean="0"/>
              <a:t/>
            </a:r>
            <a:br>
              <a:rPr lang="pt-BR" b="0" dirty="0" smtClean="0"/>
            </a:br>
            <a:r>
              <a:rPr lang="pt-BR" b="0" dirty="0" smtClean="0"/>
              <a:t/>
            </a:r>
            <a:br>
              <a:rPr lang="pt-BR" b="0" dirty="0" smtClean="0"/>
            </a:br>
            <a:r>
              <a:rPr lang="pt-BR" dirty="0" smtClean="0">
                <a:solidFill>
                  <a:schemeClr val="tx1"/>
                </a:solidFill>
              </a:rPr>
              <a:t>“</a:t>
            </a:r>
            <a:r>
              <a:rPr lang="pt-BR" sz="3100" i="1" dirty="0" smtClean="0">
                <a:solidFill>
                  <a:schemeClr val="tx1"/>
                </a:solidFill>
              </a:rPr>
              <a:t>Atividade física não é apenas uma das mais importantes chaves para um corpo saudável.É a base da atividade intelectual criativa e dinâmica.”</a:t>
            </a:r>
            <a:r>
              <a:rPr lang="pt-BR" sz="3100" b="0" i="1" dirty="0" smtClean="0">
                <a:solidFill>
                  <a:schemeClr val="tx1"/>
                </a:solidFill>
              </a:rPr>
              <a:t/>
            </a:r>
            <a:br>
              <a:rPr lang="pt-BR" sz="3100" b="0" i="1" dirty="0" smtClean="0">
                <a:solidFill>
                  <a:schemeClr val="tx1"/>
                </a:solidFill>
              </a:rPr>
            </a:br>
            <a:r>
              <a:rPr lang="pt-BR" sz="3100" b="0" i="1" dirty="0" smtClean="0">
                <a:solidFill>
                  <a:schemeClr val="tx1"/>
                </a:solidFill>
                <a:hlinkClick r:id="rId2"/>
              </a:rPr>
              <a:t>Eduardo Costa</a:t>
            </a:r>
            <a:endParaRPr lang="pt-BR" sz="3100" i="1" dirty="0">
              <a:solidFill>
                <a:schemeClr val="tx1"/>
              </a:solidFill>
            </a:endParaRP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57200" y="4929198"/>
            <a:ext cx="8229600" cy="1500198"/>
          </a:xfrm>
        </p:spPr>
        <p:txBody>
          <a:bodyPr>
            <a:normAutofit/>
          </a:bodyPr>
          <a:lstStyle/>
          <a:p>
            <a:pPr lvl="8">
              <a:buNone/>
            </a:pPr>
            <a:r>
              <a:rPr lang="pt-BR" sz="6600" dirty="0" smtClean="0"/>
              <a:t>Obrigada!</a:t>
            </a:r>
            <a:endParaRPr lang="pt-BR" sz="6600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BR" dirty="0" smtClean="0"/>
              <a:t/>
            </a:r>
            <a:br>
              <a:rPr lang="pt-BR" dirty="0" smtClean="0"/>
            </a:b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57200" y="285728"/>
            <a:ext cx="8229600" cy="6023632"/>
          </a:xfrm>
        </p:spPr>
        <p:txBody>
          <a:bodyPr>
            <a:normAutofit/>
          </a:bodyPr>
          <a:lstStyle/>
          <a:p>
            <a:r>
              <a:rPr lang="pt-BR" b="1" dirty="0" smtClean="0"/>
              <a:t>Apresentação</a:t>
            </a:r>
          </a:p>
          <a:p>
            <a:endParaRPr lang="pt-BR" dirty="0" smtClean="0"/>
          </a:p>
          <a:p>
            <a:pPr algn="just">
              <a:buNone/>
            </a:pPr>
            <a:r>
              <a:rPr lang="pt-BR" dirty="0" smtClean="0"/>
              <a:t>	</a:t>
            </a:r>
            <a:r>
              <a:rPr lang="pt-BR" sz="2400" dirty="0" smtClean="0"/>
              <a:t>O município de Uchoa encontra-se no noroeste do Estado de São Paulo, a uma distância de aproximadamente 400 km da Capital (São Paulo), e a 30 km de São José do Rio Preto.</a:t>
            </a:r>
          </a:p>
          <a:p>
            <a:pPr algn="just">
              <a:buNone/>
            </a:pPr>
            <a:r>
              <a:rPr lang="pt-BR" sz="2400" dirty="0" smtClean="0"/>
              <a:t>	</a:t>
            </a:r>
          </a:p>
          <a:p>
            <a:pPr algn="just">
              <a:buNone/>
            </a:pPr>
            <a:r>
              <a:rPr lang="pt-BR" sz="2400" dirty="0" smtClean="0"/>
              <a:t>	Possui uma área territorial de 252,21 </a:t>
            </a:r>
            <a:r>
              <a:rPr lang="pt-BR" sz="2400" dirty="0" err="1" smtClean="0"/>
              <a:t>km²</a:t>
            </a:r>
            <a:r>
              <a:rPr lang="pt-BR" sz="2400" dirty="0" smtClean="0"/>
              <a:t> e tem como limites os municípios de Catiguá, </a:t>
            </a:r>
            <a:r>
              <a:rPr lang="pt-BR" sz="2400" dirty="0" err="1" smtClean="0"/>
              <a:t>Cedral</a:t>
            </a:r>
            <a:r>
              <a:rPr lang="pt-BR" sz="2400" dirty="0" smtClean="0"/>
              <a:t>, </a:t>
            </a:r>
            <a:r>
              <a:rPr lang="pt-BR" sz="2400" dirty="0" err="1" smtClean="0"/>
              <a:t>Guapiaçu</a:t>
            </a:r>
            <a:r>
              <a:rPr lang="pt-BR" sz="2400" dirty="0" smtClean="0"/>
              <a:t>, </a:t>
            </a:r>
            <a:r>
              <a:rPr lang="pt-BR" sz="2400" dirty="0" err="1" smtClean="0"/>
              <a:t>Ibirá</a:t>
            </a:r>
            <a:r>
              <a:rPr lang="pt-BR" sz="2400" dirty="0" smtClean="0"/>
              <a:t>, Olímpia e </a:t>
            </a:r>
            <a:r>
              <a:rPr lang="pt-BR" sz="2400" dirty="0" err="1" smtClean="0"/>
              <a:t>Tabapuã</a:t>
            </a:r>
            <a:r>
              <a:rPr lang="pt-BR" sz="2400" dirty="0" smtClean="0"/>
              <a:t>. Possui como principal rodovia de acesso a Rodovia Washington Luis (SP-310), que liga Uchoa ao município de São José do Rio Preto.</a:t>
            </a:r>
          </a:p>
          <a:p>
            <a:pPr>
              <a:buNone/>
            </a:pPr>
            <a:r>
              <a:rPr lang="pt-BR" sz="2400" dirty="0" smtClean="0"/>
              <a:t>		</a:t>
            </a:r>
          </a:p>
          <a:p>
            <a:endParaRPr lang="pt-BR" dirty="0" smtClean="0"/>
          </a:p>
          <a:p>
            <a:pPr>
              <a:buNone/>
            </a:pPr>
            <a:endParaRPr lang="pt-BR" dirty="0" smtClean="0"/>
          </a:p>
          <a:p>
            <a:endParaRPr lang="pt-BR" dirty="0" smtClean="0"/>
          </a:p>
          <a:p>
            <a:endParaRPr lang="pt-BR" dirty="0" smtClean="0"/>
          </a:p>
          <a:p>
            <a:endParaRPr lang="pt-BR" dirty="0" smtClean="0"/>
          </a:p>
          <a:p>
            <a:endParaRPr lang="pt-BR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57200" y="285728"/>
            <a:ext cx="8229600" cy="6023632"/>
          </a:xfrm>
        </p:spPr>
        <p:txBody>
          <a:bodyPr/>
          <a:lstStyle/>
          <a:p>
            <a:pPr>
              <a:buNone/>
            </a:pPr>
            <a:r>
              <a:rPr lang="pt-BR" dirty="0" smtClean="0"/>
              <a:t>	</a:t>
            </a:r>
          </a:p>
          <a:p>
            <a:pPr algn="just">
              <a:buNone/>
            </a:pPr>
            <a:r>
              <a:rPr lang="pt-BR" sz="2400" dirty="0" smtClean="0"/>
              <a:t>	</a:t>
            </a:r>
          </a:p>
          <a:p>
            <a:pPr algn="just">
              <a:buNone/>
            </a:pPr>
            <a:r>
              <a:rPr lang="pt-BR" sz="2400" dirty="0" smtClean="0"/>
              <a:t>	A população economicamente ativa tem entre 15 e 65 anos e a principal atividade econômica é a agricultura (cana-de-açúcar) e agropecuária (gado leiteiro e de corte), seguida pela indústria e prestação de serviços.</a:t>
            </a:r>
          </a:p>
          <a:p>
            <a:pPr>
              <a:buNone/>
            </a:pPr>
            <a:endParaRPr lang="pt-BR" sz="2400" dirty="0" smtClean="0"/>
          </a:p>
          <a:p>
            <a:pPr algn="just">
              <a:buNone/>
            </a:pPr>
            <a:r>
              <a:rPr lang="pt-BR" sz="2400" dirty="0" smtClean="0"/>
              <a:t>	Em relação ao saneamento básico, dados obtidos no SEADE, o município conta com 99,27% de abastecimento de água da rede pública e 99,17% de atendimento de esgoto sanitário. Quanto a Atenção Básica a Saúde, possui 100% de cobertura da Estratégia da Saúde da Família.</a:t>
            </a:r>
          </a:p>
          <a:p>
            <a:pPr>
              <a:buNone/>
            </a:pPr>
            <a:endParaRPr lang="pt-BR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 dirty="0"/>
          </a:p>
        </p:txBody>
      </p:sp>
      <p:pic>
        <p:nvPicPr>
          <p:cNvPr id="1027" name="Imagem 1"/>
          <p:cNvPicPr>
            <a:picLocks noGrp="1" noChangeAspect="1" noChangeArrowheads="1" noCro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28596" y="285728"/>
            <a:ext cx="8358246" cy="6215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BR" dirty="0" smtClean="0"/>
              <a:t/>
            </a:r>
            <a:br>
              <a:rPr lang="pt-BR" dirty="0" smtClean="0"/>
            </a:br>
            <a:r>
              <a:rPr lang="pt-BR" dirty="0" smtClean="0"/>
              <a:t/>
            </a:r>
            <a:br>
              <a:rPr lang="pt-BR" dirty="0" smtClean="0"/>
            </a:br>
            <a:r>
              <a:rPr lang="pt-BR" dirty="0" smtClean="0"/>
              <a:t/>
            </a:r>
            <a:br>
              <a:rPr lang="pt-BR" dirty="0" smtClean="0"/>
            </a:br>
            <a:r>
              <a:rPr lang="pt-BR" dirty="0" smtClean="0"/>
              <a:t/>
            </a:r>
            <a:br>
              <a:rPr lang="pt-BR" dirty="0" smtClean="0"/>
            </a:br>
            <a:r>
              <a:rPr lang="pt-BR" dirty="0" smtClean="0"/>
              <a:t/>
            </a:r>
            <a:br>
              <a:rPr lang="pt-BR" dirty="0" smtClean="0"/>
            </a:br>
            <a:r>
              <a:rPr lang="pt-BR" dirty="0" smtClean="0"/>
              <a:t/>
            </a:r>
            <a:br>
              <a:rPr lang="pt-BR" dirty="0" smtClean="0"/>
            </a:br>
            <a:r>
              <a:rPr lang="pt-BR" dirty="0" smtClean="0"/>
              <a:t/>
            </a:r>
            <a:br>
              <a:rPr lang="pt-BR" dirty="0" smtClean="0"/>
            </a:br>
            <a:r>
              <a:rPr lang="pt-BR" dirty="0" smtClean="0"/>
              <a:t/>
            </a:r>
            <a:br>
              <a:rPr lang="pt-BR" dirty="0" smtClean="0"/>
            </a:br>
            <a:r>
              <a:rPr lang="pt-BR" dirty="0" smtClean="0"/>
              <a:t/>
            </a:r>
            <a:br>
              <a:rPr lang="pt-BR" dirty="0" smtClean="0"/>
            </a:br>
            <a:r>
              <a:rPr lang="pt-BR" dirty="0" smtClean="0"/>
              <a:t/>
            </a:r>
            <a:br>
              <a:rPr lang="pt-BR" dirty="0" smtClean="0"/>
            </a:br>
            <a:r>
              <a:rPr lang="pt-BR" dirty="0" smtClean="0"/>
              <a:t/>
            </a:r>
            <a:br>
              <a:rPr lang="pt-BR" dirty="0" smtClean="0"/>
            </a:br>
            <a:r>
              <a:rPr lang="pt-BR" dirty="0" smtClean="0"/>
              <a:t/>
            </a:r>
            <a:br>
              <a:rPr lang="pt-BR" dirty="0" smtClean="0"/>
            </a:br>
            <a:r>
              <a:rPr lang="pt-BR" dirty="0" smtClean="0"/>
              <a:t/>
            </a:r>
            <a:br>
              <a:rPr lang="pt-BR" dirty="0" smtClean="0"/>
            </a:br>
            <a:r>
              <a:rPr lang="pt-BR" dirty="0" smtClean="0"/>
              <a:t/>
            </a:r>
            <a:br>
              <a:rPr lang="pt-BR" dirty="0" smtClean="0"/>
            </a:br>
            <a:r>
              <a:rPr lang="pt-BR" dirty="0" smtClean="0"/>
              <a:t/>
            </a:r>
            <a:br>
              <a:rPr lang="pt-BR" dirty="0" smtClean="0"/>
            </a:br>
            <a:r>
              <a:rPr lang="pt-BR" dirty="0" smtClean="0"/>
              <a:t/>
            </a:r>
            <a:br>
              <a:rPr lang="pt-BR" dirty="0" smtClean="0"/>
            </a:br>
            <a:r>
              <a:rPr lang="pt-BR" dirty="0" smtClean="0"/>
              <a:t/>
            </a:r>
            <a:br>
              <a:rPr lang="pt-BR" dirty="0" smtClean="0"/>
            </a:br>
            <a:r>
              <a:rPr lang="pt-BR" dirty="0" smtClean="0"/>
              <a:t/>
            </a:r>
            <a:br>
              <a:rPr lang="pt-BR" dirty="0" smtClean="0"/>
            </a:br>
            <a:r>
              <a:rPr lang="pt-BR" dirty="0" smtClean="0"/>
              <a:t/>
            </a:r>
            <a:br>
              <a:rPr lang="pt-BR" dirty="0" smtClean="0"/>
            </a:b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57200" y="285728"/>
            <a:ext cx="8229600" cy="6023632"/>
          </a:xfrm>
        </p:spPr>
        <p:txBody>
          <a:bodyPr/>
          <a:lstStyle/>
          <a:p>
            <a:r>
              <a:rPr lang="pt-BR" dirty="0" smtClean="0"/>
              <a:t>Demografia</a:t>
            </a:r>
          </a:p>
          <a:p>
            <a:endParaRPr lang="pt-BR" dirty="0" smtClean="0"/>
          </a:p>
          <a:p>
            <a:endParaRPr lang="pt-BR" dirty="0" smtClean="0"/>
          </a:p>
          <a:p>
            <a:endParaRPr lang="pt-BR" dirty="0" smtClean="0"/>
          </a:p>
          <a:p>
            <a:endParaRPr lang="pt-BR" dirty="0" smtClean="0"/>
          </a:p>
          <a:p>
            <a:endParaRPr lang="pt-BR" dirty="0" smtClean="0"/>
          </a:p>
          <a:p>
            <a:endParaRPr lang="pt-BR" dirty="0" smtClean="0"/>
          </a:p>
          <a:p>
            <a:endParaRPr lang="pt-BR" dirty="0" smtClean="0"/>
          </a:p>
          <a:p>
            <a:endParaRPr lang="pt-BR" dirty="0" smtClean="0"/>
          </a:p>
          <a:p>
            <a:pPr>
              <a:buNone/>
            </a:pPr>
            <a:r>
              <a:rPr lang="pt-BR" sz="1200" dirty="0" smtClean="0"/>
              <a:t>Fonte: </a:t>
            </a:r>
            <a:r>
              <a:rPr lang="pt-BR" sz="1200" dirty="0" err="1" smtClean="0"/>
              <a:t>Sargsus</a:t>
            </a:r>
            <a:endParaRPr lang="pt-BR" sz="1200" dirty="0" smtClean="0"/>
          </a:p>
          <a:p>
            <a:pPr>
              <a:buNone/>
            </a:pPr>
            <a:endParaRPr lang="pt-BR" sz="1200" dirty="0" smtClean="0"/>
          </a:p>
          <a:p>
            <a:pPr algn="just">
              <a:buNone/>
            </a:pPr>
            <a:r>
              <a:rPr lang="pt-BR" sz="1800" dirty="0" smtClean="0"/>
              <a:t>Comentário: Predominância da população feminina acima dos 60 anos.      	            Índice de envelhecimento 100,85 (SEADE 2.013).</a:t>
            </a:r>
          </a:p>
        </p:txBody>
      </p:sp>
      <p:pic>
        <p:nvPicPr>
          <p:cNvPr id="4" name="Imagem 3"/>
          <p:cNvPicPr/>
          <p:nvPr/>
        </p:nvPicPr>
        <p:blipFill>
          <a:blip r:embed="rId2"/>
          <a:srcRect l="20140" t="24190" r="21583" b="33524"/>
          <a:stretch>
            <a:fillRect/>
          </a:stretch>
        </p:blipFill>
        <p:spPr bwMode="auto">
          <a:xfrm>
            <a:off x="428596" y="857232"/>
            <a:ext cx="8358246" cy="4000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57200" y="285728"/>
            <a:ext cx="8229600" cy="6023632"/>
          </a:xfrm>
        </p:spPr>
        <p:txBody>
          <a:bodyPr>
            <a:normAutofit fontScale="92500" lnSpcReduction="10000"/>
          </a:bodyPr>
          <a:lstStyle/>
          <a:p>
            <a:pPr algn="just"/>
            <a:r>
              <a:rPr lang="pt-BR" sz="3000" b="1" dirty="0" smtClean="0"/>
              <a:t>Histórico do Programa Academia da Saúde no município de Uchoa/SP</a:t>
            </a:r>
            <a:r>
              <a:rPr lang="pt-BR" sz="3000" dirty="0" smtClean="0"/>
              <a:t>.</a:t>
            </a:r>
          </a:p>
          <a:p>
            <a:pPr algn="just">
              <a:buNone/>
            </a:pPr>
            <a:endParaRPr lang="pt-BR" dirty="0" smtClean="0"/>
          </a:p>
          <a:p>
            <a:pPr algn="just">
              <a:buNone/>
            </a:pPr>
            <a:r>
              <a:rPr lang="pt-BR" sz="2600" dirty="0" smtClean="0"/>
              <a:t>	Política Nacional de Promoção da Saúde, com ênfase na integração das ações de Vigilância em Saúde, Promoção da Saúde e Prevenção de Doenças e Agravos Não Transmissíveis. </a:t>
            </a:r>
          </a:p>
          <a:p>
            <a:endParaRPr lang="pt-BR" dirty="0" smtClean="0"/>
          </a:p>
          <a:p>
            <a:pPr>
              <a:buNone/>
            </a:pPr>
            <a:r>
              <a:rPr lang="pt-BR" sz="2600" dirty="0" smtClean="0"/>
              <a:t>	Publicação da Portaria nº. 139 de 11 de Agosto de 2.009.</a:t>
            </a:r>
          </a:p>
          <a:p>
            <a:endParaRPr lang="pt-BR" sz="2600" dirty="0" smtClean="0"/>
          </a:p>
          <a:p>
            <a:pPr algn="just">
              <a:buNone/>
            </a:pPr>
            <a:r>
              <a:rPr lang="pt-BR" sz="2600" dirty="0" smtClean="0"/>
              <a:t>	Elaboração do  Projeto “Saúde Física Como A Gente Sempre Quis”; avaliado e aprovado, sendo recebido incentivo financeiro para implantação do mesmo no município de Uchoa/SP (Portaria nº. 3.309 de 24 de dezembro de 2.009).</a:t>
            </a:r>
          </a:p>
          <a:p>
            <a:pPr algn="just"/>
            <a:endParaRPr lang="pt-BR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57200" y="285728"/>
            <a:ext cx="8229600" cy="6023632"/>
          </a:xfrm>
        </p:spPr>
        <p:txBody>
          <a:bodyPr>
            <a:normAutofit fontScale="85000" lnSpcReduction="20000"/>
          </a:bodyPr>
          <a:lstStyle/>
          <a:p>
            <a:pPr algn="just"/>
            <a:r>
              <a:rPr lang="pt-BR" sz="3300" b="1" dirty="0" smtClean="0"/>
              <a:t>Projeto “Saúde Física Como A Gente Sempre Quis”.</a:t>
            </a:r>
          </a:p>
          <a:p>
            <a:pPr algn="just"/>
            <a:endParaRPr lang="pt-BR" b="1" dirty="0" smtClean="0"/>
          </a:p>
          <a:p>
            <a:pPr algn="just"/>
            <a:r>
              <a:rPr lang="pt-BR" sz="3300" b="1" dirty="0" smtClean="0"/>
              <a:t>Objetivo Geral</a:t>
            </a:r>
          </a:p>
          <a:p>
            <a:pPr algn="just">
              <a:buNone/>
            </a:pPr>
            <a:r>
              <a:rPr lang="pt-BR" b="1" dirty="0" smtClean="0"/>
              <a:t>	</a:t>
            </a:r>
            <a:r>
              <a:rPr lang="pt-BR" dirty="0" smtClean="0"/>
              <a:t>Reduzir os riscos à saúde relacionados com as doenças e agravos não transmissíveis.</a:t>
            </a:r>
          </a:p>
          <a:p>
            <a:pPr algn="just"/>
            <a:endParaRPr lang="pt-BR" b="1" dirty="0" smtClean="0"/>
          </a:p>
          <a:p>
            <a:pPr algn="just"/>
            <a:r>
              <a:rPr lang="pt-BR" sz="3300" b="1" dirty="0" smtClean="0"/>
              <a:t>Objetivos Específicos</a:t>
            </a:r>
          </a:p>
          <a:p>
            <a:pPr algn="just">
              <a:buNone/>
            </a:pPr>
            <a:r>
              <a:rPr lang="pt-BR" b="1" dirty="0" smtClean="0"/>
              <a:t>	</a:t>
            </a:r>
            <a:r>
              <a:rPr lang="pt-BR" dirty="0" smtClean="0"/>
              <a:t>Prevenção e tratamento das doenças não transmissíveis;</a:t>
            </a:r>
          </a:p>
          <a:p>
            <a:pPr algn="just">
              <a:buNone/>
            </a:pPr>
            <a:r>
              <a:rPr lang="pt-BR" dirty="0" smtClean="0"/>
              <a:t>	Promoção da saúde através das práticas corporais e da atividade física;</a:t>
            </a:r>
          </a:p>
          <a:p>
            <a:pPr algn="just">
              <a:buNone/>
            </a:pPr>
            <a:r>
              <a:rPr lang="pt-BR" dirty="0" smtClean="0"/>
              <a:t>	Adequação da </a:t>
            </a:r>
            <a:r>
              <a:rPr lang="pt-BR" dirty="0" err="1" smtClean="0"/>
              <a:t>infraestrutura</a:t>
            </a:r>
            <a:r>
              <a:rPr lang="pt-BR" dirty="0" smtClean="0"/>
              <a:t> municipal para a viabilidade do projeto;</a:t>
            </a:r>
          </a:p>
          <a:p>
            <a:pPr algn="just">
              <a:buNone/>
            </a:pPr>
            <a:r>
              <a:rPr lang="pt-BR" dirty="0" smtClean="0"/>
              <a:t>	Melhoria da qualidade de vida da população; e,</a:t>
            </a:r>
          </a:p>
          <a:p>
            <a:pPr algn="just">
              <a:buNone/>
            </a:pPr>
            <a:r>
              <a:rPr lang="pt-BR" dirty="0" smtClean="0"/>
              <a:t>	Diminuição da </a:t>
            </a:r>
            <a:r>
              <a:rPr lang="pt-BR" dirty="0" err="1" smtClean="0"/>
              <a:t>morbimortalidade</a:t>
            </a:r>
            <a:r>
              <a:rPr lang="pt-BR" dirty="0" smtClean="0"/>
              <a:t> por doenças do aparelho circulatório.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57200" y="285728"/>
            <a:ext cx="8472518" cy="6357982"/>
          </a:xfrm>
        </p:spPr>
        <p:txBody>
          <a:bodyPr>
            <a:normAutofit fontScale="32500" lnSpcReduction="20000"/>
          </a:bodyPr>
          <a:lstStyle/>
          <a:p>
            <a:r>
              <a:rPr lang="pt-BR" sz="8600" b="1" dirty="0" smtClean="0"/>
              <a:t>Resultados esperados:</a:t>
            </a:r>
          </a:p>
          <a:p>
            <a:endParaRPr lang="pt-BR" sz="7100" b="1" dirty="0" smtClean="0"/>
          </a:p>
          <a:p>
            <a:pPr algn="just">
              <a:buNone/>
            </a:pPr>
            <a:r>
              <a:rPr lang="pt-BR" sz="7100" b="1" dirty="0" smtClean="0"/>
              <a:t>	</a:t>
            </a:r>
            <a:r>
              <a:rPr lang="pt-BR" sz="7100" dirty="0" smtClean="0"/>
              <a:t>Diminuir o número de munícipes com doenças crônicas não transmissíveis e suas complicações;</a:t>
            </a:r>
          </a:p>
          <a:p>
            <a:pPr algn="just">
              <a:buNone/>
            </a:pPr>
            <a:r>
              <a:rPr lang="pt-BR" sz="7100" dirty="0" smtClean="0"/>
              <a:t>	Diminuir o sedentarismo da população;</a:t>
            </a:r>
          </a:p>
          <a:p>
            <a:pPr algn="just">
              <a:buNone/>
            </a:pPr>
            <a:r>
              <a:rPr lang="pt-BR" sz="7100" dirty="0" smtClean="0"/>
              <a:t>	Diminuir a medicalização;</a:t>
            </a:r>
          </a:p>
          <a:p>
            <a:pPr algn="just">
              <a:buNone/>
            </a:pPr>
            <a:r>
              <a:rPr lang="pt-BR" sz="7100" dirty="0" smtClean="0"/>
              <a:t>	Inserir a atividade física no cotidiano dos munícipes;</a:t>
            </a:r>
          </a:p>
          <a:p>
            <a:pPr algn="just">
              <a:buNone/>
            </a:pPr>
            <a:r>
              <a:rPr lang="pt-BR" sz="7100" dirty="0" smtClean="0"/>
              <a:t>	Aumentar a auto estima da população em razão da estética corporal e resistência física.</a:t>
            </a:r>
          </a:p>
          <a:p>
            <a:pPr algn="just">
              <a:buNone/>
            </a:pPr>
            <a:endParaRPr lang="pt-BR" sz="7100" dirty="0" smtClean="0"/>
          </a:p>
          <a:p>
            <a:pPr algn="just"/>
            <a:r>
              <a:rPr lang="pt-BR" sz="8600" b="1" dirty="0" smtClean="0"/>
              <a:t>Início do Projeto</a:t>
            </a:r>
          </a:p>
          <a:p>
            <a:pPr algn="just">
              <a:buNone/>
            </a:pPr>
            <a:r>
              <a:rPr lang="pt-BR" sz="7100" dirty="0" smtClean="0"/>
              <a:t>	Agosto de 2.010.</a:t>
            </a:r>
          </a:p>
          <a:p>
            <a:pPr algn="just">
              <a:buNone/>
            </a:pPr>
            <a:endParaRPr lang="pt-BR" sz="7100" dirty="0" smtClean="0"/>
          </a:p>
          <a:p>
            <a:pPr algn="just"/>
            <a:r>
              <a:rPr lang="pt-BR" sz="8600" b="1" dirty="0" smtClean="0"/>
              <a:t>Principais Dificuldades</a:t>
            </a:r>
          </a:p>
          <a:p>
            <a:pPr algn="just">
              <a:buNone/>
            </a:pPr>
            <a:r>
              <a:rPr lang="pt-BR" sz="7100" b="1" dirty="0" smtClean="0"/>
              <a:t>	</a:t>
            </a:r>
            <a:r>
              <a:rPr lang="pt-BR" sz="7100" dirty="0" smtClean="0"/>
              <a:t>Modalidade de contratação de profissional para a execução do projeto;</a:t>
            </a:r>
          </a:p>
          <a:p>
            <a:pPr algn="just">
              <a:buNone/>
            </a:pPr>
            <a:r>
              <a:rPr lang="pt-BR" sz="7100" b="1" dirty="0" smtClean="0"/>
              <a:t>	</a:t>
            </a:r>
            <a:r>
              <a:rPr lang="pt-BR" sz="7100" dirty="0" smtClean="0"/>
              <a:t>Restrição para utilização dos recursos financeiros</a:t>
            </a:r>
            <a:r>
              <a:rPr lang="pt-BR" sz="7100" b="1" dirty="0" smtClean="0"/>
              <a:t>.</a:t>
            </a:r>
          </a:p>
          <a:p>
            <a:pPr>
              <a:buNone/>
            </a:pPr>
            <a:endParaRPr lang="pt-BR" sz="3400" dirty="0" smtClean="0"/>
          </a:p>
          <a:p>
            <a:pPr>
              <a:buNone/>
            </a:pPr>
            <a:r>
              <a:rPr lang="pt-BR" sz="3400" dirty="0" smtClean="0"/>
              <a:t>	</a:t>
            </a:r>
            <a:endParaRPr lang="pt-BR" sz="3400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Ápice">
  <a:themeElements>
    <a:clrScheme name="Ápice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Ápice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Ápice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356</TotalTime>
  <Words>105</Words>
  <Application>Microsoft Office PowerPoint</Application>
  <PresentationFormat>Apresentação na tela (4:3)</PresentationFormat>
  <Paragraphs>128</Paragraphs>
  <Slides>25</Slides>
  <Notes>2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25</vt:i4>
      </vt:variant>
    </vt:vector>
  </HeadingPairs>
  <TitlesOfParts>
    <vt:vector size="26" baseType="lpstr">
      <vt:lpstr>Ápice</vt:lpstr>
      <vt:lpstr>II ENCONTRO DO PROGRAMA ACADEMIA DA SAÚDE DO ESTADO DE SÃO PAULO  AGOSTO/ 2014 </vt:lpstr>
      <vt:lpstr>Apresentação do PowerPoint</vt:lpstr>
      <vt:lpstr> </vt:lpstr>
      <vt:lpstr>Apresentação do PowerPoint</vt:lpstr>
      <vt:lpstr>Apresentação do PowerPoint</vt:lpstr>
      <vt:lpstr>                   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      “Atividade física não é apenas uma das mais importantes chaves para um corpo saudável.É a base da atividade intelectual criativa e dinâmica.” Eduardo Costa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Karina</dc:creator>
  <cp:lastModifiedBy>ASG - EVENTOS</cp:lastModifiedBy>
  <cp:revision>43</cp:revision>
  <dcterms:created xsi:type="dcterms:W3CDTF">2014-08-22T15:44:52Z</dcterms:created>
  <dcterms:modified xsi:type="dcterms:W3CDTF">2014-08-26T11:58:35Z</dcterms:modified>
</cp:coreProperties>
</file>