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5" r:id="rId3"/>
  </p:sldMasterIdLst>
  <p:notesMasterIdLst>
    <p:notesMasterId r:id="rId37"/>
  </p:notesMasterIdLst>
  <p:sldIdLst>
    <p:sldId id="260" r:id="rId4"/>
    <p:sldId id="257" r:id="rId5"/>
    <p:sldId id="259" r:id="rId6"/>
    <p:sldId id="258" r:id="rId7"/>
    <p:sldId id="266" r:id="rId8"/>
    <p:sldId id="292" r:id="rId9"/>
    <p:sldId id="281" r:id="rId10"/>
    <p:sldId id="280" r:id="rId11"/>
    <p:sldId id="272" r:id="rId12"/>
    <p:sldId id="276" r:id="rId13"/>
    <p:sldId id="278" r:id="rId14"/>
    <p:sldId id="269" r:id="rId15"/>
    <p:sldId id="273" r:id="rId16"/>
    <p:sldId id="282" r:id="rId17"/>
    <p:sldId id="277" r:id="rId18"/>
    <p:sldId id="275" r:id="rId19"/>
    <p:sldId id="274" r:id="rId20"/>
    <p:sldId id="271" r:id="rId21"/>
    <p:sldId id="279" r:id="rId22"/>
    <p:sldId id="262" r:id="rId23"/>
    <p:sldId id="288" r:id="rId24"/>
    <p:sldId id="263" r:id="rId25"/>
    <p:sldId id="285" r:id="rId26"/>
    <p:sldId id="286" r:id="rId27"/>
    <p:sldId id="287" r:id="rId28"/>
    <p:sldId id="264" r:id="rId29"/>
    <p:sldId id="284" r:id="rId30"/>
    <p:sldId id="261" r:id="rId31"/>
    <p:sldId id="265" r:id="rId32"/>
    <p:sldId id="283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t-BR" sz="1200" dirty="0" smtClean="0"/>
              <a:t>Nº de Municípios que responderam o Formulário</a:t>
            </a:r>
            <a:endParaRPr lang="pt-BR" sz="1200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'C:\Users\mmoraes\AppData\Local\Microsoft\Windows\Temporary Internet Files\Content.Outlook\JHURB9D9\[Respostas maio 2104_07_18.xlsx]Gráficos'!$B$1:$B$2</c:f>
              <c:strCache>
                <c:ptCount val="1"/>
                <c:pt idx="0">
                  <c:v>Municípios No</c:v>
                </c:pt>
              </c:strCache>
            </c:strRef>
          </c:tx>
          <c:cat>
            <c:strRef>
              <c:f>'C:\Users\mmoraes\AppData\Local\Microsoft\Windows\Temporary Internet Files\Content.Outlook\JHURB9D9\[Respostas maio 2104_07_18.xlsx]Gráficos'!$A$3:$A$4</c:f>
              <c:strCache>
                <c:ptCount val="2"/>
                <c:pt idx="0">
                  <c:v>Responderam mai14</c:v>
                </c:pt>
                <c:pt idx="1">
                  <c:v>Não responderam mai14</c:v>
                </c:pt>
              </c:strCache>
            </c:strRef>
          </c:cat>
          <c:val>
            <c:numRef>
              <c:f>'C:\Users\mmoraes\AppData\Local\Microsoft\Windows\Temporary Internet Files\Content.Outlook\JHURB9D9\[Respostas maio 2104_07_18.xlsx]Gráficos'!$B$3:$B$4</c:f>
              <c:numCache>
                <c:formatCode>General</c:formatCode>
                <c:ptCount val="2"/>
                <c:pt idx="0">
                  <c:v>144</c:v>
                </c:pt>
                <c:pt idx="1">
                  <c:v>124</c:v>
                </c:pt>
              </c:numCache>
            </c:numRef>
          </c:val>
        </c:ser>
        <c:ser>
          <c:idx val="1"/>
          <c:order val="1"/>
          <c:tx>
            <c:strRef>
              <c:f>'C:\Users\mmoraes\AppData\Local\Microsoft\Windows\Temporary Internet Files\Content.Outlook\JHURB9D9\[Respostas maio 2104_07_18.xlsx]Gráficos'!$C$1:$C$2</c:f>
              <c:strCache>
                <c:ptCount val="1"/>
                <c:pt idx="0">
                  <c:v>Municípios %</c:v>
                </c:pt>
              </c:strCache>
            </c:strRef>
          </c:tx>
          <c:cat>
            <c:strRef>
              <c:f>'C:\Users\mmoraes\AppData\Local\Microsoft\Windows\Temporary Internet Files\Content.Outlook\JHURB9D9\[Respostas maio 2104_07_18.xlsx]Gráficos'!$A$3:$A$4</c:f>
              <c:strCache>
                <c:ptCount val="2"/>
                <c:pt idx="0">
                  <c:v>Responderam mai14</c:v>
                </c:pt>
                <c:pt idx="1">
                  <c:v>Não responderam mai14</c:v>
                </c:pt>
              </c:strCache>
            </c:strRef>
          </c:cat>
          <c:val>
            <c:numRef>
              <c:f>'C:\Users\mmoraes\AppData\Local\Microsoft\Windows\Temporary Internet Files\Content.Outlook\JHURB9D9\[Respostas maio 2104_07_18.xlsx]Gráficos'!$C$3:$C$4</c:f>
              <c:numCache>
                <c:formatCode>General</c:formatCode>
                <c:ptCount val="2"/>
                <c:pt idx="0">
                  <c:v>0.53731343283582089</c:v>
                </c:pt>
                <c:pt idx="1">
                  <c:v>0.46268656716417911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6912595016532019"/>
          <c:y val="0.40115591611654605"/>
          <c:w val="0.41009482905545896"/>
          <c:h val="0.4062737612343911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t-BR" dirty="0" smtClean="0"/>
              <a:t>%</a:t>
            </a:r>
            <a:r>
              <a:rPr lang="pt-BR" baseline="0" dirty="0" smtClean="0"/>
              <a:t> de Polos que responderam ao questionário</a:t>
            </a:r>
            <a:endParaRPr lang="pt-BR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'C:\Users\mmoraes\AppData\Local\Microsoft\Windows\Temporary Internet Files\Content.Outlook\JHURB9D9\[Respostas maio 2104_07_18.xlsx]Gráficos'!$B$8:$B$9</c:f>
              <c:strCache>
                <c:ptCount val="1"/>
                <c:pt idx="0">
                  <c:v>Polos No</c:v>
                </c:pt>
              </c:strCache>
            </c:strRef>
          </c:tx>
          <c:cat>
            <c:strRef>
              <c:f>'C:\Users\mmoraes\AppData\Local\Microsoft\Windows\Temporary Internet Files\Content.Outlook\JHURB9D9\[Respostas maio 2104_07_18.xlsx]Gráficos'!$A$10:$A$11</c:f>
              <c:strCache>
                <c:ptCount val="2"/>
                <c:pt idx="0">
                  <c:v>Responderam mai14</c:v>
                </c:pt>
                <c:pt idx="1">
                  <c:v>Não responderam mai14</c:v>
                </c:pt>
              </c:strCache>
            </c:strRef>
          </c:cat>
          <c:val>
            <c:numRef>
              <c:f>'C:\Users\mmoraes\AppData\Local\Microsoft\Windows\Temporary Internet Files\Content.Outlook\JHURB9D9\[Respostas maio 2104_07_18.xlsx]Gráficos'!$B$10:$B$11</c:f>
              <c:numCache>
                <c:formatCode>General</c:formatCode>
                <c:ptCount val="2"/>
                <c:pt idx="0">
                  <c:v>237</c:v>
                </c:pt>
                <c:pt idx="1">
                  <c:v>140</c:v>
                </c:pt>
              </c:numCache>
            </c:numRef>
          </c:val>
        </c:ser>
        <c:ser>
          <c:idx val="1"/>
          <c:order val="1"/>
          <c:tx>
            <c:strRef>
              <c:f>'C:\Users\mmoraes\AppData\Local\Microsoft\Windows\Temporary Internet Files\Content.Outlook\JHURB9D9\[Respostas maio 2104_07_18.xlsx]Gráficos'!$C$8:$C$9</c:f>
              <c:strCache>
                <c:ptCount val="1"/>
                <c:pt idx="0">
                  <c:v>Polos %</c:v>
                </c:pt>
              </c:strCache>
            </c:strRef>
          </c:tx>
          <c:cat>
            <c:strRef>
              <c:f>'C:\Users\mmoraes\AppData\Local\Microsoft\Windows\Temporary Internet Files\Content.Outlook\JHURB9D9\[Respostas maio 2104_07_18.xlsx]Gráficos'!$A$10:$A$11</c:f>
              <c:strCache>
                <c:ptCount val="2"/>
                <c:pt idx="0">
                  <c:v>Responderam mai14</c:v>
                </c:pt>
                <c:pt idx="1">
                  <c:v>Não responderam mai14</c:v>
                </c:pt>
              </c:strCache>
            </c:strRef>
          </c:cat>
          <c:val>
            <c:numRef>
              <c:f>'C:\Users\mmoraes\AppData\Local\Microsoft\Windows\Temporary Internet Files\Content.Outlook\JHURB9D9\[Respostas maio 2104_07_18.xlsx]Gráficos'!$C$10:$C$11</c:f>
              <c:numCache>
                <c:formatCode>General</c:formatCode>
                <c:ptCount val="2"/>
                <c:pt idx="0">
                  <c:v>0.64577656675749318</c:v>
                </c:pt>
                <c:pt idx="1">
                  <c:v>0.38147138964577659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5726495726495728"/>
          <c:y val="0.4102241806930097"/>
          <c:w val="0.42222222222222222"/>
          <c:h val="0.3690009391027956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5.3657608880220843E-2"/>
          <c:y val="0.21791666666666668"/>
          <c:w val="0.56954623740424315"/>
          <c:h val="0.69003135024788564"/>
        </c:manualLayout>
      </c:layout>
      <c:lineChart>
        <c:grouping val="stacked"/>
        <c:varyColors val="0"/>
        <c:ser>
          <c:idx val="0"/>
          <c:order val="0"/>
          <c:tx>
            <c:strRef>
              <c:f>'C:\Users\mmoraes\AppData\Local\Microsoft\Windows\Temporary Internet Files\Content.Outlook\JHURB9D9\[Similares 2014_08_19.xlsx]Gráficos'!$J$3</c:f>
              <c:strCache>
                <c:ptCount val="1"/>
                <c:pt idx="0">
                  <c:v>No de polos similares</c:v>
                </c:pt>
              </c:strCache>
            </c:strRef>
          </c:tx>
          <c:spPr>
            <a:ln>
              <a:solidFill>
                <a:schemeClr val="tx2">
                  <a:lumMod val="75000"/>
                </a:schemeClr>
              </a:solidFill>
            </a:ln>
          </c:spPr>
          <c:marker>
            <c:spPr>
              <a:solidFill>
                <a:schemeClr val="tx2">
                  <a:lumMod val="50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c:spPr>
          </c:marker>
          <c:val>
            <c:numRef>
              <c:f>'C:\Users\mmoraes\AppData\Local\Microsoft\Windows\Temporary Internet Files\Content.Outlook\JHURB9D9\[Similares 2014_08_19.xlsx]Gráficos'!$J$4:$J$7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1</c:v>
                </c:pt>
                <c:pt idx="3">
                  <c:v>37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0573952"/>
        <c:axId val="109907328"/>
      </c:lineChart>
      <c:catAx>
        <c:axId val="80573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9907328"/>
        <c:crosses val="autoZero"/>
        <c:auto val="0"/>
        <c:lblAlgn val="ctr"/>
        <c:lblOffset val="100"/>
        <c:tickLblSkip val="1"/>
        <c:noMultiLvlLbl val="0"/>
      </c:catAx>
      <c:valAx>
        <c:axId val="1099073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0573952"/>
        <c:crosses val="autoZero"/>
        <c:crossBetween val="between"/>
      </c:valAx>
    </c:plotArea>
    <c:legend>
      <c:legendPos val="r"/>
      <c:layout/>
      <c:overlay val="0"/>
    </c:legend>
    <c:plotVisOnly val="1"/>
    <c:dispBlanksAs val="zero"/>
    <c:showDLblsOverMax val="0"/>
  </c:chart>
  <c:spPr>
    <a:gradFill>
      <a:gsLst>
        <a:gs pos="0">
          <a:srgbClr val="5E9EFF"/>
        </a:gs>
        <a:gs pos="39999">
          <a:srgbClr val="85C2FF"/>
        </a:gs>
        <a:gs pos="70000">
          <a:srgbClr val="C4D6EB"/>
        </a:gs>
        <a:gs pos="100000">
          <a:srgbClr val="FFEBFA"/>
        </a:gs>
      </a:gsLst>
      <a:lin ang="5400000" scaled="0"/>
    </a:gradFill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en-US" sz="2400"/>
              <a:t>Academia da Saúde - SP - Ago/14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v>2011</c:v>
          </c:tx>
          <c:spPr>
            <a:solidFill>
              <a:srgbClr val="002060"/>
            </a:solidFill>
          </c:spPr>
          <c:invertIfNegative val="0"/>
          <c:dLbls>
            <c:dLbl>
              <c:idx val="0"/>
              <c:layout>
                <c:manualLayout>
                  <c:x val="5.3835800807537013E-3"/>
                  <c:y val="-5.549184824163557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767160161507403E-2"/>
                  <c:y val="-3.0268630520837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76716016150740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pt-BR"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Gráfico!$B$1:$E$1</c:f>
              <c:strCache>
                <c:ptCount val="4"/>
                <c:pt idx="0">
                  <c:v>Polos habilitados</c:v>
                </c:pt>
                <c:pt idx="1">
                  <c:v>Obras em ação preparatória</c:v>
                </c:pt>
                <c:pt idx="2">
                  <c:v>Obras iniciadas</c:v>
                </c:pt>
                <c:pt idx="3">
                  <c:v>Obras concluídas </c:v>
                </c:pt>
              </c:strCache>
            </c:strRef>
          </c:cat>
          <c:val>
            <c:numRef>
              <c:f>Gráfico!$B$2:$E$2</c:f>
              <c:numCache>
                <c:formatCode>General</c:formatCode>
                <c:ptCount val="4"/>
                <c:pt idx="0">
                  <c:v>245</c:v>
                </c:pt>
                <c:pt idx="1">
                  <c:v>105</c:v>
                </c:pt>
                <c:pt idx="2">
                  <c:v>76</c:v>
                </c:pt>
                <c:pt idx="3">
                  <c:v>64</c:v>
                </c:pt>
              </c:numCache>
            </c:numRef>
          </c:val>
        </c:ser>
        <c:ser>
          <c:idx val="1"/>
          <c:order val="1"/>
          <c:tx>
            <c:v>2012</c:v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3.58905338716913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383580080753701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17810677433826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pt-BR"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Gráfico!$B$1:$E$1</c:f>
              <c:strCache>
                <c:ptCount val="4"/>
                <c:pt idx="0">
                  <c:v>Polos habilitados</c:v>
                </c:pt>
                <c:pt idx="1">
                  <c:v>Obras em ação preparatória</c:v>
                </c:pt>
                <c:pt idx="2">
                  <c:v>Obras iniciadas</c:v>
                </c:pt>
                <c:pt idx="3">
                  <c:v>Obras concluídas </c:v>
                </c:pt>
              </c:strCache>
            </c:strRef>
          </c:cat>
          <c:val>
            <c:numRef>
              <c:f>Gráfico!$B$3:$E$3</c:f>
              <c:numCache>
                <c:formatCode>General</c:formatCode>
                <c:ptCount val="4"/>
                <c:pt idx="0">
                  <c:v>47</c:v>
                </c:pt>
                <c:pt idx="1">
                  <c:v>28</c:v>
                </c:pt>
                <c:pt idx="2">
                  <c:v>14</c:v>
                </c:pt>
                <c:pt idx="3">
                  <c:v>5</c:v>
                </c:pt>
              </c:numCache>
            </c:numRef>
          </c:val>
        </c:ser>
        <c:ser>
          <c:idx val="2"/>
          <c:order val="2"/>
          <c:tx>
            <c:v>2013</c:v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5.383580080753701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972633467922834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pt-BR"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Gráfico!$B$1:$E$1</c:f>
              <c:strCache>
                <c:ptCount val="4"/>
                <c:pt idx="0">
                  <c:v>Polos habilitados</c:v>
                </c:pt>
                <c:pt idx="1">
                  <c:v>Obras em ação preparatória</c:v>
                </c:pt>
                <c:pt idx="2">
                  <c:v>Obras iniciadas</c:v>
                </c:pt>
                <c:pt idx="3">
                  <c:v>Obras concluídas </c:v>
                </c:pt>
              </c:strCache>
            </c:strRef>
          </c:cat>
          <c:val>
            <c:numRef>
              <c:f>Gráfico!$B$4:$E$4</c:f>
              <c:numCache>
                <c:formatCode>General</c:formatCode>
                <c:ptCount val="4"/>
                <c:pt idx="0">
                  <c:v>85</c:v>
                </c:pt>
                <c:pt idx="1">
                  <c:v>85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3"/>
          <c:order val="3"/>
          <c:tx>
            <c:v>2014</c:v>
          </c:tx>
          <c:spPr>
            <a:solidFill>
              <a:srgbClr val="FFC000"/>
            </a:solidFill>
          </c:spPr>
          <c:invertIfNegative val="0"/>
          <c:dLbls>
            <c:txPr>
              <a:bodyPr/>
              <a:lstStyle/>
              <a:p>
                <a:pPr>
                  <a:defRPr lang="pt-BR"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Gráfico!$B$1:$E$1</c:f>
              <c:strCache>
                <c:ptCount val="4"/>
                <c:pt idx="0">
                  <c:v>Polos habilitados</c:v>
                </c:pt>
                <c:pt idx="1">
                  <c:v>Obras em ação preparatória</c:v>
                </c:pt>
                <c:pt idx="2">
                  <c:v>Obras iniciadas</c:v>
                </c:pt>
                <c:pt idx="3">
                  <c:v>Obras concluídas </c:v>
                </c:pt>
              </c:strCache>
            </c:strRef>
          </c:cat>
          <c:val>
            <c:numRef>
              <c:f>Gráfico!$B$5:$E$5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v>Total</c:v>
          </c:tx>
          <c:spPr>
            <a:solidFill>
              <a:srgbClr val="00B0F0"/>
            </a:solidFill>
          </c:spPr>
          <c:invertIfNegative val="0"/>
          <c:dLbls>
            <c:dLbl>
              <c:idx val="2"/>
              <c:layout>
                <c:manualLayout>
                  <c:x val="5.383580080753701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383580080753701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pt-BR"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Gráfico!$B$1:$E$1</c:f>
              <c:strCache>
                <c:ptCount val="4"/>
                <c:pt idx="0">
                  <c:v>Polos habilitados</c:v>
                </c:pt>
                <c:pt idx="1">
                  <c:v>Obras em ação preparatória</c:v>
                </c:pt>
                <c:pt idx="2">
                  <c:v>Obras iniciadas</c:v>
                </c:pt>
                <c:pt idx="3">
                  <c:v>Obras concluídas </c:v>
                </c:pt>
              </c:strCache>
            </c:strRef>
          </c:cat>
          <c:val>
            <c:numRef>
              <c:f>Gráfico!$B$6:$E$6</c:f>
              <c:numCache>
                <c:formatCode>General</c:formatCode>
                <c:ptCount val="4"/>
                <c:pt idx="0">
                  <c:v>377</c:v>
                </c:pt>
                <c:pt idx="1">
                  <c:v>218</c:v>
                </c:pt>
                <c:pt idx="2">
                  <c:v>90</c:v>
                </c:pt>
                <c:pt idx="3">
                  <c:v>69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80574976"/>
        <c:axId val="109910784"/>
        <c:axId val="0"/>
      </c:bar3DChart>
      <c:catAx>
        <c:axId val="8057497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pt-BR"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9910784"/>
        <c:crosses val="autoZero"/>
        <c:auto val="1"/>
        <c:lblAlgn val="ctr"/>
        <c:lblOffset val="100"/>
        <c:noMultiLvlLbl val="0"/>
      </c:catAx>
      <c:valAx>
        <c:axId val="109910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0574976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200" b="1"/>
          </a:pPr>
          <a:endParaRPr lang="pt-BR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en-US" sz="2400"/>
              <a:t>Academia da Saúde - SP/Total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4"/>
            <c:invertIfNegative val="0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1.794526693584567E-2"/>
                  <c:y val="-1.9253908518161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150740242261104E-2"/>
                  <c:y val="-1.92539085181616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561686855092036E-2"/>
                  <c:y val="-1.9253908518161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150740242261104E-2"/>
                  <c:y val="-1.9253908518161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4356213548676536E-2"/>
                  <c:y val="-3.850781703632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Gráfico!$B$1:$F$1</c:f>
              <c:strCache>
                <c:ptCount val="5"/>
                <c:pt idx="0">
                  <c:v>Polos habilitados</c:v>
                </c:pt>
                <c:pt idx="1">
                  <c:v>Obras em ação preparatória</c:v>
                </c:pt>
                <c:pt idx="2">
                  <c:v>Obras iniciadas</c:v>
                </c:pt>
                <c:pt idx="3">
                  <c:v>Obras concluídas </c:v>
                </c:pt>
                <c:pt idx="4">
                  <c:v>Polos habilitados em 2014</c:v>
                </c:pt>
              </c:strCache>
            </c:strRef>
          </c:cat>
          <c:val>
            <c:numRef>
              <c:f>Gráfico!$B$6:$F$6</c:f>
              <c:numCache>
                <c:formatCode>General</c:formatCode>
                <c:ptCount val="5"/>
                <c:pt idx="0">
                  <c:v>377</c:v>
                </c:pt>
                <c:pt idx="1">
                  <c:v>218</c:v>
                </c:pt>
                <c:pt idx="2">
                  <c:v>90</c:v>
                </c:pt>
                <c:pt idx="3">
                  <c:v>69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80574464"/>
        <c:axId val="112792640"/>
        <c:axId val="0"/>
      </c:bar3DChart>
      <c:catAx>
        <c:axId val="8057446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pt-BR"/>
          </a:p>
        </c:txPr>
        <c:crossAx val="112792640"/>
        <c:crosses val="autoZero"/>
        <c:auto val="1"/>
        <c:lblAlgn val="ctr"/>
        <c:lblOffset val="100"/>
        <c:noMultiLvlLbl val="0"/>
      </c:catAx>
      <c:valAx>
        <c:axId val="1127926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05744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389447-BBA9-404C-8DCA-6ABFB8684559}" type="doc">
      <dgm:prSet loTypeId="urn:microsoft.com/office/officeart/2005/8/layout/bProcess3" loCatId="process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79CA04F1-9526-41B2-8525-4E9865DF7F5A}">
      <dgm:prSet phldrT="[Texto]" custT="1"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</dgm:spPr>
      <dgm:t>
        <a:bodyPr/>
        <a:lstStyle/>
        <a:p>
          <a:r>
            <a:rPr lang="pt-BR" sz="2000" b="1" i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Objetivos</a:t>
          </a:r>
          <a:endParaRPr lang="pt-BR" sz="2000" b="1" i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210DC75E-6200-43D3-B47C-DE2437E6B4C0}" type="parTrans" cxnId="{42CFB497-63CF-491C-8CC6-5EAEC45DEE1C}">
      <dgm:prSet/>
      <dgm:spPr/>
      <dgm:t>
        <a:bodyPr/>
        <a:lstStyle/>
        <a:p>
          <a:endParaRPr lang="pt-BR"/>
        </a:p>
      </dgm:t>
    </dgm:pt>
    <dgm:pt modelId="{90F0EC86-1526-4705-9D52-2BE69923D306}" type="sibTrans" cxnId="{42CFB497-63CF-491C-8CC6-5EAEC45DEE1C}">
      <dgm:prSet/>
      <dgm:spPr/>
      <dgm:t>
        <a:bodyPr/>
        <a:lstStyle/>
        <a:p>
          <a:endParaRPr lang="pt-BR"/>
        </a:p>
      </dgm:t>
    </dgm:pt>
    <dgm:pt modelId="{D96AACD8-A8AA-4019-ABC2-570FFDA357EE}">
      <dgm:prSet phldrT="[Texto]"/>
      <dgm:spPr/>
      <dgm:t>
        <a:bodyPr/>
        <a:lstStyle/>
        <a:p>
          <a:endParaRPr lang="pt-BR" dirty="0"/>
        </a:p>
      </dgm:t>
    </dgm:pt>
    <dgm:pt modelId="{E23DA7B6-E222-4CED-9096-BB354C96764E}" type="parTrans" cxnId="{AF259EA0-45CD-4FCB-AC60-84BE40BD6C46}">
      <dgm:prSet/>
      <dgm:spPr/>
      <dgm:t>
        <a:bodyPr/>
        <a:lstStyle/>
        <a:p>
          <a:endParaRPr lang="pt-BR"/>
        </a:p>
      </dgm:t>
    </dgm:pt>
    <dgm:pt modelId="{72CF3DFE-D31E-494C-A462-F3B69B799B87}" type="sibTrans" cxnId="{AF259EA0-45CD-4FCB-AC60-84BE40BD6C46}">
      <dgm:prSet/>
      <dgm:spPr/>
      <dgm:t>
        <a:bodyPr/>
        <a:lstStyle/>
        <a:p>
          <a:endParaRPr lang="pt-BR"/>
        </a:p>
      </dgm:t>
    </dgm:pt>
    <dgm:pt modelId="{9D1BFBE4-A80E-478F-BCF7-26BE0CFC98FF}">
      <dgm:prSet custT="1"/>
      <dgm:sp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</dgm:spPr>
      <dgm:t>
        <a:bodyPr/>
        <a:lstStyle/>
        <a:p>
          <a:r>
            <a:rPr lang="pt-BR" sz="1600" b="1" dirty="0" smtClean="0">
              <a:solidFill>
                <a:schemeClr val="tx1"/>
              </a:solidFill>
            </a:rPr>
            <a:t>Contribuir com a troca de experiências em promoção da saúde e possibilitar o acompanhamento dos projetos municipais no tema</a:t>
          </a:r>
          <a:r>
            <a:rPr lang="pt-BR" sz="1200" b="1" dirty="0" smtClean="0">
              <a:solidFill>
                <a:schemeClr val="tx1"/>
              </a:solidFill>
            </a:rPr>
            <a:t>;</a:t>
          </a:r>
          <a:endParaRPr lang="pt-BR" sz="1200" b="1" dirty="0">
            <a:solidFill>
              <a:schemeClr val="tx1"/>
            </a:solidFill>
          </a:endParaRPr>
        </a:p>
      </dgm:t>
    </dgm:pt>
    <dgm:pt modelId="{E209637B-E8A0-4643-80B4-5A56FD28065F}" type="parTrans" cxnId="{4A0D2FBB-293A-448E-8094-E9E57DA985AD}">
      <dgm:prSet/>
      <dgm:spPr/>
      <dgm:t>
        <a:bodyPr/>
        <a:lstStyle/>
        <a:p>
          <a:endParaRPr lang="pt-BR"/>
        </a:p>
      </dgm:t>
    </dgm:pt>
    <dgm:pt modelId="{055934E8-3349-433F-BEB4-A312551FBB0C}" type="sibTrans" cxnId="{4A0D2FBB-293A-448E-8094-E9E57DA985AD}">
      <dgm:prSet/>
      <dgm:spPr/>
      <dgm:t>
        <a:bodyPr/>
        <a:lstStyle/>
        <a:p>
          <a:endParaRPr lang="pt-BR"/>
        </a:p>
      </dgm:t>
    </dgm:pt>
    <dgm:pt modelId="{41B02575-2626-4E55-BCD0-80E6812D8453}">
      <dgm:prSet/>
      <dgm:spPr/>
      <dgm:t>
        <a:bodyPr/>
        <a:lstStyle/>
        <a:p>
          <a:endParaRPr lang="pt-BR" dirty="0"/>
        </a:p>
      </dgm:t>
    </dgm:pt>
    <dgm:pt modelId="{86168303-54C0-44F4-B22C-9575CEFC3267}" type="parTrans" cxnId="{6F615B7E-537A-4D27-A21B-2A4E25212E0C}">
      <dgm:prSet/>
      <dgm:spPr/>
      <dgm:t>
        <a:bodyPr/>
        <a:lstStyle/>
        <a:p>
          <a:endParaRPr lang="pt-BR"/>
        </a:p>
      </dgm:t>
    </dgm:pt>
    <dgm:pt modelId="{19EE8388-C860-49AE-A5F9-91EB4884580E}" type="sibTrans" cxnId="{6F615B7E-537A-4D27-A21B-2A4E25212E0C}">
      <dgm:prSet/>
      <dgm:spPr/>
      <dgm:t>
        <a:bodyPr/>
        <a:lstStyle/>
        <a:p>
          <a:endParaRPr lang="pt-BR"/>
        </a:p>
      </dgm:t>
    </dgm:pt>
    <dgm:pt modelId="{F4F72886-C1BA-4FA5-A9AE-E006E91CD30D}" type="pres">
      <dgm:prSet presAssocID="{CD389447-BBA9-404C-8DCA-6ABFB868455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21976B4A-5782-4A00-8640-AD8D317EACC1}" type="pres">
      <dgm:prSet presAssocID="{79CA04F1-9526-41B2-8525-4E9865DF7F5A}" presName="node" presStyleLbl="node1" presStyleIdx="0" presStyleCnt="4" custLinFactNeighborX="-5677" custLinFactNeighborY="-897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05B8688-81DC-4CCB-B534-EA0A03578982}" type="pres">
      <dgm:prSet presAssocID="{90F0EC86-1526-4705-9D52-2BE69923D306}" presName="sibTrans" presStyleLbl="sibTrans1D1" presStyleIdx="0" presStyleCnt="3"/>
      <dgm:spPr/>
      <dgm:t>
        <a:bodyPr/>
        <a:lstStyle/>
        <a:p>
          <a:endParaRPr lang="pt-BR"/>
        </a:p>
      </dgm:t>
    </dgm:pt>
    <dgm:pt modelId="{DC742386-7C22-4092-8156-685659C64070}" type="pres">
      <dgm:prSet presAssocID="{90F0EC86-1526-4705-9D52-2BE69923D306}" presName="connectorText" presStyleLbl="sibTrans1D1" presStyleIdx="0" presStyleCnt="3"/>
      <dgm:spPr/>
      <dgm:t>
        <a:bodyPr/>
        <a:lstStyle/>
        <a:p>
          <a:endParaRPr lang="pt-BR"/>
        </a:p>
      </dgm:t>
    </dgm:pt>
    <dgm:pt modelId="{6AB01540-9B7E-4710-8321-F296EFABCF40}" type="pres">
      <dgm:prSet presAssocID="{9D1BFBE4-A80E-478F-BCF7-26BE0CFC98FF}" presName="node" presStyleLbl="node1" presStyleIdx="1" presStyleCnt="4" custScaleX="98328" custScaleY="23919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775AFC3-5EA5-4675-813D-8842580FABA2}" type="pres">
      <dgm:prSet presAssocID="{055934E8-3349-433F-BEB4-A312551FBB0C}" presName="sibTrans" presStyleLbl="sibTrans1D1" presStyleIdx="1" presStyleCnt="3"/>
      <dgm:spPr/>
      <dgm:t>
        <a:bodyPr/>
        <a:lstStyle/>
        <a:p>
          <a:endParaRPr lang="pt-BR"/>
        </a:p>
      </dgm:t>
    </dgm:pt>
    <dgm:pt modelId="{5D5C3671-59C1-48CD-B7E7-FB13D9D57D6E}" type="pres">
      <dgm:prSet presAssocID="{055934E8-3349-433F-BEB4-A312551FBB0C}" presName="connectorText" presStyleLbl="sibTrans1D1" presStyleIdx="1" presStyleCnt="3"/>
      <dgm:spPr/>
      <dgm:t>
        <a:bodyPr/>
        <a:lstStyle/>
        <a:p>
          <a:endParaRPr lang="pt-BR"/>
        </a:p>
      </dgm:t>
    </dgm:pt>
    <dgm:pt modelId="{EBE61594-4E7F-4F7C-A2B0-E7DAB27D97D3}" type="pres">
      <dgm:prSet presAssocID="{D96AACD8-A8AA-4019-ABC2-570FFDA357EE}" presName="node" presStyleLbl="node1" presStyleIdx="2" presStyleCnt="4" custScaleX="146327" custScaleY="214548" custLinFactNeighborX="-1930" custLinFactNeighborY="-189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FE0E6DD-3008-47FF-BCE0-61F31CC4D643}" type="pres">
      <dgm:prSet presAssocID="{72CF3DFE-D31E-494C-A462-F3B69B799B87}" presName="sibTrans" presStyleLbl="sibTrans1D1" presStyleIdx="2" presStyleCnt="3"/>
      <dgm:spPr/>
      <dgm:t>
        <a:bodyPr/>
        <a:lstStyle/>
        <a:p>
          <a:endParaRPr lang="pt-BR"/>
        </a:p>
      </dgm:t>
    </dgm:pt>
    <dgm:pt modelId="{773A0B10-A671-4279-AEB9-F0E92515DD25}" type="pres">
      <dgm:prSet presAssocID="{72CF3DFE-D31E-494C-A462-F3B69B799B87}" presName="connectorText" presStyleLbl="sibTrans1D1" presStyleIdx="2" presStyleCnt="3"/>
      <dgm:spPr/>
      <dgm:t>
        <a:bodyPr/>
        <a:lstStyle/>
        <a:p>
          <a:endParaRPr lang="pt-BR"/>
        </a:p>
      </dgm:t>
    </dgm:pt>
    <dgm:pt modelId="{8D4CEAFC-EAC4-42AE-ABAE-758BB92C2378}" type="pres">
      <dgm:prSet presAssocID="{41B02575-2626-4E55-BCD0-80E6812D8453}" presName="node" presStyleLbl="node1" presStyleIdx="3" presStyleCnt="4" custLinFactNeighborX="2085" custLinFactNeighborY="-198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7CDBA4B-6239-49CC-86A2-65B2A099F158}" type="presOf" srcId="{79CA04F1-9526-41B2-8525-4E9865DF7F5A}" destId="{21976B4A-5782-4A00-8640-AD8D317EACC1}" srcOrd="0" destOrd="0" presId="urn:microsoft.com/office/officeart/2005/8/layout/bProcess3"/>
    <dgm:cxn modelId="{C2C1C943-D4F0-412D-AE8A-9F55E581E30D}" type="presOf" srcId="{72CF3DFE-D31E-494C-A462-F3B69B799B87}" destId="{5FE0E6DD-3008-47FF-BCE0-61F31CC4D643}" srcOrd="0" destOrd="0" presId="urn:microsoft.com/office/officeart/2005/8/layout/bProcess3"/>
    <dgm:cxn modelId="{6F615B7E-537A-4D27-A21B-2A4E25212E0C}" srcId="{CD389447-BBA9-404C-8DCA-6ABFB8684559}" destId="{41B02575-2626-4E55-BCD0-80E6812D8453}" srcOrd="3" destOrd="0" parTransId="{86168303-54C0-44F4-B22C-9575CEFC3267}" sibTransId="{19EE8388-C860-49AE-A5F9-91EB4884580E}"/>
    <dgm:cxn modelId="{42CFB497-63CF-491C-8CC6-5EAEC45DEE1C}" srcId="{CD389447-BBA9-404C-8DCA-6ABFB8684559}" destId="{79CA04F1-9526-41B2-8525-4E9865DF7F5A}" srcOrd="0" destOrd="0" parTransId="{210DC75E-6200-43D3-B47C-DE2437E6B4C0}" sibTransId="{90F0EC86-1526-4705-9D52-2BE69923D306}"/>
    <dgm:cxn modelId="{4E453270-1C77-4C0D-85D2-3DA66BF6B352}" type="presOf" srcId="{90F0EC86-1526-4705-9D52-2BE69923D306}" destId="{105B8688-81DC-4CCB-B534-EA0A03578982}" srcOrd="0" destOrd="0" presId="urn:microsoft.com/office/officeart/2005/8/layout/bProcess3"/>
    <dgm:cxn modelId="{AF259EA0-45CD-4FCB-AC60-84BE40BD6C46}" srcId="{CD389447-BBA9-404C-8DCA-6ABFB8684559}" destId="{D96AACD8-A8AA-4019-ABC2-570FFDA357EE}" srcOrd="2" destOrd="0" parTransId="{E23DA7B6-E222-4CED-9096-BB354C96764E}" sibTransId="{72CF3DFE-D31E-494C-A462-F3B69B799B87}"/>
    <dgm:cxn modelId="{A77B8965-5A16-42F4-A67A-CCC011B595A4}" type="presOf" srcId="{CD389447-BBA9-404C-8DCA-6ABFB8684559}" destId="{F4F72886-C1BA-4FA5-A9AE-E006E91CD30D}" srcOrd="0" destOrd="0" presId="urn:microsoft.com/office/officeart/2005/8/layout/bProcess3"/>
    <dgm:cxn modelId="{87E989DF-AECF-41BC-B144-A195BC4FF09F}" type="presOf" srcId="{055934E8-3349-433F-BEB4-A312551FBB0C}" destId="{5D5C3671-59C1-48CD-B7E7-FB13D9D57D6E}" srcOrd="1" destOrd="0" presId="urn:microsoft.com/office/officeart/2005/8/layout/bProcess3"/>
    <dgm:cxn modelId="{E9BF172E-E95A-4D81-9F62-721E43E30DCE}" type="presOf" srcId="{9D1BFBE4-A80E-478F-BCF7-26BE0CFC98FF}" destId="{6AB01540-9B7E-4710-8321-F296EFABCF40}" srcOrd="0" destOrd="0" presId="urn:microsoft.com/office/officeart/2005/8/layout/bProcess3"/>
    <dgm:cxn modelId="{4A0D2FBB-293A-448E-8094-E9E57DA985AD}" srcId="{CD389447-BBA9-404C-8DCA-6ABFB8684559}" destId="{9D1BFBE4-A80E-478F-BCF7-26BE0CFC98FF}" srcOrd="1" destOrd="0" parTransId="{E209637B-E8A0-4643-80B4-5A56FD28065F}" sibTransId="{055934E8-3349-433F-BEB4-A312551FBB0C}"/>
    <dgm:cxn modelId="{EE9BD30C-13AA-4E41-9C70-EDA66F784EC2}" type="presOf" srcId="{72CF3DFE-D31E-494C-A462-F3B69B799B87}" destId="{773A0B10-A671-4279-AEB9-F0E92515DD25}" srcOrd="1" destOrd="0" presId="urn:microsoft.com/office/officeart/2005/8/layout/bProcess3"/>
    <dgm:cxn modelId="{7E774306-65D8-4FA9-B92A-63DF97AD0DC2}" type="presOf" srcId="{90F0EC86-1526-4705-9D52-2BE69923D306}" destId="{DC742386-7C22-4092-8156-685659C64070}" srcOrd="1" destOrd="0" presId="urn:microsoft.com/office/officeart/2005/8/layout/bProcess3"/>
    <dgm:cxn modelId="{AE63D3A9-DFE2-4DCE-B1B7-8E92AB1DE95F}" type="presOf" srcId="{D96AACD8-A8AA-4019-ABC2-570FFDA357EE}" destId="{EBE61594-4E7F-4F7C-A2B0-E7DAB27D97D3}" srcOrd="0" destOrd="0" presId="urn:microsoft.com/office/officeart/2005/8/layout/bProcess3"/>
    <dgm:cxn modelId="{D0F2A21E-9598-481B-B7F0-3BA7A621C8E6}" type="presOf" srcId="{41B02575-2626-4E55-BCD0-80E6812D8453}" destId="{8D4CEAFC-EAC4-42AE-ABAE-758BB92C2378}" srcOrd="0" destOrd="0" presId="urn:microsoft.com/office/officeart/2005/8/layout/bProcess3"/>
    <dgm:cxn modelId="{E716919D-DA0E-45EC-ABCF-4A109D9E65E9}" type="presOf" srcId="{055934E8-3349-433F-BEB4-A312551FBB0C}" destId="{F775AFC3-5EA5-4675-813D-8842580FABA2}" srcOrd="0" destOrd="0" presId="urn:microsoft.com/office/officeart/2005/8/layout/bProcess3"/>
    <dgm:cxn modelId="{8B921ADE-8075-4092-8C47-D67866D0DA4C}" type="presParOf" srcId="{F4F72886-C1BA-4FA5-A9AE-E006E91CD30D}" destId="{21976B4A-5782-4A00-8640-AD8D317EACC1}" srcOrd="0" destOrd="0" presId="urn:microsoft.com/office/officeart/2005/8/layout/bProcess3"/>
    <dgm:cxn modelId="{392668E3-3307-42FB-9FDF-CD82309FF2B6}" type="presParOf" srcId="{F4F72886-C1BA-4FA5-A9AE-E006E91CD30D}" destId="{105B8688-81DC-4CCB-B534-EA0A03578982}" srcOrd="1" destOrd="0" presId="urn:microsoft.com/office/officeart/2005/8/layout/bProcess3"/>
    <dgm:cxn modelId="{0415C7DC-E8AA-4ABA-BA90-FC97E8DC0B85}" type="presParOf" srcId="{105B8688-81DC-4CCB-B534-EA0A03578982}" destId="{DC742386-7C22-4092-8156-685659C64070}" srcOrd="0" destOrd="0" presId="urn:microsoft.com/office/officeart/2005/8/layout/bProcess3"/>
    <dgm:cxn modelId="{E2B980F6-7F1B-468F-821F-34E1B59A4FC7}" type="presParOf" srcId="{F4F72886-C1BA-4FA5-A9AE-E006E91CD30D}" destId="{6AB01540-9B7E-4710-8321-F296EFABCF40}" srcOrd="2" destOrd="0" presId="urn:microsoft.com/office/officeart/2005/8/layout/bProcess3"/>
    <dgm:cxn modelId="{921C4DAE-4975-4F18-9688-CD39A14AE425}" type="presParOf" srcId="{F4F72886-C1BA-4FA5-A9AE-E006E91CD30D}" destId="{F775AFC3-5EA5-4675-813D-8842580FABA2}" srcOrd="3" destOrd="0" presId="urn:microsoft.com/office/officeart/2005/8/layout/bProcess3"/>
    <dgm:cxn modelId="{9B7E6AA7-3718-4F0F-B6F7-FEB5E0DB60DC}" type="presParOf" srcId="{F775AFC3-5EA5-4675-813D-8842580FABA2}" destId="{5D5C3671-59C1-48CD-B7E7-FB13D9D57D6E}" srcOrd="0" destOrd="0" presId="urn:microsoft.com/office/officeart/2005/8/layout/bProcess3"/>
    <dgm:cxn modelId="{755EB2A0-6088-481D-9F48-CBCE01AAF397}" type="presParOf" srcId="{F4F72886-C1BA-4FA5-A9AE-E006E91CD30D}" destId="{EBE61594-4E7F-4F7C-A2B0-E7DAB27D97D3}" srcOrd="4" destOrd="0" presId="urn:microsoft.com/office/officeart/2005/8/layout/bProcess3"/>
    <dgm:cxn modelId="{6AF9DA9E-0084-401B-930E-E8B3A15761AA}" type="presParOf" srcId="{F4F72886-C1BA-4FA5-A9AE-E006E91CD30D}" destId="{5FE0E6DD-3008-47FF-BCE0-61F31CC4D643}" srcOrd="5" destOrd="0" presId="urn:microsoft.com/office/officeart/2005/8/layout/bProcess3"/>
    <dgm:cxn modelId="{EEB58E39-F168-46DE-81CE-0348D1E31707}" type="presParOf" srcId="{5FE0E6DD-3008-47FF-BCE0-61F31CC4D643}" destId="{773A0B10-A671-4279-AEB9-F0E92515DD25}" srcOrd="0" destOrd="0" presId="urn:microsoft.com/office/officeart/2005/8/layout/bProcess3"/>
    <dgm:cxn modelId="{E79CA718-00B9-4CCD-8063-BC93BE5E23E1}" type="presParOf" srcId="{F4F72886-C1BA-4FA5-A9AE-E006E91CD30D}" destId="{8D4CEAFC-EAC4-42AE-ABAE-758BB92C2378}" srcOrd="6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F31845D-CBF1-42D3-9B03-C663D88703A9}" type="doc">
      <dgm:prSet loTypeId="urn:microsoft.com/office/officeart/2005/8/layout/bProcess4" loCatId="process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40748540-CB2F-4762-9F2D-2269E8FD788D}">
      <dgm:prSet phldrT="[Texto]" custT="1"/>
      <dgm:spPr>
        <a:solidFill>
          <a:srgbClr val="FFC000"/>
        </a:solidFill>
        <a:ln>
          <a:solidFill>
            <a:schemeClr val="accent1">
              <a:shade val="50000"/>
            </a:schemeClr>
          </a:solidFill>
        </a:ln>
      </dgm:spPr>
      <dgm:t>
        <a:bodyPr/>
        <a:lstStyle/>
        <a:p>
          <a:r>
            <a:rPr lang="pt-BR" sz="1400" b="1" dirty="0" smtClean="0">
              <a:solidFill>
                <a:schemeClr val="tx1"/>
              </a:solidFill>
            </a:rPr>
            <a:t>2011</a:t>
          </a:r>
        </a:p>
        <a:p>
          <a:r>
            <a:rPr lang="pt-BR" sz="1400" b="0" dirty="0" smtClean="0">
              <a:solidFill>
                <a:schemeClr val="tx1"/>
              </a:solidFill>
            </a:rPr>
            <a:t>Início de Participação no Programa</a:t>
          </a:r>
        </a:p>
        <a:p>
          <a:endParaRPr lang="pt-BR" sz="1400" b="0" dirty="0">
            <a:solidFill>
              <a:schemeClr val="tx1"/>
            </a:solidFill>
          </a:endParaRPr>
        </a:p>
      </dgm:t>
    </dgm:pt>
    <dgm:pt modelId="{286132E2-86FF-413C-8E08-A7EF85153C28}" type="parTrans" cxnId="{71C91742-3EED-4534-8A4A-5D2C6BE076B8}">
      <dgm:prSet/>
      <dgm:spPr/>
      <dgm:t>
        <a:bodyPr/>
        <a:lstStyle/>
        <a:p>
          <a:endParaRPr lang="pt-BR"/>
        </a:p>
      </dgm:t>
    </dgm:pt>
    <dgm:pt modelId="{7E742E18-1FF8-4A8D-9626-F6BBECF61A4B}" type="sibTrans" cxnId="{71C91742-3EED-4534-8A4A-5D2C6BE076B8}">
      <dgm:prSet/>
      <dgm:spPr/>
      <dgm:t>
        <a:bodyPr/>
        <a:lstStyle/>
        <a:p>
          <a:endParaRPr lang="pt-BR"/>
        </a:p>
      </dgm:t>
    </dgm:pt>
    <dgm:pt modelId="{56C7602A-263E-412D-BDFF-8DA94AE99357}">
      <dgm:prSet phldrT="[Texto]" custT="1"/>
      <dgm:sp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</dgm:spPr>
      <dgm:t>
        <a:bodyPr/>
        <a:lstStyle/>
        <a:p>
          <a:r>
            <a:rPr lang="pt-BR" sz="1400" b="1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2013</a:t>
          </a:r>
        </a:p>
        <a:p>
          <a:r>
            <a:rPr lang="pt-BR" sz="1400" b="1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Continuidade do Monitoramento  em  maio  e novembro</a:t>
          </a:r>
        </a:p>
        <a:p>
          <a:r>
            <a:rPr lang="pt-BR" sz="1400" b="1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Acompanhamento das Ações</a:t>
          </a:r>
          <a:endParaRPr lang="pt-BR" sz="1400" b="0" dirty="0">
            <a:solidFill>
              <a:schemeClr val="accent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133FF1-DD1C-465C-AD8F-97C519EA7E83}" type="parTrans" cxnId="{73DFBE3C-7769-46BE-AA0D-FCA6C91D8992}">
      <dgm:prSet/>
      <dgm:spPr/>
      <dgm:t>
        <a:bodyPr/>
        <a:lstStyle/>
        <a:p>
          <a:endParaRPr lang="pt-BR"/>
        </a:p>
      </dgm:t>
    </dgm:pt>
    <dgm:pt modelId="{4082CD5B-E7B7-4234-896B-2EA574CBC5F8}" type="sibTrans" cxnId="{73DFBE3C-7769-46BE-AA0D-FCA6C91D8992}">
      <dgm:prSet/>
      <dgm:spPr/>
      <dgm:t>
        <a:bodyPr/>
        <a:lstStyle/>
        <a:p>
          <a:endParaRPr lang="pt-BR"/>
        </a:p>
      </dgm:t>
    </dgm:pt>
    <dgm:pt modelId="{8B8ED5D7-DA36-4BAA-8B7B-61FEEB7CDCF6}">
      <dgm:prSet phldrT="[Texto]" custT="1"/>
      <dgm:spPr/>
      <dgm:t>
        <a:bodyPr/>
        <a:lstStyle/>
        <a:p>
          <a:pPr algn="ctr"/>
          <a:r>
            <a:rPr lang="pt-BR" sz="1400" b="1" dirty="0" smtClean="0">
              <a:solidFill>
                <a:srgbClr val="FFC000"/>
              </a:solidFill>
            </a:rPr>
            <a:t>2014</a:t>
          </a:r>
          <a:endParaRPr lang="pt-BR" sz="1400" b="0" dirty="0" smtClean="0">
            <a:solidFill>
              <a:schemeClr val="bg1"/>
            </a:solidFill>
          </a:endParaRPr>
        </a:p>
        <a:p>
          <a:pPr algn="l"/>
          <a:r>
            <a:rPr lang="pt-BR" sz="1400" b="0" dirty="0" smtClean="0">
              <a:solidFill>
                <a:schemeClr val="bg1"/>
              </a:solidFill>
            </a:rPr>
            <a:t>- Realização  de Videoconferência  Est.</a:t>
          </a:r>
        </a:p>
        <a:p>
          <a:pPr algn="l"/>
          <a:r>
            <a:rPr lang="pt-BR" sz="1400" b="0" dirty="0" smtClean="0">
              <a:solidFill>
                <a:schemeClr val="bg1"/>
              </a:solidFill>
            </a:rPr>
            <a:t>- Participação no II Seminário Nacional</a:t>
          </a:r>
        </a:p>
        <a:p>
          <a:pPr algn="l"/>
          <a:r>
            <a:rPr lang="pt-BR" sz="1400" b="0" dirty="0" smtClean="0">
              <a:solidFill>
                <a:schemeClr val="bg1"/>
              </a:solidFill>
            </a:rPr>
            <a:t>- Realização do I Encontro Estadual</a:t>
          </a:r>
        </a:p>
        <a:p>
          <a:pPr algn="l"/>
          <a:r>
            <a:rPr lang="pt-BR" sz="1400" b="0" dirty="0" smtClean="0">
              <a:solidFill>
                <a:schemeClr val="bg1"/>
              </a:solidFill>
            </a:rPr>
            <a:t>- Participação no Curso </a:t>
          </a:r>
          <a:r>
            <a:rPr lang="pt-BR" sz="1400" b="0" dirty="0" err="1" smtClean="0">
              <a:solidFill>
                <a:schemeClr val="bg1"/>
              </a:solidFill>
            </a:rPr>
            <a:t>Ead</a:t>
          </a:r>
          <a:r>
            <a:rPr lang="pt-BR" sz="1400" b="0" dirty="0" smtClean="0">
              <a:solidFill>
                <a:schemeClr val="bg1"/>
              </a:solidFill>
            </a:rPr>
            <a:t> – PAS/PS</a:t>
          </a:r>
        </a:p>
        <a:p>
          <a:pPr algn="l"/>
          <a:r>
            <a:rPr lang="pt-BR" sz="1400" b="0" dirty="0" smtClean="0">
              <a:solidFill>
                <a:schemeClr val="bg1"/>
              </a:solidFill>
            </a:rPr>
            <a:t>- Continuidade Monitoramento (maio)</a:t>
          </a:r>
        </a:p>
        <a:p>
          <a:pPr algn="l"/>
          <a:r>
            <a:rPr lang="pt-BR" sz="1400" b="0" dirty="0" smtClean="0">
              <a:solidFill>
                <a:schemeClr val="bg1"/>
              </a:solidFill>
            </a:rPr>
            <a:t>- Apoio na Adesão a Portaria 183/14</a:t>
          </a:r>
        </a:p>
        <a:p>
          <a:pPr algn="l"/>
          <a:r>
            <a:rPr lang="pt-BR" sz="1400" b="0" dirty="0" smtClean="0">
              <a:solidFill>
                <a:schemeClr val="bg1"/>
              </a:solidFill>
            </a:rPr>
            <a:t>- Realização do II Encontro Estadual</a:t>
          </a:r>
        </a:p>
        <a:p>
          <a:pPr algn="l"/>
          <a:r>
            <a:rPr lang="pt-BR" sz="1400" b="0" dirty="0" smtClean="0">
              <a:solidFill>
                <a:schemeClr val="bg1"/>
              </a:solidFill>
            </a:rPr>
            <a:t>- Início do Projeto de Avaliação</a:t>
          </a:r>
        </a:p>
      </dgm:t>
    </dgm:pt>
    <dgm:pt modelId="{285CF7FF-E0AB-49D2-9C14-6B6F32495FC5}" type="parTrans" cxnId="{B8A31FB7-6642-447D-BF7E-BA9B7756F485}">
      <dgm:prSet/>
      <dgm:spPr/>
      <dgm:t>
        <a:bodyPr/>
        <a:lstStyle/>
        <a:p>
          <a:endParaRPr lang="pt-BR"/>
        </a:p>
      </dgm:t>
    </dgm:pt>
    <dgm:pt modelId="{D60F296F-89BD-4226-A6B4-3A574ABBCBE4}" type="sibTrans" cxnId="{B8A31FB7-6642-447D-BF7E-BA9B7756F485}">
      <dgm:prSet/>
      <dgm:spPr/>
      <dgm:t>
        <a:bodyPr/>
        <a:lstStyle/>
        <a:p>
          <a:endParaRPr lang="pt-BR"/>
        </a:p>
      </dgm:t>
    </dgm:pt>
    <dgm:pt modelId="{A87DAB9F-70C9-468B-8F0A-E53C3F46625B}">
      <dgm:prSet phldrT="[Texto]" custT="1"/>
      <dgm:spPr>
        <a:gradFill rotWithShape="0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</dgm:spPr>
      <dgm:t>
        <a:bodyPr/>
        <a:lstStyle/>
        <a:p>
          <a:r>
            <a:rPr lang="pt-BR" sz="1400" b="1" dirty="0" smtClean="0">
              <a:solidFill>
                <a:srgbClr val="FF0000"/>
              </a:solidFill>
            </a:rPr>
            <a:t>2012</a:t>
          </a:r>
        </a:p>
        <a:p>
          <a:r>
            <a:rPr lang="pt-BR" sz="1400" dirty="0" smtClean="0"/>
            <a:t>Continuidade dos Credenciamentos</a:t>
          </a:r>
        </a:p>
        <a:p>
          <a:r>
            <a:rPr lang="pt-BR" sz="1400" b="1" dirty="0" smtClean="0"/>
            <a:t>Participação no I Seminário Nacional</a:t>
          </a:r>
        </a:p>
      </dgm:t>
    </dgm:pt>
    <dgm:pt modelId="{BD096374-EFED-4E19-BE64-9FC173645D48}" type="sibTrans" cxnId="{310F16E3-98D2-4785-ABF9-15936ED44237}">
      <dgm:prSet/>
      <dgm:spPr/>
      <dgm:t>
        <a:bodyPr/>
        <a:lstStyle/>
        <a:p>
          <a:endParaRPr lang="pt-BR"/>
        </a:p>
      </dgm:t>
    </dgm:pt>
    <dgm:pt modelId="{AD636FEC-6E70-4EF7-8906-F82E475E455C}" type="parTrans" cxnId="{310F16E3-98D2-4785-ABF9-15936ED44237}">
      <dgm:prSet/>
      <dgm:spPr/>
      <dgm:t>
        <a:bodyPr/>
        <a:lstStyle/>
        <a:p>
          <a:endParaRPr lang="pt-BR"/>
        </a:p>
      </dgm:t>
    </dgm:pt>
    <dgm:pt modelId="{A980991F-1FDB-4EC6-BF2C-2ECDFE09093C}" type="pres">
      <dgm:prSet presAssocID="{0F31845D-CBF1-42D3-9B03-C663D88703A9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pt-BR"/>
        </a:p>
      </dgm:t>
    </dgm:pt>
    <dgm:pt modelId="{323E182C-4A46-489C-8242-5DF3DC1AE719}" type="pres">
      <dgm:prSet presAssocID="{A87DAB9F-70C9-468B-8F0A-E53C3F46625B}" presName="compNode" presStyleCnt="0"/>
      <dgm:spPr/>
    </dgm:pt>
    <dgm:pt modelId="{BBA95AF8-44C8-4546-ADAC-B8BA905AD582}" type="pres">
      <dgm:prSet presAssocID="{A87DAB9F-70C9-468B-8F0A-E53C3F46625B}" presName="dummyConnPt" presStyleCnt="0"/>
      <dgm:spPr/>
    </dgm:pt>
    <dgm:pt modelId="{E18E3E50-5611-45AA-B0A7-201BDF5A28F5}" type="pres">
      <dgm:prSet presAssocID="{A87DAB9F-70C9-468B-8F0A-E53C3F46625B}" presName="node" presStyleLbl="node1" presStyleIdx="0" presStyleCnt="4" custScaleY="87154" custLinFactNeighborX="11395" custLinFactNeighborY="1866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0C987FF-4651-4D55-B957-61740A62B7C7}" type="pres">
      <dgm:prSet presAssocID="{BD096374-EFED-4E19-BE64-9FC173645D48}" presName="sibTrans" presStyleLbl="bgSibTrans2D1" presStyleIdx="0" presStyleCnt="3" custAng="2556056" custFlipVert="1" custScaleX="55603" custScaleY="86076" custLinFactNeighborX="48363" custLinFactNeighborY="86739"/>
      <dgm:spPr/>
      <dgm:t>
        <a:bodyPr/>
        <a:lstStyle/>
        <a:p>
          <a:endParaRPr lang="pt-BR"/>
        </a:p>
      </dgm:t>
    </dgm:pt>
    <dgm:pt modelId="{F55426B0-96F9-41F9-9115-7F27072C48A7}" type="pres">
      <dgm:prSet presAssocID="{40748540-CB2F-4762-9F2D-2269E8FD788D}" presName="compNode" presStyleCnt="0"/>
      <dgm:spPr/>
    </dgm:pt>
    <dgm:pt modelId="{0957717D-4CC7-496B-8AC1-90B39C979A57}" type="pres">
      <dgm:prSet presAssocID="{40748540-CB2F-4762-9F2D-2269E8FD788D}" presName="dummyConnPt" presStyleCnt="0"/>
      <dgm:spPr/>
    </dgm:pt>
    <dgm:pt modelId="{19A69F64-F13E-4E97-9A1A-DCA4AB7128A7}" type="pres">
      <dgm:prSet presAssocID="{40748540-CB2F-4762-9F2D-2269E8FD788D}" presName="node" presStyleLbl="node1" presStyleIdx="1" presStyleCnt="4" custScaleX="56033" custScaleY="75867" custLinFactY="-100000" custLinFactNeighborX="-18407" custLinFactNeighborY="-10760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9CB2066-AE6F-438D-849F-B21487197053}" type="pres">
      <dgm:prSet presAssocID="{7E742E18-1FF8-4A8D-9626-F6BBECF61A4B}" presName="sibTrans" presStyleLbl="bgSibTrans2D1" presStyleIdx="1" presStyleCnt="3" custAng="6701307" custFlipVert="1" custScaleX="27221" custScaleY="93310" custLinFactY="300000" custLinFactNeighborX="21127" custLinFactNeighborY="368181"/>
      <dgm:spPr/>
      <dgm:t>
        <a:bodyPr/>
        <a:lstStyle/>
        <a:p>
          <a:endParaRPr lang="pt-BR"/>
        </a:p>
      </dgm:t>
    </dgm:pt>
    <dgm:pt modelId="{1C6A38D3-2D92-4D64-85C4-5534E21F1431}" type="pres">
      <dgm:prSet presAssocID="{56C7602A-263E-412D-BDFF-8DA94AE99357}" presName="compNode" presStyleCnt="0"/>
      <dgm:spPr/>
    </dgm:pt>
    <dgm:pt modelId="{8075E249-5F23-4409-B1F9-2CBAFA2604BF}" type="pres">
      <dgm:prSet presAssocID="{56C7602A-263E-412D-BDFF-8DA94AE99357}" presName="dummyConnPt" presStyleCnt="0"/>
      <dgm:spPr/>
    </dgm:pt>
    <dgm:pt modelId="{4534452E-D096-4210-A964-6F6CE6350777}" type="pres">
      <dgm:prSet presAssocID="{56C7602A-263E-412D-BDFF-8DA94AE99357}" presName="node" presStyleLbl="node1" presStyleIdx="2" presStyleCnt="4" custLinFactNeighborX="16358" custLinFactNeighborY="1808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AFBA9A0-D2B5-47E2-AC76-680388CF4828}" type="pres">
      <dgm:prSet presAssocID="{4082CD5B-E7B7-4234-896B-2EA574CBC5F8}" presName="sibTrans" presStyleLbl="bgSibTrans2D1" presStyleIdx="2" presStyleCnt="3" custAng="0" custScaleX="99794" custScaleY="87014"/>
      <dgm:spPr/>
      <dgm:t>
        <a:bodyPr/>
        <a:lstStyle/>
        <a:p>
          <a:endParaRPr lang="pt-BR"/>
        </a:p>
      </dgm:t>
    </dgm:pt>
    <dgm:pt modelId="{EC90BBC7-D2CD-4D07-96DE-FA3100FC3699}" type="pres">
      <dgm:prSet presAssocID="{8B8ED5D7-DA36-4BAA-8B7B-61FEEB7CDCF6}" presName="compNode" presStyleCnt="0"/>
      <dgm:spPr/>
    </dgm:pt>
    <dgm:pt modelId="{A4C63CF4-FCF1-4543-9027-C785FFA22447}" type="pres">
      <dgm:prSet presAssocID="{8B8ED5D7-DA36-4BAA-8B7B-61FEEB7CDCF6}" presName="dummyConnPt" presStyleCnt="0"/>
      <dgm:spPr/>
    </dgm:pt>
    <dgm:pt modelId="{C9419B9F-8E6F-4FAD-A0A6-0291A6AE6DD2}" type="pres">
      <dgm:prSet presAssocID="{8B8ED5D7-DA36-4BAA-8B7B-61FEEB7CDCF6}" presName="node" presStyleLbl="node1" presStyleIdx="3" presStyleCnt="4" custScaleX="121596" custScaleY="148757" custLinFactNeighborX="117" custLinFactNeighborY="12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1A1F73E4-EF3C-4F30-A39E-3D9DF19E611C}" type="presOf" srcId="{40748540-CB2F-4762-9F2D-2269E8FD788D}" destId="{19A69F64-F13E-4E97-9A1A-DCA4AB7128A7}" srcOrd="0" destOrd="0" presId="urn:microsoft.com/office/officeart/2005/8/layout/bProcess4"/>
    <dgm:cxn modelId="{71C91742-3EED-4534-8A4A-5D2C6BE076B8}" srcId="{0F31845D-CBF1-42D3-9B03-C663D88703A9}" destId="{40748540-CB2F-4762-9F2D-2269E8FD788D}" srcOrd="1" destOrd="0" parTransId="{286132E2-86FF-413C-8E08-A7EF85153C28}" sibTransId="{7E742E18-1FF8-4A8D-9626-F6BBECF61A4B}"/>
    <dgm:cxn modelId="{5C12B4AE-E339-46A8-86B4-3731A35A468D}" type="presOf" srcId="{56C7602A-263E-412D-BDFF-8DA94AE99357}" destId="{4534452E-D096-4210-A964-6F6CE6350777}" srcOrd="0" destOrd="0" presId="urn:microsoft.com/office/officeart/2005/8/layout/bProcess4"/>
    <dgm:cxn modelId="{97FA4F00-D98A-47F4-B30D-F70787ED11C4}" type="presOf" srcId="{BD096374-EFED-4E19-BE64-9FC173645D48}" destId="{10C987FF-4651-4D55-B957-61740A62B7C7}" srcOrd="0" destOrd="0" presId="urn:microsoft.com/office/officeart/2005/8/layout/bProcess4"/>
    <dgm:cxn modelId="{310F16E3-98D2-4785-ABF9-15936ED44237}" srcId="{0F31845D-CBF1-42D3-9B03-C663D88703A9}" destId="{A87DAB9F-70C9-468B-8F0A-E53C3F46625B}" srcOrd="0" destOrd="0" parTransId="{AD636FEC-6E70-4EF7-8906-F82E475E455C}" sibTransId="{BD096374-EFED-4E19-BE64-9FC173645D48}"/>
    <dgm:cxn modelId="{5906A103-51B8-47F4-A8B8-30127B773EA0}" type="presOf" srcId="{A87DAB9F-70C9-468B-8F0A-E53C3F46625B}" destId="{E18E3E50-5611-45AA-B0A7-201BDF5A28F5}" srcOrd="0" destOrd="0" presId="urn:microsoft.com/office/officeart/2005/8/layout/bProcess4"/>
    <dgm:cxn modelId="{8678D10A-E90B-4C97-8890-ECE617CABAFD}" type="presOf" srcId="{0F31845D-CBF1-42D3-9B03-C663D88703A9}" destId="{A980991F-1FDB-4EC6-BF2C-2ECDFE09093C}" srcOrd="0" destOrd="0" presId="urn:microsoft.com/office/officeart/2005/8/layout/bProcess4"/>
    <dgm:cxn modelId="{B8A31FB7-6642-447D-BF7E-BA9B7756F485}" srcId="{0F31845D-CBF1-42D3-9B03-C663D88703A9}" destId="{8B8ED5D7-DA36-4BAA-8B7B-61FEEB7CDCF6}" srcOrd="3" destOrd="0" parTransId="{285CF7FF-E0AB-49D2-9C14-6B6F32495FC5}" sibTransId="{D60F296F-89BD-4226-A6B4-3A574ABBCBE4}"/>
    <dgm:cxn modelId="{4AFFB58B-EF5D-4CA8-846C-38BB95E50E5D}" type="presOf" srcId="{4082CD5B-E7B7-4234-896B-2EA574CBC5F8}" destId="{4AFBA9A0-D2B5-47E2-AC76-680388CF4828}" srcOrd="0" destOrd="0" presId="urn:microsoft.com/office/officeart/2005/8/layout/bProcess4"/>
    <dgm:cxn modelId="{45236A64-A5F3-44C3-A8C4-F89E7B68FC90}" type="presOf" srcId="{7E742E18-1FF8-4A8D-9626-F6BBECF61A4B}" destId="{99CB2066-AE6F-438D-849F-B21487197053}" srcOrd="0" destOrd="0" presId="urn:microsoft.com/office/officeart/2005/8/layout/bProcess4"/>
    <dgm:cxn modelId="{C7497BD0-9252-4706-BF58-EF3B95A46ADC}" type="presOf" srcId="{8B8ED5D7-DA36-4BAA-8B7B-61FEEB7CDCF6}" destId="{C9419B9F-8E6F-4FAD-A0A6-0291A6AE6DD2}" srcOrd="0" destOrd="0" presId="urn:microsoft.com/office/officeart/2005/8/layout/bProcess4"/>
    <dgm:cxn modelId="{73DFBE3C-7769-46BE-AA0D-FCA6C91D8992}" srcId="{0F31845D-CBF1-42D3-9B03-C663D88703A9}" destId="{56C7602A-263E-412D-BDFF-8DA94AE99357}" srcOrd="2" destOrd="0" parTransId="{67133FF1-DD1C-465C-AD8F-97C519EA7E83}" sibTransId="{4082CD5B-E7B7-4234-896B-2EA574CBC5F8}"/>
    <dgm:cxn modelId="{FA5BEE65-2C7A-423A-8C17-7CCF457710D6}" type="presParOf" srcId="{A980991F-1FDB-4EC6-BF2C-2ECDFE09093C}" destId="{323E182C-4A46-489C-8242-5DF3DC1AE719}" srcOrd="0" destOrd="0" presId="urn:microsoft.com/office/officeart/2005/8/layout/bProcess4"/>
    <dgm:cxn modelId="{F6680527-80EF-4E5C-B9F1-30C05D9972B3}" type="presParOf" srcId="{323E182C-4A46-489C-8242-5DF3DC1AE719}" destId="{BBA95AF8-44C8-4546-ADAC-B8BA905AD582}" srcOrd="0" destOrd="0" presId="urn:microsoft.com/office/officeart/2005/8/layout/bProcess4"/>
    <dgm:cxn modelId="{6B908566-0209-4E46-9C6A-3A25FB78D04E}" type="presParOf" srcId="{323E182C-4A46-489C-8242-5DF3DC1AE719}" destId="{E18E3E50-5611-45AA-B0A7-201BDF5A28F5}" srcOrd="1" destOrd="0" presId="urn:microsoft.com/office/officeart/2005/8/layout/bProcess4"/>
    <dgm:cxn modelId="{D5063EBC-6734-46DB-8639-E615DF9254EB}" type="presParOf" srcId="{A980991F-1FDB-4EC6-BF2C-2ECDFE09093C}" destId="{10C987FF-4651-4D55-B957-61740A62B7C7}" srcOrd="1" destOrd="0" presId="urn:microsoft.com/office/officeart/2005/8/layout/bProcess4"/>
    <dgm:cxn modelId="{E7CA7367-5326-4153-9E51-011CBC167B33}" type="presParOf" srcId="{A980991F-1FDB-4EC6-BF2C-2ECDFE09093C}" destId="{F55426B0-96F9-41F9-9115-7F27072C48A7}" srcOrd="2" destOrd="0" presId="urn:microsoft.com/office/officeart/2005/8/layout/bProcess4"/>
    <dgm:cxn modelId="{9B985146-917C-4E4C-8739-76A013BBBB23}" type="presParOf" srcId="{F55426B0-96F9-41F9-9115-7F27072C48A7}" destId="{0957717D-4CC7-496B-8AC1-90B39C979A57}" srcOrd="0" destOrd="0" presId="urn:microsoft.com/office/officeart/2005/8/layout/bProcess4"/>
    <dgm:cxn modelId="{FA25633A-4FEF-445F-B13B-30D89D6FFF77}" type="presParOf" srcId="{F55426B0-96F9-41F9-9115-7F27072C48A7}" destId="{19A69F64-F13E-4E97-9A1A-DCA4AB7128A7}" srcOrd="1" destOrd="0" presId="urn:microsoft.com/office/officeart/2005/8/layout/bProcess4"/>
    <dgm:cxn modelId="{EEBE02FE-DE76-49F8-BE1B-B3ADADFE650C}" type="presParOf" srcId="{A980991F-1FDB-4EC6-BF2C-2ECDFE09093C}" destId="{99CB2066-AE6F-438D-849F-B21487197053}" srcOrd="3" destOrd="0" presId="urn:microsoft.com/office/officeart/2005/8/layout/bProcess4"/>
    <dgm:cxn modelId="{CB4CDC03-BE3B-4D65-8C26-B0F589C70AE1}" type="presParOf" srcId="{A980991F-1FDB-4EC6-BF2C-2ECDFE09093C}" destId="{1C6A38D3-2D92-4D64-85C4-5534E21F1431}" srcOrd="4" destOrd="0" presId="urn:microsoft.com/office/officeart/2005/8/layout/bProcess4"/>
    <dgm:cxn modelId="{8E80B3F3-6167-49EA-86D7-F2AAEB8CCCD8}" type="presParOf" srcId="{1C6A38D3-2D92-4D64-85C4-5534E21F1431}" destId="{8075E249-5F23-4409-B1F9-2CBAFA2604BF}" srcOrd="0" destOrd="0" presId="urn:microsoft.com/office/officeart/2005/8/layout/bProcess4"/>
    <dgm:cxn modelId="{6AE85327-CA37-4000-BC93-18703FB3A241}" type="presParOf" srcId="{1C6A38D3-2D92-4D64-85C4-5534E21F1431}" destId="{4534452E-D096-4210-A964-6F6CE6350777}" srcOrd="1" destOrd="0" presId="urn:microsoft.com/office/officeart/2005/8/layout/bProcess4"/>
    <dgm:cxn modelId="{7618AA2B-DAF9-4E3C-A1F1-91CABAF521DE}" type="presParOf" srcId="{A980991F-1FDB-4EC6-BF2C-2ECDFE09093C}" destId="{4AFBA9A0-D2B5-47E2-AC76-680388CF4828}" srcOrd="5" destOrd="0" presId="urn:microsoft.com/office/officeart/2005/8/layout/bProcess4"/>
    <dgm:cxn modelId="{DD54D9D4-6AAF-4B75-8FD7-64D3EF0398BE}" type="presParOf" srcId="{A980991F-1FDB-4EC6-BF2C-2ECDFE09093C}" destId="{EC90BBC7-D2CD-4D07-96DE-FA3100FC3699}" srcOrd="6" destOrd="0" presId="urn:microsoft.com/office/officeart/2005/8/layout/bProcess4"/>
    <dgm:cxn modelId="{DD114F24-BD3B-459A-BFB9-CE751C67B7E2}" type="presParOf" srcId="{EC90BBC7-D2CD-4D07-96DE-FA3100FC3699}" destId="{A4C63CF4-FCF1-4543-9027-C785FFA22447}" srcOrd="0" destOrd="0" presId="urn:microsoft.com/office/officeart/2005/8/layout/bProcess4"/>
    <dgm:cxn modelId="{53B619C9-67BC-4A52-9015-09882694C93B}" type="presParOf" srcId="{EC90BBC7-D2CD-4D07-96DE-FA3100FC3699}" destId="{C9419B9F-8E6F-4FAD-A0A6-0291A6AE6DD2}" srcOrd="1" destOrd="0" presId="urn:microsoft.com/office/officeart/2005/8/layout/bProcess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7007E0-6F28-462A-AE3D-647915D47395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DF216F66-E401-4E4E-95F4-0CD3B325E4B7}">
      <dgm:prSet phldrT="[Texto]"/>
      <dgm:spPr/>
      <dgm:t>
        <a:bodyPr/>
        <a:lstStyle/>
        <a:p>
          <a:endParaRPr lang="pt-BR" b="1" dirty="0"/>
        </a:p>
      </dgm:t>
    </dgm:pt>
    <dgm:pt modelId="{3163B549-4B55-420A-ABFD-B7AD7214EBB9}" type="parTrans" cxnId="{46C30C53-7DFC-43BD-89F8-8356EA5EBF3E}">
      <dgm:prSet/>
      <dgm:spPr/>
      <dgm:t>
        <a:bodyPr/>
        <a:lstStyle/>
        <a:p>
          <a:endParaRPr lang="pt-BR"/>
        </a:p>
      </dgm:t>
    </dgm:pt>
    <dgm:pt modelId="{41A6EC12-1323-4D9B-961F-492115A2FE10}" type="sibTrans" cxnId="{46C30C53-7DFC-43BD-89F8-8356EA5EBF3E}">
      <dgm:prSet/>
      <dgm:spPr/>
      <dgm:t>
        <a:bodyPr/>
        <a:lstStyle/>
        <a:p>
          <a:endParaRPr lang="pt-BR"/>
        </a:p>
      </dgm:t>
    </dgm:pt>
    <dgm:pt modelId="{AA535C54-4514-4752-B37E-DCE8EF08E03E}">
      <dgm:prSet phldrT="[Texto]" custT="1"/>
      <dgm:spPr/>
      <dgm:t>
        <a:bodyPr/>
        <a:lstStyle/>
        <a:p>
          <a:pPr>
            <a:lnSpc>
              <a:spcPct val="100000"/>
            </a:lnSpc>
            <a:spcAft>
              <a:spcPts val="1200"/>
            </a:spcAft>
          </a:pPr>
          <a:endParaRPr lang="pt-BR" sz="1300" b="1" dirty="0"/>
        </a:p>
      </dgm:t>
    </dgm:pt>
    <dgm:pt modelId="{3FF37EBF-F9B8-4FD1-BB89-439C9D254E46}" type="parTrans" cxnId="{D5632111-0E51-4A22-9CDA-7659052A7302}">
      <dgm:prSet/>
      <dgm:spPr/>
      <dgm:t>
        <a:bodyPr/>
        <a:lstStyle/>
        <a:p>
          <a:endParaRPr lang="pt-BR"/>
        </a:p>
      </dgm:t>
    </dgm:pt>
    <dgm:pt modelId="{6CF46D5D-25BD-4465-A544-0530D553A7C7}" type="sibTrans" cxnId="{D5632111-0E51-4A22-9CDA-7659052A7302}">
      <dgm:prSet/>
      <dgm:spPr/>
      <dgm:t>
        <a:bodyPr/>
        <a:lstStyle/>
        <a:p>
          <a:endParaRPr lang="pt-BR"/>
        </a:p>
      </dgm:t>
    </dgm:pt>
    <dgm:pt modelId="{5EDE0E81-4365-456B-A35C-1D71435FE37D}" type="pres">
      <dgm:prSet presAssocID="{8D7007E0-6F28-462A-AE3D-647915D47395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B97D05C7-3AC7-4541-A4FB-E9BF3B4888C8}" type="pres">
      <dgm:prSet presAssocID="{DF216F66-E401-4E4E-95F4-0CD3B325E4B7}" presName="compNode" presStyleCnt="0"/>
      <dgm:spPr/>
    </dgm:pt>
    <dgm:pt modelId="{D614CFD2-F5AF-4D52-85A6-66D1DC469ED6}" type="pres">
      <dgm:prSet presAssocID="{DF216F66-E401-4E4E-95F4-0CD3B325E4B7}" presName="aNode" presStyleLbl="bgShp" presStyleIdx="0" presStyleCnt="1" custLinFactNeighborX="-1235"/>
      <dgm:spPr/>
      <dgm:t>
        <a:bodyPr/>
        <a:lstStyle/>
        <a:p>
          <a:endParaRPr lang="pt-BR"/>
        </a:p>
      </dgm:t>
    </dgm:pt>
    <dgm:pt modelId="{5EB7CD66-24AB-4D4C-A789-9EDEEEB77783}" type="pres">
      <dgm:prSet presAssocID="{DF216F66-E401-4E4E-95F4-0CD3B325E4B7}" presName="textNode" presStyleLbl="bgShp" presStyleIdx="0" presStyleCnt="1"/>
      <dgm:spPr/>
      <dgm:t>
        <a:bodyPr/>
        <a:lstStyle/>
        <a:p>
          <a:endParaRPr lang="pt-BR"/>
        </a:p>
      </dgm:t>
    </dgm:pt>
    <dgm:pt modelId="{1C77B3BB-11E2-4143-8207-B441EB3AF44E}" type="pres">
      <dgm:prSet presAssocID="{DF216F66-E401-4E4E-95F4-0CD3B325E4B7}" presName="compChildNode" presStyleCnt="0"/>
      <dgm:spPr/>
    </dgm:pt>
    <dgm:pt modelId="{06ECF5B3-743E-4223-BA8C-A54E3293622A}" type="pres">
      <dgm:prSet presAssocID="{DF216F66-E401-4E4E-95F4-0CD3B325E4B7}" presName="theInnerList" presStyleCnt="0"/>
      <dgm:spPr/>
    </dgm:pt>
    <dgm:pt modelId="{884F218A-2F0D-4C7D-9738-C237E2493E68}" type="pres">
      <dgm:prSet presAssocID="{AA535C54-4514-4752-B37E-DCE8EF08E03E}" presName="childNode" presStyleLbl="node1" presStyleIdx="0" presStyleCnt="1" custScaleX="113514" custScaleY="153997" custLinFactNeighborX="-1113" custLinFactNeighborY="-349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683FFE3-2DD8-4BCD-9318-1A49AF8091DE}" type="presOf" srcId="{DF216F66-E401-4E4E-95F4-0CD3B325E4B7}" destId="{5EB7CD66-24AB-4D4C-A789-9EDEEEB77783}" srcOrd="1" destOrd="0" presId="urn:microsoft.com/office/officeart/2005/8/layout/lProcess2"/>
    <dgm:cxn modelId="{D5632111-0E51-4A22-9CDA-7659052A7302}" srcId="{DF216F66-E401-4E4E-95F4-0CD3B325E4B7}" destId="{AA535C54-4514-4752-B37E-DCE8EF08E03E}" srcOrd="0" destOrd="0" parTransId="{3FF37EBF-F9B8-4FD1-BB89-439C9D254E46}" sibTransId="{6CF46D5D-25BD-4465-A544-0530D553A7C7}"/>
    <dgm:cxn modelId="{46C30C53-7DFC-43BD-89F8-8356EA5EBF3E}" srcId="{8D7007E0-6F28-462A-AE3D-647915D47395}" destId="{DF216F66-E401-4E4E-95F4-0CD3B325E4B7}" srcOrd="0" destOrd="0" parTransId="{3163B549-4B55-420A-ABFD-B7AD7214EBB9}" sibTransId="{41A6EC12-1323-4D9B-961F-492115A2FE10}"/>
    <dgm:cxn modelId="{170B3DF9-11CD-49ED-A759-04D28CA34A02}" type="presOf" srcId="{DF216F66-E401-4E4E-95F4-0CD3B325E4B7}" destId="{D614CFD2-F5AF-4D52-85A6-66D1DC469ED6}" srcOrd="0" destOrd="0" presId="urn:microsoft.com/office/officeart/2005/8/layout/lProcess2"/>
    <dgm:cxn modelId="{96E2F733-3E24-4CCD-B748-6B74EC049E07}" type="presOf" srcId="{AA535C54-4514-4752-B37E-DCE8EF08E03E}" destId="{884F218A-2F0D-4C7D-9738-C237E2493E68}" srcOrd="0" destOrd="0" presId="urn:microsoft.com/office/officeart/2005/8/layout/lProcess2"/>
    <dgm:cxn modelId="{66B482DE-BBCE-4286-BBF4-E83BF318DA67}" type="presOf" srcId="{8D7007E0-6F28-462A-AE3D-647915D47395}" destId="{5EDE0E81-4365-456B-A35C-1D71435FE37D}" srcOrd="0" destOrd="0" presId="urn:microsoft.com/office/officeart/2005/8/layout/lProcess2"/>
    <dgm:cxn modelId="{A83604CD-41E7-4B84-AB7A-F8CA437C1543}" type="presParOf" srcId="{5EDE0E81-4365-456B-A35C-1D71435FE37D}" destId="{B97D05C7-3AC7-4541-A4FB-E9BF3B4888C8}" srcOrd="0" destOrd="0" presId="urn:microsoft.com/office/officeart/2005/8/layout/lProcess2"/>
    <dgm:cxn modelId="{E1639A63-2D44-434B-9324-F79963E7A661}" type="presParOf" srcId="{B97D05C7-3AC7-4541-A4FB-E9BF3B4888C8}" destId="{D614CFD2-F5AF-4D52-85A6-66D1DC469ED6}" srcOrd="0" destOrd="0" presId="urn:microsoft.com/office/officeart/2005/8/layout/lProcess2"/>
    <dgm:cxn modelId="{25B89161-C54A-4FFC-A993-A2757321A926}" type="presParOf" srcId="{B97D05C7-3AC7-4541-A4FB-E9BF3B4888C8}" destId="{5EB7CD66-24AB-4D4C-A789-9EDEEEB77783}" srcOrd="1" destOrd="0" presId="urn:microsoft.com/office/officeart/2005/8/layout/lProcess2"/>
    <dgm:cxn modelId="{CC6DEEA3-5198-448F-820B-3C6AAB06C100}" type="presParOf" srcId="{B97D05C7-3AC7-4541-A4FB-E9BF3B4888C8}" destId="{1C77B3BB-11E2-4143-8207-B441EB3AF44E}" srcOrd="2" destOrd="0" presId="urn:microsoft.com/office/officeart/2005/8/layout/lProcess2"/>
    <dgm:cxn modelId="{84E470F8-21CC-42DE-9540-9800521F15C2}" type="presParOf" srcId="{1C77B3BB-11E2-4143-8207-B441EB3AF44E}" destId="{06ECF5B3-743E-4223-BA8C-A54E3293622A}" srcOrd="0" destOrd="0" presId="urn:microsoft.com/office/officeart/2005/8/layout/lProcess2"/>
    <dgm:cxn modelId="{1629CA32-DDC3-462C-9E19-9851ACFBA5BA}" type="presParOf" srcId="{06ECF5B3-743E-4223-BA8C-A54E3293622A}" destId="{884F218A-2F0D-4C7D-9738-C237E2493E68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D7007E0-6F28-462A-AE3D-647915D47395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DF216F66-E401-4E4E-95F4-0CD3B325E4B7}">
      <dgm:prSet phldrT="[Texto]"/>
      <dgm:spPr/>
      <dgm:t>
        <a:bodyPr/>
        <a:lstStyle/>
        <a:p>
          <a:endParaRPr lang="pt-BR" b="0" dirty="0"/>
        </a:p>
      </dgm:t>
    </dgm:pt>
    <dgm:pt modelId="{3163B549-4B55-420A-ABFD-B7AD7214EBB9}" type="parTrans" cxnId="{46C30C53-7DFC-43BD-89F8-8356EA5EBF3E}">
      <dgm:prSet/>
      <dgm:spPr/>
      <dgm:t>
        <a:bodyPr/>
        <a:lstStyle/>
        <a:p>
          <a:endParaRPr lang="pt-BR"/>
        </a:p>
      </dgm:t>
    </dgm:pt>
    <dgm:pt modelId="{41A6EC12-1323-4D9B-961F-492115A2FE10}" type="sibTrans" cxnId="{46C30C53-7DFC-43BD-89F8-8356EA5EBF3E}">
      <dgm:prSet/>
      <dgm:spPr/>
      <dgm:t>
        <a:bodyPr/>
        <a:lstStyle/>
        <a:p>
          <a:endParaRPr lang="pt-BR"/>
        </a:p>
      </dgm:t>
    </dgm:pt>
    <dgm:pt modelId="{AA535C54-4514-4752-B37E-DCE8EF08E03E}">
      <dgm:prSet phldrT="[Texto]" custT="1"/>
      <dgm:spPr/>
      <dgm:t>
        <a:bodyPr/>
        <a:lstStyle/>
        <a:p>
          <a:pPr>
            <a:lnSpc>
              <a:spcPct val="100000"/>
            </a:lnSpc>
            <a:spcAft>
              <a:spcPts val="1200"/>
            </a:spcAft>
          </a:pPr>
          <a:endParaRPr lang="pt-BR" sz="1300" b="1" dirty="0"/>
        </a:p>
      </dgm:t>
    </dgm:pt>
    <dgm:pt modelId="{3FF37EBF-F9B8-4FD1-BB89-439C9D254E46}" type="parTrans" cxnId="{D5632111-0E51-4A22-9CDA-7659052A7302}">
      <dgm:prSet/>
      <dgm:spPr/>
      <dgm:t>
        <a:bodyPr/>
        <a:lstStyle/>
        <a:p>
          <a:endParaRPr lang="pt-BR"/>
        </a:p>
      </dgm:t>
    </dgm:pt>
    <dgm:pt modelId="{6CF46D5D-25BD-4465-A544-0530D553A7C7}" type="sibTrans" cxnId="{D5632111-0E51-4A22-9CDA-7659052A7302}">
      <dgm:prSet/>
      <dgm:spPr/>
      <dgm:t>
        <a:bodyPr/>
        <a:lstStyle/>
        <a:p>
          <a:endParaRPr lang="pt-BR"/>
        </a:p>
      </dgm:t>
    </dgm:pt>
    <dgm:pt modelId="{5EDE0E81-4365-456B-A35C-1D71435FE37D}" type="pres">
      <dgm:prSet presAssocID="{8D7007E0-6F28-462A-AE3D-647915D47395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B97D05C7-3AC7-4541-A4FB-E9BF3B4888C8}" type="pres">
      <dgm:prSet presAssocID="{DF216F66-E401-4E4E-95F4-0CD3B325E4B7}" presName="compNode" presStyleCnt="0"/>
      <dgm:spPr/>
    </dgm:pt>
    <dgm:pt modelId="{D614CFD2-F5AF-4D52-85A6-66D1DC469ED6}" type="pres">
      <dgm:prSet presAssocID="{DF216F66-E401-4E4E-95F4-0CD3B325E4B7}" presName="aNode" presStyleLbl="bgShp" presStyleIdx="0" presStyleCnt="1" custLinFactNeighborX="-1235"/>
      <dgm:spPr/>
      <dgm:t>
        <a:bodyPr/>
        <a:lstStyle/>
        <a:p>
          <a:endParaRPr lang="pt-BR"/>
        </a:p>
      </dgm:t>
    </dgm:pt>
    <dgm:pt modelId="{5EB7CD66-24AB-4D4C-A789-9EDEEEB77783}" type="pres">
      <dgm:prSet presAssocID="{DF216F66-E401-4E4E-95F4-0CD3B325E4B7}" presName="textNode" presStyleLbl="bgShp" presStyleIdx="0" presStyleCnt="1"/>
      <dgm:spPr/>
      <dgm:t>
        <a:bodyPr/>
        <a:lstStyle/>
        <a:p>
          <a:endParaRPr lang="pt-BR"/>
        </a:p>
      </dgm:t>
    </dgm:pt>
    <dgm:pt modelId="{1C77B3BB-11E2-4143-8207-B441EB3AF44E}" type="pres">
      <dgm:prSet presAssocID="{DF216F66-E401-4E4E-95F4-0CD3B325E4B7}" presName="compChildNode" presStyleCnt="0"/>
      <dgm:spPr/>
    </dgm:pt>
    <dgm:pt modelId="{06ECF5B3-743E-4223-BA8C-A54E3293622A}" type="pres">
      <dgm:prSet presAssocID="{DF216F66-E401-4E4E-95F4-0CD3B325E4B7}" presName="theInnerList" presStyleCnt="0"/>
      <dgm:spPr/>
    </dgm:pt>
    <dgm:pt modelId="{884F218A-2F0D-4C7D-9738-C237E2493E68}" type="pres">
      <dgm:prSet presAssocID="{AA535C54-4514-4752-B37E-DCE8EF08E03E}" presName="childNode" presStyleLbl="node1" presStyleIdx="0" presStyleCnt="1" custScaleX="113514" custScaleY="153997" custLinFactNeighborX="-1113" custLinFactNeighborY="-349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07C1756-9039-4E97-97C1-694009B200A5}" type="presOf" srcId="{AA535C54-4514-4752-B37E-DCE8EF08E03E}" destId="{884F218A-2F0D-4C7D-9738-C237E2493E68}" srcOrd="0" destOrd="0" presId="urn:microsoft.com/office/officeart/2005/8/layout/lProcess2"/>
    <dgm:cxn modelId="{C41EEAF3-63C1-45E1-B2CC-630FF6434843}" type="presOf" srcId="{DF216F66-E401-4E4E-95F4-0CD3B325E4B7}" destId="{D614CFD2-F5AF-4D52-85A6-66D1DC469ED6}" srcOrd="0" destOrd="0" presId="urn:microsoft.com/office/officeart/2005/8/layout/lProcess2"/>
    <dgm:cxn modelId="{D5632111-0E51-4A22-9CDA-7659052A7302}" srcId="{DF216F66-E401-4E4E-95F4-0CD3B325E4B7}" destId="{AA535C54-4514-4752-B37E-DCE8EF08E03E}" srcOrd="0" destOrd="0" parTransId="{3FF37EBF-F9B8-4FD1-BB89-439C9D254E46}" sibTransId="{6CF46D5D-25BD-4465-A544-0530D553A7C7}"/>
    <dgm:cxn modelId="{46C30C53-7DFC-43BD-89F8-8356EA5EBF3E}" srcId="{8D7007E0-6F28-462A-AE3D-647915D47395}" destId="{DF216F66-E401-4E4E-95F4-0CD3B325E4B7}" srcOrd="0" destOrd="0" parTransId="{3163B549-4B55-420A-ABFD-B7AD7214EBB9}" sibTransId="{41A6EC12-1323-4D9B-961F-492115A2FE10}"/>
    <dgm:cxn modelId="{E32D9054-59E9-4CBD-AA31-67B84221EB95}" type="presOf" srcId="{8D7007E0-6F28-462A-AE3D-647915D47395}" destId="{5EDE0E81-4365-456B-A35C-1D71435FE37D}" srcOrd="0" destOrd="0" presId="urn:microsoft.com/office/officeart/2005/8/layout/lProcess2"/>
    <dgm:cxn modelId="{41AD617E-F3EC-46F3-AE3D-A5FBEF0A49CE}" type="presOf" srcId="{DF216F66-E401-4E4E-95F4-0CD3B325E4B7}" destId="{5EB7CD66-24AB-4D4C-A789-9EDEEEB77783}" srcOrd="1" destOrd="0" presId="urn:microsoft.com/office/officeart/2005/8/layout/lProcess2"/>
    <dgm:cxn modelId="{5AF10B9A-F0BF-42B6-B973-63E99809F6B2}" type="presParOf" srcId="{5EDE0E81-4365-456B-A35C-1D71435FE37D}" destId="{B97D05C7-3AC7-4541-A4FB-E9BF3B4888C8}" srcOrd="0" destOrd="0" presId="urn:microsoft.com/office/officeart/2005/8/layout/lProcess2"/>
    <dgm:cxn modelId="{93535C74-5698-43F0-AA5F-6B025D1F0E05}" type="presParOf" srcId="{B97D05C7-3AC7-4541-A4FB-E9BF3B4888C8}" destId="{D614CFD2-F5AF-4D52-85A6-66D1DC469ED6}" srcOrd="0" destOrd="0" presId="urn:microsoft.com/office/officeart/2005/8/layout/lProcess2"/>
    <dgm:cxn modelId="{CE5C654B-C6BD-4041-A3D5-DF8512DABEEE}" type="presParOf" srcId="{B97D05C7-3AC7-4541-A4FB-E9BF3B4888C8}" destId="{5EB7CD66-24AB-4D4C-A789-9EDEEEB77783}" srcOrd="1" destOrd="0" presId="urn:microsoft.com/office/officeart/2005/8/layout/lProcess2"/>
    <dgm:cxn modelId="{20B444B9-1AFB-44BC-BC4B-C55E19A8A944}" type="presParOf" srcId="{B97D05C7-3AC7-4541-A4FB-E9BF3B4888C8}" destId="{1C77B3BB-11E2-4143-8207-B441EB3AF44E}" srcOrd="2" destOrd="0" presId="urn:microsoft.com/office/officeart/2005/8/layout/lProcess2"/>
    <dgm:cxn modelId="{D5806BBF-0D4A-4252-87D6-3D67C3F98C65}" type="presParOf" srcId="{1C77B3BB-11E2-4143-8207-B441EB3AF44E}" destId="{06ECF5B3-743E-4223-BA8C-A54E3293622A}" srcOrd="0" destOrd="0" presId="urn:microsoft.com/office/officeart/2005/8/layout/lProcess2"/>
    <dgm:cxn modelId="{ED8DADF0-B44C-4A7D-806A-959EC76DCDC5}" type="presParOf" srcId="{06ECF5B3-743E-4223-BA8C-A54E3293622A}" destId="{884F218A-2F0D-4C7D-9738-C237E2493E68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5B8688-81DC-4CCB-B534-EA0A03578982}">
      <dsp:nvSpPr>
        <dsp:cNvPr id="0" name=""/>
        <dsp:cNvSpPr/>
      </dsp:nvSpPr>
      <dsp:spPr>
        <a:xfrm>
          <a:off x="1787702" y="1241539"/>
          <a:ext cx="386056" cy="963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0128" y="0"/>
              </a:lnTo>
              <a:lnTo>
                <a:pt x="210128" y="96353"/>
              </a:lnTo>
              <a:lnTo>
                <a:pt x="386056" y="96353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500" kern="1200"/>
        </a:p>
      </dsp:txBody>
      <dsp:txXfrm>
        <a:off x="1970039" y="1287656"/>
        <a:ext cx="21382" cy="4119"/>
      </dsp:txXfrm>
    </dsp:sp>
    <dsp:sp modelId="{21976B4A-5782-4A00-8640-AD8D317EACC1}">
      <dsp:nvSpPr>
        <dsp:cNvPr id="0" name=""/>
        <dsp:cNvSpPr/>
      </dsp:nvSpPr>
      <dsp:spPr>
        <a:xfrm>
          <a:off x="0" y="704688"/>
          <a:ext cx="1789502" cy="1073701"/>
        </a:xfrm>
        <a:prstGeom prst="rect">
          <a:avLst/>
        </a:prstGeom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2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i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Objetivos</a:t>
          </a:r>
          <a:endParaRPr lang="pt-BR" sz="2000" b="1" i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0" y="704688"/>
        <a:ext cx="1789502" cy="1073701"/>
      </dsp:txXfrm>
    </dsp:sp>
    <dsp:sp modelId="{F775AFC3-5EA5-4675-813D-8842580FABA2}">
      <dsp:nvSpPr>
        <dsp:cNvPr id="0" name=""/>
        <dsp:cNvSpPr/>
      </dsp:nvSpPr>
      <dsp:spPr>
        <a:xfrm>
          <a:off x="3963941" y="1271848"/>
          <a:ext cx="34644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66045"/>
              </a:moveTo>
              <a:lnTo>
                <a:pt x="190324" y="66045"/>
              </a:lnTo>
              <a:lnTo>
                <a:pt x="190324" y="45720"/>
              </a:lnTo>
              <a:lnTo>
                <a:pt x="346448" y="45720"/>
              </a:lnTo>
            </a:path>
          </a:pathLst>
        </a:custGeom>
        <a:noFill/>
        <a:ln w="9525" cap="flat" cmpd="sng" algn="ctr">
          <a:solidFill>
            <a:schemeClr val="accent2">
              <a:hueOff val="-368613"/>
              <a:satOff val="44335"/>
              <a:lumOff val="5098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500" kern="1200"/>
        </a:p>
      </dsp:txBody>
      <dsp:txXfrm>
        <a:off x="4127725" y="1315508"/>
        <a:ext cx="18879" cy="4119"/>
      </dsp:txXfrm>
    </dsp:sp>
    <dsp:sp modelId="{6AB01540-9B7E-4710-8321-F296EFABCF40}">
      <dsp:nvSpPr>
        <dsp:cNvPr id="0" name=""/>
        <dsp:cNvSpPr/>
      </dsp:nvSpPr>
      <dsp:spPr>
        <a:xfrm>
          <a:off x="2206159" y="53783"/>
          <a:ext cx="1759582" cy="2568219"/>
        </a:xfrm>
        <a:prstGeom prst="rect">
          <a:avLst/>
        </a:prstGeom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2">
              <a:hueOff val="-245742"/>
              <a:satOff val="29557"/>
              <a:lumOff val="3399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solidFill>
                <a:schemeClr val="tx1"/>
              </a:solidFill>
            </a:rPr>
            <a:t>Contribuir com a troca de experiências em promoção da saúde e possibilitar o acompanhamento dos projetos municipais no tema</a:t>
          </a:r>
          <a:r>
            <a:rPr lang="pt-BR" sz="1200" b="1" kern="1200" dirty="0" smtClean="0">
              <a:solidFill>
                <a:schemeClr val="tx1"/>
              </a:solidFill>
            </a:rPr>
            <a:t>;</a:t>
          </a:r>
          <a:endParaRPr lang="pt-BR" sz="1200" b="1" kern="1200" dirty="0">
            <a:solidFill>
              <a:schemeClr val="tx1"/>
            </a:solidFill>
          </a:endParaRPr>
        </a:p>
      </dsp:txBody>
      <dsp:txXfrm>
        <a:off x="2206159" y="53783"/>
        <a:ext cx="1759582" cy="2568219"/>
      </dsp:txXfrm>
    </dsp:sp>
    <dsp:sp modelId="{5FE0E6DD-3008-47FF-BCE0-61F31CC4D643}">
      <dsp:nvSpPr>
        <dsp:cNvPr id="0" name=""/>
        <dsp:cNvSpPr/>
      </dsp:nvSpPr>
      <dsp:spPr>
        <a:xfrm>
          <a:off x="937133" y="2467570"/>
          <a:ext cx="4714919" cy="512358"/>
        </a:xfrm>
        <a:custGeom>
          <a:avLst/>
          <a:gdLst/>
          <a:ahLst/>
          <a:cxnLst/>
          <a:rect l="0" t="0" r="0" b="0"/>
          <a:pathLst>
            <a:path>
              <a:moveTo>
                <a:pt x="4714919" y="0"/>
              </a:moveTo>
              <a:lnTo>
                <a:pt x="4714919" y="273279"/>
              </a:lnTo>
              <a:lnTo>
                <a:pt x="0" y="273279"/>
              </a:lnTo>
              <a:lnTo>
                <a:pt x="0" y="512358"/>
              </a:lnTo>
            </a:path>
          </a:pathLst>
        </a:custGeom>
        <a:noFill/>
        <a:ln w="9525" cap="flat" cmpd="sng" algn="ctr">
          <a:solidFill>
            <a:schemeClr val="accent2">
              <a:hueOff val="-737226"/>
              <a:satOff val="88670"/>
              <a:lumOff val="10196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500" kern="1200"/>
        </a:p>
      </dsp:txBody>
      <dsp:txXfrm>
        <a:off x="3175941" y="2721690"/>
        <a:ext cx="237303" cy="4119"/>
      </dsp:txXfrm>
    </dsp:sp>
    <dsp:sp modelId="{EBE61594-4E7F-4F7C-A2B0-E7DAB27D97D3}">
      <dsp:nvSpPr>
        <dsp:cNvPr id="0" name=""/>
        <dsp:cNvSpPr/>
      </dsp:nvSpPr>
      <dsp:spPr>
        <a:xfrm>
          <a:off x="4342789" y="165765"/>
          <a:ext cx="2618525" cy="2303605"/>
        </a:xfrm>
        <a:prstGeom prst="rect">
          <a:avLst/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2">
              <a:hueOff val="-491484"/>
              <a:satOff val="59113"/>
              <a:lumOff val="6797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40944" tIns="440944" rIns="440944" bIns="440944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200" kern="1200" dirty="0"/>
        </a:p>
      </dsp:txBody>
      <dsp:txXfrm>
        <a:off x="4342789" y="165765"/>
        <a:ext cx="2618525" cy="2303605"/>
      </dsp:txXfrm>
    </dsp:sp>
    <dsp:sp modelId="{8D4CEAFC-EAC4-42AE-ABAE-758BB92C2378}">
      <dsp:nvSpPr>
        <dsp:cNvPr id="0" name=""/>
        <dsp:cNvSpPr/>
      </dsp:nvSpPr>
      <dsp:spPr>
        <a:xfrm>
          <a:off x="42382" y="3012329"/>
          <a:ext cx="1789502" cy="1073701"/>
        </a:xfrm>
        <a:prstGeom prst="rect">
          <a:avLst/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2">
              <a:hueOff val="-737226"/>
              <a:satOff val="88670"/>
              <a:lumOff val="10196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3800" kern="1200" dirty="0"/>
        </a:p>
      </dsp:txBody>
      <dsp:txXfrm>
        <a:off x="42382" y="3012329"/>
        <a:ext cx="1789502" cy="10737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987FF-4651-4D55-B957-61740A62B7C7}">
      <dsp:nvSpPr>
        <dsp:cNvPr id="0" name=""/>
        <dsp:cNvSpPr/>
      </dsp:nvSpPr>
      <dsp:spPr>
        <a:xfrm rot="4163300" flipV="1">
          <a:off x="1002546" y="1614584"/>
          <a:ext cx="1297676" cy="234556"/>
        </a:xfrm>
        <a:prstGeom prst="rect">
          <a:avLst/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dk2">
              <a:tint val="60000"/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18E3E50-5611-45AA-B0A7-201BDF5A28F5}">
      <dsp:nvSpPr>
        <dsp:cNvPr id="0" name=""/>
        <dsp:cNvSpPr/>
      </dsp:nvSpPr>
      <dsp:spPr>
        <a:xfrm>
          <a:off x="346987" y="2254273"/>
          <a:ext cx="3027766" cy="158329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dk2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>
              <a:solidFill>
                <a:srgbClr val="FF0000"/>
              </a:solidFill>
            </a:rPr>
            <a:t>2012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kern="1200" dirty="0" smtClean="0"/>
            <a:t>Continuidade dos Credenciamentos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/>
            <a:t>Participação no I Seminário Nacional</a:t>
          </a:r>
        </a:p>
      </dsp:txBody>
      <dsp:txXfrm>
        <a:off x="393360" y="2300646"/>
        <a:ext cx="2935020" cy="1490545"/>
      </dsp:txXfrm>
    </dsp:sp>
    <dsp:sp modelId="{99CB2066-AE6F-438D-849F-B21487197053}">
      <dsp:nvSpPr>
        <dsp:cNvPr id="0" name=""/>
        <dsp:cNvSpPr/>
      </dsp:nvSpPr>
      <dsp:spPr>
        <a:xfrm rot="12698399" flipV="1">
          <a:off x="3175764" y="4044798"/>
          <a:ext cx="1766341" cy="254268"/>
        </a:xfrm>
        <a:prstGeom prst="rect">
          <a:avLst/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dk2">
              <a:tint val="60000"/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9A69F64-F13E-4E97-9A1A-DCA4AB7128A7}">
      <dsp:nvSpPr>
        <dsp:cNvPr id="0" name=""/>
        <dsp:cNvSpPr/>
      </dsp:nvSpPr>
      <dsp:spPr>
        <a:xfrm>
          <a:off x="138736" y="181228"/>
          <a:ext cx="1696548" cy="1378245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solidFill>
            <a:schemeClr val="accent1">
              <a:shade val="50000"/>
            </a:schemeClr>
          </a:solidFill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dk2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>
              <a:solidFill>
                <a:schemeClr val="tx1"/>
              </a:solidFill>
            </a:rPr>
            <a:t>2011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0" kern="1200" dirty="0" smtClean="0">
              <a:solidFill>
                <a:schemeClr val="tx1"/>
              </a:solidFill>
            </a:rPr>
            <a:t>Início de Participação no Programa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400" b="0" kern="1200" dirty="0">
            <a:solidFill>
              <a:schemeClr val="tx1"/>
            </a:solidFill>
          </a:endParaRPr>
        </a:p>
      </dsp:txBody>
      <dsp:txXfrm>
        <a:off x="179103" y="221595"/>
        <a:ext cx="1615814" cy="1297511"/>
      </dsp:txXfrm>
    </dsp:sp>
    <dsp:sp modelId="{4AFBA9A0-D2B5-47E2-AC76-680388CF4828}">
      <dsp:nvSpPr>
        <dsp:cNvPr id="0" name=""/>
        <dsp:cNvSpPr/>
      </dsp:nvSpPr>
      <dsp:spPr>
        <a:xfrm rot="15829553">
          <a:off x="3617103" y="2652080"/>
          <a:ext cx="3033600" cy="237112"/>
        </a:xfrm>
        <a:prstGeom prst="rect">
          <a:avLst/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dk2">
              <a:tint val="60000"/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534452E-D096-4210-A964-6F6CE6350777}">
      <dsp:nvSpPr>
        <dsp:cNvPr id="0" name=""/>
        <dsp:cNvSpPr/>
      </dsp:nvSpPr>
      <dsp:spPr>
        <a:xfrm>
          <a:off x="4684753" y="3842725"/>
          <a:ext cx="3027766" cy="18166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dk2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2013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Continuidade do Monitoramento  em  maio  e novembro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Acompanhamento das Ações</a:t>
          </a:r>
          <a:endParaRPr lang="pt-BR" sz="1400" b="0" kern="1200" dirty="0">
            <a:solidFill>
              <a:schemeClr val="accent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37961" y="3895933"/>
        <a:ext cx="2921350" cy="1710243"/>
      </dsp:txXfrm>
    </dsp:sp>
    <dsp:sp modelId="{C9419B9F-8E6F-4FAD-A0A6-0291A6AE6DD2}">
      <dsp:nvSpPr>
        <dsp:cNvPr id="0" name=""/>
        <dsp:cNvSpPr/>
      </dsp:nvSpPr>
      <dsp:spPr>
        <a:xfrm>
          <a:off x="4030876" y="360042"/>
          <a:ext cx="3681643" cy="27024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dk2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>
              <a:solidFill>
                <a:srgbClr val="FFC000"/>
              </a:solidFill>
            </a:rPr>
            <a:t>2014</a:t>
          </a:r>
          <a:endParaRPr lang="pt-BR" sz="1400" b="0" kern="1200" dirty="0" smtClean="0">
            <a:solidFill>
              <a:schemeClr val="bg1"/>
            </a:solidFill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0" kern="1200" dirty="0" smtClean="0">
              <a:solidFill>
                <a:schemeClr val="bg1"/>
              </a:solidFill>
            </a:rPr>
            <a:t>- Realização  de Videoconferência  Est.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0" kern="1200" dirty="0" smtClean="0">
              <a:solidFill>
                <a:schemeClr val="bg1"/>
              </a:solidFill>
            </a:rPr>
            <a:t>- Participação no II Seminário Nacional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0" kern="1200" dirty="0" smtClean="0">
              <a:solidFill>
                <a:schemeClr val="bg1"/>
              </a:solidFill>
            </a:rPr>
            <a:t>- Realização do I Encontro Estadual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0" kern="1200" dirty="0" smtClean="0">
              <a:solidFill>
                <a:schemeClr val="bg1"/>
              </a:solidFill>
            </a:rPr>
            <a:t>- Participação no Curso </a:t>
          </a:r>
          <a:r>
            <a:rPr lang="pt-BR" sz="1400" b="0" kern="1200" dirty="0" err="1" smtClean="0">
              <a:solidFill>
                <a:schemeClr val="bg1"/>
              </a:solidFill>
            </a:rPr>
            <a:t>Ead</a:t>
          </a:r>
          <a:r>
            <a:rPr lang="pt-BR" sz="1400" b="0" kern="1200" dirty="0" smtClean="0">
              <a:solidFill>
                <a:schemeClr val="bg1"/>
              </a:solidFill>
            </a:rPr>
            <a:t> – PAS/PS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0" kern="1200" dirty="0" smtClean="0">
              <a:solidFill>
                <a:schemeClr val="bg1"/>
              </a:solidFill>
            </a:rPr>
            <a:t>- Continuidade Monitoramento (maio)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0" kern="1200" dirty="0" smtClean="0">
              <a:solidFill>
                <a:schemeClr val="bg1"/>
              </a:solidFill>
            </a:rPr>
            <a:t>- Apoio na Adesão a Portaria 183/14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0" kern="1200" dirty="0" smtClean="0">
              <a:solidFill>
                <a:schemeClr val="bg1"/>
              </a:solidFill>
            </a:rPr>
            <a:t>- Realização do II Encontro Estadual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0" kern="1200" dirty="0" smtClean="0">
              <a:solidFill>
                <a:schemeClr val="bg1"/>
              </a:solidFill>
            </a:rPr>
            <a:t>- Início do Projeto de Avaliação</a:t>
          </a:r>
        </a:p>
      </dsp:txBody>
      <dsp:txXfrm>
        <a:off x="4110027" y="439193"/>
        <a:ext cx="3523341" cy="25441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14CFD2-F5AF-4D52-85A6-66D1DC469ED6}">
      <dsp:nvSpPr>
        <dsp:cNvPr id="0" name=""/>
        <dsp:cNvSpPr/>
      </dsp:nvSpPr>
      <dsp:spPr>
        <a:xfrm>
          <a:off x="0" y="0"/>
          <a:ext cx="5832648" cy="554461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500" b="1" kern="1200" dirty="0"/>
        </a:p>
      </dsp:txBody>
      <dsp:txXfrm>
        <a:off x="0" y="0"/>
        <a:ext cx="5832648" cy="1663384"/>
      </dsp:txXfrm>
    </dsp:sp>
    <dsp:sp modelId="{884F218A-2F0D-4C7D-9738-C237E2493E68}">
      <dsp:nvSpPr>
        <dsp:cNvPr id="0" name=""/>
        <dsp:cNvSpPr/>
      </dsp:nvSpPr>
      <dsp:spPr>
        <a:xfrm>
          <a:off x="216041" y="1584183"/>
          <a:ext cx="5296697" cy="35988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ts val="1200"/>
            </a:spcAft>
          </a:pPr>
          <a:endParaRPr lang="pt-BR" sz="1300" b="1" kern="1200" dirty="0"/>
        </a:p>
      </dsp:txBody>
      <dsp:txXfrm>
        <a:off x="321448" y="1689590"/>
        <a:ext cx="5085883" cy="33880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14CFD2-F5AF-4D52-85A6-66D1DC469ED6}">
      <dsp:nvSpPr>
        <dsp:cNvPr id="0" name=""/>
        <dsp:cNvSpPr/>
      </dsp:nvSpPr>
      <dsp:spPr>
        <a:xfrm>
          <a:off x="0" y="0"/>
          <a:ext cx="5832648" cy="554461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6500" b="0" kern="1200" dirty="0"/>
        </a:p>
      </dsp:txBody>
      <dsp:txXfrm>
        <a:off x="0" y="0"/>
        <a:ext cx="5832648" cy="1663384"/>
      </dsp:txXfrm>
    </dsp:sp>
    <dsp:sp modelId="{884F218A-2F0D-4C7D-9738-C237E2493E68}">
      <dsp:nvSpPr>
        <dsp:cNvPr id="0" name=""/>
        <dsp:cNvSpPr/>
      </dsp:nvSpPr>
      <dsp:spPr>
        <a:xfrm>
          <a:off x="216041" y="1584183"/>
          <a:ext cx="5296697" cy="35988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ts val="1200"/>
            </a:spcAft>
          </a:pPr>
          <a:endParaRPr lang="pt-BR" sz="1300" b="1" kern="1200" dirty="0"/>
        </a:p>
      </dsp:txBody>
      <dsp:txXfrm>
        <a:off x="321448" y="1689590"/>
        <a:ext cx="5085883" cy="33880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13CDBA-FFF6-4A94-8F76-BEB25E25BF14}" type="datetimeFigureOut">
              <a:rPr lang="pt-BR" smtClean="0"/>
              <a:t>25/08/2014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BAC9B5-F1C4-4F20-BBB7-B00B97883E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9345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64516" name="Espaço Reservado para Número de Slide 3"/>
          <p:cNvSpPr>
            <a:spLocks noGrp="1"/>
          </p:cNvSpPr>
          <p:nvPr>
            <p:ph type="sldNum" sz="quarter" idx="5"/>
          </p:nvPr>
        </p:nvSpPr>
        <p:spPr>
          <a:extLst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843" indent="-285709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2835" indent="-228567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99970" indent="-228567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103" indent="-228567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238" indent="-22856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372" indent="-22856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8506" indent="-22856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5640" indent="-22856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fld id="{0D83BFD8-075A-447A-A50E-9224B82CD2F5}" type="slidenum">
              <a:rPr lang="pt-BR" altLang="pt-BR" sz="1200"/>
              <a:pPr>
                <a:defRPr/>
              </a:pPr>
              <a:t>20</a:t>
            </a:fld>
            <a:endParaRPr lang="pt-BR" altLang="pt-BR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64516" name="Espaço Reservado para Número de Slide 3"/>
          <p:cNvSpPr>
            <a:spLocks noGrp="1"/>
          </p:cNvSpPr>
          <p:nvPr>
            <p:ph type="sldNum" sz="quarter" idx="5"/>
          </p:nvPr>
        </p:nvSpPr>
        <p:spPr>
          <a:extLst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843" indent="-285709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2835" indent="-228567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99970" indent="-228567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103" indent="-228567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238" indent="-22856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372" indent="-22856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8506" indent="-22856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5640" indent="-22856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fld id="{ABFB9C43-514D-45C3-BB5E-C4742E58FF4D}" type="slidenum">
              <a:rPr lang="pt-BR" altLang="pt-BR" sz="1200"/>
              <a:pPr>
                <a:defRPr/>
              </a:pPr>
              <a:t>29</a:t>
            </a:fld>
            <a:endParaRPr lang="pt-BR" altLang="pt-BR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5AE127B-8D95-4254-AD76-32C301D5B11C}" type="datetimeFigureOut">
              <a:rPr lang="pt-BR" smtClean="0"/>
              <a:t>25/08/2014</a:t>
            </a:fld>
            <a:endParaRPr lang="pt-B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C10F9AA-FB06-4BAD-9FA5-9204854061C0}" type="slidenum">
              <a:rPr lang="pt-BR" smtClean="0"/>
              <a:t>‹nº›</a:t>
            </a:fld>
            <a:endParaRPr lang="pt-B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E127B-8D95-4254-AD76-32C301D5B11C}" type="datetimeFigureOut">
              <a:rPr lang="pt-BR" smtClean="0"/>
              <a:t>25/08/2014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0F9AA-FB06-4BAD-9FA5-920485406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E127B-8D95-4254-AD76-32C301D5B11C}" type="datetimeFigureOut">
              <a:rPr lang="pt-BR" smtClean="0"/>
              <a:t>25/08/2014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0F9AA-FB06-4BAD-9FA5-920485406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1" descr="fund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2" descr="linha 1-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158750"/>
            <a:ext cx="1054100" cy="610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m 3" descr="linha 1-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217488"/>
            <a:ext cx="998538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4" descr="sombra 1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" y="6237288"/>
            <a:ext cx="7720013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Elipse 7"/>
          <p:cNvSpPr/>
          <p:nvPr userDrawn="1"/>
        </p:nvSpPr>
        <p:spPr>
          <a:xfrm>
            <a:off x="395288" y="188913"/>
            <a:ext cx="431800" cy="503237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" name="Título 1"/>
          <p:cNvSpPr>
            <a:spLocks noGrp="1"/>
          </p:cNvSpPr>
          <p:nvPr>
            <p:ph type="ctrTitle"/>
          </p:nvPr>
        </p:nvSpPr>
        <p:spPr>
          <a:xfrm>
            <a:off x="2267744" y="260648"/>
            <a:ext cx="6620272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3600">
                <a:solidFill>
                  <a:schemeClr val="accent3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15" name="Subtítulo 2"/>
          <p:cNvSpPr>
            <a:spLocks noGrp="1"/>
          </p:cNvSpPr>
          <p:nvPr>
            <p:ph type="subTitle" idx="1"/>
          </p:nvPr>
        </p:nvSpPr>
        <p:spPr>
          <a:xfrm>
            <a:off x="1763688" y="2132856"/>
            <a:ext cx="7120880" cy="39604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just">
              <a:buFont typeface="Arial" pitchFamily="34" charset="0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dirty="0" smtClean="0"/>
              <a:t>Clique para editar o estilo do subtítulo mestre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692732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2E2E2498-312F-498E-917E-34864EF30A2C}" type="datetimeFigureOut">
              <a:rPr lang="pt-BR"/>
              <a:pPr>
                <a:defRPr/>
              </a:pPr>
              <a:t>25/08/2014</a:t>
            </a:fld>
            <a:endParaRPr lang="pt-BR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pt-BR">
              <a:solidFill>
                <a:srgbClr val="94C600"/>
              </a:solidFill>
            </a:endParaRPr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0F5833F3-8BA3-4D1D-968D-30BB6CEB309E}" type="slidenum">
              <a:rPr lang="pt-BR">
                <a:solidFill>
                  <a:srgbClr val="94C6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94C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846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5C446-1926-47AD-9AF7-5DE314D6481B}" type="datetimeFigureOut">
              <a:rPr lang="pt-BR"/>
              <a:pPr>
                <a:defRPr/>
              </a:pPr>
              <a:t>25/08/2014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54DA5-21DE-49E9-95DF-9AF466A4FF0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88742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DA4E9-1C02-483D-93F2-F395501D2C24}" type="datetimeFigureOut">
              <a:rPr lang="pt-BR"/>
              <a:pPr>
                <a:defRPr/>
              </a:pPr>
              <a:t>25/08/2014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67B31-3756-4A8F-A07A-E5E868DEAF0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73081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6A9E8-3CC2-4D99-A1E3-5C148C7D6AEA}" type="datetimeFigureOut">
              <a:rPr lang="pt-BR"/>
              <a:pPr>
                <a:defRPr/>
              </a:pPr>
              <a:t>25/08/2014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94C6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AF299-8629-44DF-98F2-FE46BAF4437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548441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C6D99-68FF-4490-A2D8-AFD362513DC9}" type="datetimeFigureOut">
              <a:rPr lang="pt-BR"/>
              <a:pPr>
                <a:defRPr/>
              </a:pPr>
              <a:t>25/08/2014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94C60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CE96B-F0A2-4307-82AA-0451D5828A1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6007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F38B3-175C-4138-9666-40BF808FF90E}" type="datetimeFigureOut">
              <a:rPr lang="pt-BR"/>
              <a:pPr>
                <a:defRPr/>
              </a:pPr>
              <a:t>25/08/2014</a:t>
            </a:fld>
            <a:endParaRPr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94C6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E0B3B-4E95-491F-A8CE-AE23323D9E1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375695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D6E1F-0867-4A6D-B7A9-D560B2CC2235}" type="datetimeFigureOut">
              <a:rPr lang="pt-BR"/>
              <a:pPr>
                <a:defRPr/>
              </a:pPr>
              <a:t>25/08/2014</a:t>
            </a:fld>
            <a:endParaRPr lang="pt-B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94C600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00E00-05AF-4EC8-9818-F42F5551B81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3995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E127B-8D95-4254-AD76-32C301D5B11C}" type="datetimeFigureOut">
              <a:rPr lang="pt-BR" smtClean="0"/>
              <a:t>25/08/2014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0F9AA-FB06-4BAD-9FA5-920485406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86CD1-A4A0-4034-9E0E-90C0CE3AFA74}" type="datetimeFigureOut">
              <a:rPr lang="pt-BR"/>
              <a:pPr>
                <a:defRPr/>
              </a:pPr>
              <a:t>25/08/2014</a:t>
            </a:fld>
            <a:endParaRPr lang="pt-BR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88F21-6AE6-432F-9CB4-68B2CB4F67C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94C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66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F583D-5B46-4241-9463-92C344A771DD}" type="datetimeFigureOut">
              <a:rPr lang="pt-BR"/>
              <a:pPr>
                <a:defRPr/>
              </a:pPr>
              <a:t>25/08/2014</a:t>
            </a:fld>
            <a:endParaRPr lang="pt-BR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94C600"/>
              </a:solidFill>
            </a:endParaRPr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5706A-090B-47A6-9C3B-BD091BBA5DE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53607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98282-8C58-4ED1-AF79-0DBFC8350208}" type="datetimeFigureOut">
              <a:rPr lang="pt-BR"/>
              <a:pPr>
                <a:defRPr/>
              </a:pPr>
              <a:t>25/08/2014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3BB64-BB96-4FAE-B50D-03F6B25D514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1142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203B7-BCA1-4B4F-92D0-778908893B7D}" type="datetimeFigureOut">
              <a:rPr lang="pt-BR"/>
              <a:pPr>
                <a:defRPr/>
              </a:pPr>
              <a:t>25/08/2014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E1461-D96D-4E64-A720-B1CE7D753A4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537883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60" descr="fund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52388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m 61" descr="linha 1-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9525"/>
            <a:ext cx="103505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62" descr="linha 1-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-6350"/>
            <a:ext cx="1039812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63" descr="sombra 1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" y="6237288"/>
            <a:ext cx="7720013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Elipse 5"/>
          <p:cNvSpPr/>
          <p:nvPr userDrawn="1"/>
        </p:nvSpPr>
        <p:spPr>
          <a:xfrm>
            <a:off x="157163" y="207963"/>
            <a:ext cx="382587" cy="55721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FFFF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5465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E0C4-45B1-4601-87FC-00F1A8DA1A8C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25/08/2014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F069B-EF61-43D2-AF48-E9A2F89675E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0819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E0C4-45B1-4601-87FC-00F1A8DA1A8C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25/08/2014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F069B-EF61-43D2-AF48-E9A2F89675E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3007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E0C4-45B1-4601-87FC-00F1A8DA1A8C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25/08/2014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F069B-EF61-43D2-AF48-E9A2F89675E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7819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E0C4-45B1-4601-87FC-00F1A8DA1A8C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25/08/2014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F069B-EF61-43D2-AF48-E9A2F89675E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3718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E0C4-45B1-4601-87FC-00F1A8DA1A8C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25/08/2014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F069B-EF61-43D2-AF48-E9A2F89675E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944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E127B-8D95-4254-AD76-32C301D5B11C}" type="datetimeFigureOut">
              <a:rPr lang="pt-BR" smtClean="0"/>
              <a:t>25/08/2014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0F9AA-FB06-4BAD-9FA5-920485406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E0C4-45B1-4601-87FC-00F1A8DA1A8C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25/08/2014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F069B-EF61-43D2-AF48-E9A2F89675E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009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E0C4-45B1-4601-87FC-00F1A8DA1A8C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25/08/2014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F069B-EF61-43D2-AF48-E9A2F89675E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2910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E0C4-45B1-4601-87FC-00F1A8DA1A8C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25/08/2014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F069B-EF61-43D2-AF48-E9A2F89675E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3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E0C4-45B1-4601-87FC-00F1A8DA1A8C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25/08/2014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F069B-EF61-43D2-AF48-E9A2F89675E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7955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E0C4-45B1-4601-87FC-00F1A8DA1A8C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25/08/2014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F069B-EF61-43D2-AF48-E9A2F89675E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3413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E0C4-45B1-4601-87FC-00F1A8DA1A8C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25/08/2014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F069B-EF61-43D2-AF48-E9A2F89675E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6828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1" descr="fund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2" descr="linha 1-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158750"/>
            <a:ext cx="1054100" cy="610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m 3" descr="linha 1-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217488"/>
            <a:ext cx="998538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4" descr="sombra 1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" y="6237288"/>
            <a:ext cx="7720013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Elipse 7"/>
          <p:cNvSpPr/>
          <p:nvPr userDrawn="1"/>
        </p:nvSpPr>
        <p:spPr>
          <a:xfrm>
            <a:off x="395288" y="188913"/>
            <a:ext cx="431800" cy="503237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" name="Título 1"/>
          <p:cNvSpPr>
            <a:spLocks noGrp="1"/>
          </p:cNvSpPr>
          <p:nvPr>
            <p:ph type="ctrTitle"/>
          </p:nvPr>
        </p:nvSpPr>
        <p:spPr>
          <a:xfrm>
            <a:off x="2267744" y="260648"/>
            <a:ext cx="6620272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3600">
                <a:solidFill>
                  <a:schemeClr val="accent3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15" name="Subtítulo 2"/>
          <p:cNvSpPr>
            <a:spLocks noGrp="1"/>
          </p:cNvSpPr>
          <p:nvPr>
            <p:ph type="subTitle" idx="1"/>
          </p:nvPr>
        </p:nvSpPr>
        <p:spPr>
          <a:xfrm>
            <a:off x="1763688" y="2132856"/>
            <a:ext cx="7120880" cy="39604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just">
              <a:buFont typeface="Arial" pitchFamily="34" charset="0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dirty="0" smtClean="0"/>
              <a:t>Clique para editar o estilo do subtítulo mestre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10824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1" descr="fund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2" descr="linha 1-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9525"/>
            <a:ext cx="1089025" cy="610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3" descr="linha 1-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217488"/>
            <a:ext cx="1033463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m 4" descr="sombra 1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" y="6237288"/>
            <a:ext cx="7720013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Elipse 6"/>
          <p:cNvSpPr/>
          <p:nvPr userDrawn="1"/>
        </p:nvSpPr>
        <p:spPr>
          <a:xfrm>
            <a:off x="250825" y="188913"/>
            <a:ext cx="433388" cy="6477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" name="Título 1"/>
          <p:cNvSpPr>
            <a:spLocks noGrp="1"/>
          </p:cNvSpPr>
          <p:nvPr>
            <p:ph type="ctrTitle"/>
          </p:nvPr>
        </p:nvSpPr>
        <p:spPr>
          <a:xfrm>
            <a:off x="2267744" y="260648"/>
            <a:ext cx="6620272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3600">
                <a:solidFill>
                  <a:schemeClr val="accent3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47408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E127B-8D95-4254-AD76-32C301D5B11C}" type="datetimeFigureOut">
              <a:rPr lang="pt-BR" smtClean="0"/>
              <a:t>25/08/2014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0F9AA-FB06-4BAD-9FA5-9204854061C0}" type="slidenum">
              <a:rPr lang="pt-BR" smtClean="0"/>
              <a:t>‹nº›</a:t>
            </a:fld>
            <a:endParaRPr lang="pt-B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E127B-8D95-4254-AD76-32C301D5B11C}" type="datetimeFigureOut">
              <a:rPr lang="pt-BR" smtClean="0"/>
              <a:t>25/08/2014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0F9AA-FB06-4BAD-9FA5-920485406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E127B-8D95-4254-AD76-32C301D5B11C}" type="datetimeFigureOut">
              <a:rPr lang="pt-BR" smtClean="0"/>
              <a:t>25/08/2014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0F9AA-FB06-4BAD-9FA5-920485406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E127B-8D95-4254-AD76-32C301D5B11C}" type="datetimeFigureOut">
              <a:rPr lang="pt-BR" smtClean="0"/>
              <a:t>25/08/2014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0F9AA-FB06-4BAD-9FA5-920485406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E127B-8D95-4254-AD76-32C301D5B11C}" type="datetimeFigureOut">
              <a:rPr lang="pt-BR" smtClean="0"/>
              <a:t>25/08/2014</a:t>
            </a:fld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0F9AA-FB06-4BAD-9FA5-9204854061C0}" type="slidenum">
              <a:rPr lang="pt-BR" smtClean="0"/>
              <a:t>‹nº›</a:t>
            </a:fld>
            <a:endParaRPr lang="pt-B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E127B-8D95-4254-AD76-32C301D5B11C}" type="datetimeFigureOut">
              <a:rPr lang="pt-BR" smtClean="0"/>
              <a:t>25/08/2014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0F9AA-FB06-4BAD-9FA5-9204854061C0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5AE127B-8D95-4254-AD76-32C301D5B11C}" type="datetimeFigureOut">
              <a:rPr lang="pt-BR" smtClean="0"/>
              <a:t>25/08/2014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EC10F9AA-FB06-4BAD-9FA5-9204854061C0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99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2F35F"/>
            </a:gs>
            <a:gs pos="62000">
              <a:srgbClr val="92BE3F"/>
            </a:gs>
            <a:gs pos="100000">
              <a:srgbClr val="80A33D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7179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02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203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204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174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título mestre</a:t>
            </a:r>
            <a:endParaRPr lang="en-US" altLang="pt-BR" smtClean="0"/>
          </a:p>
        </p:txBody>
      </p:sp>
      <p:sp>
        <p:nvSpPr>
          <p:cNvPr id="71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  <a:endParaRPr lang="en-US" altLang="pt-B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3D834B-A08C-4ECF-B9A4-B58F0CF39996}" type="datetimeFigureOut">
              <a:rPr lang="pt-BR"/>
              <a:pPr>
                <a:defRPr/>
              </a:pPr>
              <a:t>25/08/2014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32A549D-FD2E-4D45-889E-D1350B9386F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8150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2CE0C4-45B1-4601-87FC-00F1A8DA1A8C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25/08/2014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F069B-EF61-43D2-AF48-E9A2F89675EC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91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8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572000" y="-35157"/>
            <a:ext cx="3744416" cy="2448272"/>
          </a:xfrm>
          <a:solidFill>
            <a:schemeClr val="accent2"/>
          </a:solidFill>
          <a:ln>
            <a:solidFill>
              <a:srgbClr val="FFC000"/>
            </a:solidFill>
            <a:miter lim="800000"/>
            <a:headEnd/>
            <a:tailEnd/>
          </a:ln>
        </p:spPr>
        <p:txBody>
          <a:bodyPr rtlCol="0">
            <a:no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BR" sz="14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II   Encontro do Programa Academia da Saúde do Estado de São Paulo</a:t>
            </a:r>
            <a:br>
              <a:rPr lang="pt-BR" sz="14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pt-BR" sz="1400" b="1" dirty="0" smtClean="0">
                <a:solidFill>
                  <a:srgbClr val="FF0000"/>
                </a:solidFill>
              </a:rPr>
              <a:t/>
            </a:r>
            <a:br>
              <a:rPr lang="pt-BR" sz="1400" b="1" dirty="0" smtClean="0">
                <a:solidFill>
                  <a:srgbClr val="FF0000"/>
                </a:solidFill>
              </a:rPr>
            </a:br>
            <a:r>
              <a:rPr lang="pt-BR" sz="1400" b="1" dirty="0" smtClean="0">
                <a:solidFill>
                  <a:srgbClr val="FF0000"/>
                </a:solidFill>
              </a:rPr>
              <a:t/>
            </a:r>
            <a:br>
              <a:rPr lang="pt-BR" sz="1400" b="1" dirty="0" smtClean="0">
                <a:solidFill>
                  <a:srgbClr val="FF0000"/>
                </a:solidFill>
              </a:rPr>
            </a:br>
            <a:r>
              <a:rPr lang="pt-BR" sz="2400" b="1" dirty="0" smtClean="0">
                <a:solidFill>
                  <a:schemeClr val="bg2">
                    <a:lumMod val="75000"/>
                  </a:schemeClr>
                </a:solidFill>
              </a:rPr>
              <a:t>A exequibilidade do </a:t>
            </a:r>
            <a:r>
              <a:rPr lang="pt-BR" sz="1800" b="1" dirty="0" smtClean="0">
                <a:solidFill>
                  <a:schemeClr val="accent3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Programa Academia da Saúde </a:t>
            </a:r>
            <a:r>
              <a:rPr lang="pt-BR" sz="2400" b="1" dirty="0" smtClean="0">
                <a:solidFill>
                  <a:schemeClr val="bg2">
                    <a:lumMod val="75000"/>
                  </a:schemeClr>
                </a:solidFill>
              </a:rPr>
              <a:t>nos diferentes níveis de governo</a:t>
            </a:r>
            <a:endParaRPr lang="pt-BR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4572000" cy="6858000"/>
          </a:xfrm>
        </p:spPr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pt-BR" sz="800" b="1" dirty="0" smtClean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endParaRPr lang="pt-BR" sz="800" b="1" dirty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endParaRPr lang="pt-BR" sz="800" b="1" dirty="0" smtClean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endParaRPr lang="pt-BR" sz="800" b="1" dirty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endParaRPr lang="pt-BR" sz="800" b="1" dirty="0" smtClean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endParaRPr lang="pt-BR" sz="800" b="1" dirty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endParaRPr lang="pt-BR" sz="800" b="1" dirty="0" smtClean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endParaRPr lang="pt-BR" sz="800" b="1" dirty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endParaRPr lang="pt-BR" sz="800" b="1" dirty="0" smtClean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endParaRPr lang="pt-BR" sz="800" b="1" dirty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endParaRPr lang="pt-BR" sz="800" b="1" dirty="0" smtClean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endParaRPr lang="pt-BR" sz="800" b="1" dirty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pt-BR" sz="1600" b="1" dirty="0" smtClean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pt-BR" sz="1600" b="1" dirty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pt-BR" sz="1600" b="1" dirty="0" smtClean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pt-BR" sz="1600" b="1" dirty="0" smtClean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pt-BR" sz="1600" b="1" dirty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pt-BR" sz="1600" b="1" dirty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pt-BR" sz="1600" b="1" dirty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</p:txBody>
      </p:sp>
      <p:pic>
        <p:nvPicPr>
          <p:cNvPr id="4" name="Imagem 3" descr="linhas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51213" cy="487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4" descr="linhas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4321175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pt-BR" altLang="pt-BR" smtClean="0">
              <a:solidFill>
                <a:prstClr val="black"/>
              </a:solidFill>
              <a:latin typeface="Century Gothic" pitchFamily="34" charset="0"/>
            </a:endParaRPr>
          </a:p>
        </p:txBody>
      </p:sp>
      <p:pic>
        <p:nvPicPr>
          <p:cNvPr id="10" name="Imagem 9" descr="linhas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825"/>
            <a:ext cx="4103688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tângulo de cantos arredondados 10"/>
          <p:cNvSpPr/>
          <p:nvPr/>
        </p:nvSpPr>
        <p:spPr>
          <a:xfrm>
            <a:off x="4645801" y="4443386"/>
            <a:ext cx="3528392" cy="1629673"/>
          </a:xfrm>
          <a:prstGeom prst="round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1400" b="1" i="1" u="sng" spc="50" dirty="0">
                <a:ln w="11430"/>
                <a:gradFill>
                  <a:gsLst>
                    <a:gs pos="25000">
                      <a:srgbClr val="71685A">
                        <a:satMod val="155000"/>
                      </a:srgbClr>
                    </a:gs>
                    <a:gs pos="100000">
                      <a:srgbClr val="71685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Prof. Dr.  Marco Antonio de Moraes</a:t>
            </a:r>
          </a:p>
          <a:p>
            <a:pPr algn="ctr">
              <a:defRPr/>
            </a:pPr>
            <a:endParaRPr lang="pt-BR" sz="1400" b="1" i="1" u="sng" spc="50" dirty="0">
              <a:ln w="11430"/>
              <a:gradFill>
                <a:gsLst>
                  <a:gs pos="25000">
                    <a:srgbClr val="71685A">
                      <a:satMod val="155000"/>
                    </a:srgbClr>
                  </a:gs>
                  <a:gs pos="100000">
                    <a:srgbClr val="71685A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88900" indent="-88900">
              <a:defRPr/>
            </a:pPr>
            <a:r>
              <a:rPr lang="pt-BR" sz="1000" b="1" spc="50" dirty="0" smtClean="0">
                <a:ln w="11430"/>
                <a:gradFill>
                  <a:gsLst>
                    <a:gs pos="25000">
                      <a:srgbClr val="71685A">
                        <a:satMod val="155000"/>
                      </a:srgbClr>
                    </a:gs>
                    <a:gs pos="100000">
                      <a:srgbClr val="71685A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- Diretor </a:t>
            </a:r>
            <a:r>
              <a:rPr lang="pt-BR" sz="1000" b="1" spc="50" dirty="0">
                <a:ln w="11430"/>
                <a:gradFill>
                  <a:gsLst>
                    <a:gs pos="25000">
                      <a:srgbClr val="71685A">
                        <a:satMod val="155000"/>
                      </a:srgbClr>
                    </a:gs>
                    <a:gs pos="100000">
                      <a:srgbClr val="71685A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Técnico da  Divisão de Doenças Crônicas/SES-SP e  da ANENT</a:t>
            </a:r>
          </a:p>
          <a:p>
            <a:pPr>
              <a:defRPr/>
            </a:pPr>
            <a:endParaRPr lang="pt-BR" sz="900" b="1" spc="50" dirty="0">
              <a:ln w="11430"/>
              <a:gradFill>
                <a:gsLst>
                  <a:gs pos="25000">
                    <a:srgbClr val="71685A">
                      <a:satMod val="155000"/>
                    </a:srgbClr>
                  </a:gs>
                  <a:gs pos="100000">
                    <a:srgbClr val="71685A">
                      <a:shade val="45000"/>
                      <a:satMod val="165000"/>
                    </a:srgbClr>
                  </a:gs>
                </a:gsLst>
                <a:lin ang="5400000"/>
              </a:gradFill>
            </a:endParaRPr>
          </a:p>
          <a:p>
            <a:pPr marL="88900" indent="-88900">
              <a:defRPr/>
            </a:pPr>
            <a:r>
              <a:rPr lang="pt-BR" sz="900" b="1" spc="50" dirty="0" smtClean="0">
                <a:ln w="11430"/>
                <a:gradFill>
                  <a:gsLst>
                    <a:gs pos="25000">
                      <a:srgbClr val="71685A">
                        <a:satMod val="155000"/>
                      </a:srgbClr>
                    </a:gs>
                    <a:gs pos="100000">
                      <a:srgbClr val="71685A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- Coordenador do Programa Academia da Saúde do Estado de São Paulo</a:t>
            </a:r>
          </a:p>
          <a:p>
            <a:pPr marL="88900" indent="-88900">
              <a:defRPr/>
            </a:pPr>
            <a:r>
              <a:rPr lang="pt-BR" sz="900" b="1" spc="50" dirty="0" smtClean="0">
                <a:ln w="11430"/>
                <a:gradFill>
                  <a:gsLst>
                    <a:gs pos="25000">
                      <a:srgbClr val="71685A">
                        <a:satMod val="155000"/>
                      </a:srgbClr>
                    </a:gs>
                    <a:gs pos="100000">
                      <a:srgbClr val="71685A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- Responsável pela Área de Promoção da Saúde na SES/SP</a:t>
            </a:r>
            <a:endParaRPr lang="pt-BR" sz="900" b="1" spc="50" dirty="0">
              <a:ln w="11430"/>
              <a:gradFill>
                <a:gsLst>
                  <a:gs pos="25000">
                    <a:srgbClr val="71685A">
                      <a:satMod val="155000"/>
                    </a:srgbClr>
                  </a:gs>
                  <a:gs pos="100000">
                    <a:srgbClr val="71685A">
                      <a:shade val="45000"/>
                      <a:satMod val="165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034" name="Imagem 1" descr="CRONICAS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392" y="5757943"/>
            <a:ext cx="1440904" cy="630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Imagem 5" descr="CVE_COMP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175" y="6540500"/>
            <a:ext cx="1919288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Imagem 7" descr="ccd gradiente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101" y="6470650"/>
            <a:ext cx="792162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Imagem 3" descr="BRASAO SP COLOR CMYK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C"/>
              </a:clrFrom>
              <a:clrTo>
                <a:srgbClr val="FFFF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96838"/>
            <a:ext cx="1008063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CaixaDeTexto 25"/>
          <p:cNvSpPr txBox="1"/>
          <p:nvPr/>
        </p:nvSpPr>
        <p:spPr>
          <a:xfrm>
            <a:off x="4659653" y="3085097"/>
            <a:ext cx="3528392" cy="923330"/>
          </a:xfrm>
          <a:prstGeom prst="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b="1" dirty="0" smtClean="0">
                <a:ln w="12700">
                  <a:solidFill>
                    <a:srgbClr val="3E3D2D">
                      <a:satMod val="155000"/>
                    </a:srgbClr>
                  </a:solidFill>
                  <a:prstDash val="solid"/>
                </a:ln>
                <a:solidFill>
                  <a:srgbClr val="CAF278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  papel  da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b="1" dirty="0" smtClean="0">
                <a:ln w="12700">
                  <a:solidFill>
                    <a:srgbClr val="3E3D2D">
                      <a:satMod val="155000"/>
                    </a:srgbClr>
                  </a:solidFill>
                  <a:prstDash val="solid"/>
                </a:ln>
                <a:solidFill>
                  <a:srgbClr val="CAF278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Secretaria de Estado da Saúde de São Paulo</a:t>
            </a:r>
            <a:endParaRPr lang="pt-BR" b="1" dirty="0">
              <a:ln w="12700">
                <a:solidFill>
                  <a:srgbClr val="3E3D2D">
                    <a:satMod val="155000"/>
                  </a:srgbClr>
                </a:solidFill>
                <a:prstDash val="solid"/>
              </a:ln>
              <a:solidFill>
                <a:srgbClr val="CAF278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6" name="Imagem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69" t="16667" r="10893" b="5556"/>
          <a:stretch>
            <a:fillRect/>
          </a:stretch>
        </p:blipFill>
        <p:spPr bwMode="auto">
          <a:xfrm>
            <a:off x="2292010" y="3085097"/>
            <a:ext cx="211840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4313811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mmoraes\AppData\Local\Microsoft\Windows\Temporary Internet Files\Content.Outlook\L4QOL686\LOGO PROMOCAO SAUDE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6867"/>
            <a:ext cx="6120680" cy="539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5220072" y="11659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OPS /SP</a:t>
            </a:r>
            <a:endParaRPr lang="pt-BR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64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4183459517"/>
              </p:ext>
            </p:extLst>
          </p:nvPr>
        </p:nvGraphicFramePr>
        <p:xfrm>
          <a:off x="1500166" y="1500174"/>
          <a:ext cx="7000924" cy="4161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531" name="CaixaDeTexto 4"/>
          <p:cNvSpPr txBox="1">
            <a:spLocks noChangeArrowheads="1"/>
          </p:cNvSpPr>
          <p:nvPr/>
        </p:nvSpPr>
        <p:spPr bwMode="auto">
          <a:xfrm>
            <a:off x="5940425" y="1858963"/>
            <a:ext cx="24479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pt-BR" altLang="pt-BR" sz="1600" b="1" dirty="0"/>
              <a:t>Apoiar e induzir os municípios em iniciativas relativas às ações de promoção da saúde voltadas para as Doenças e Agravos Não Transmissíveis.</a:t>
            </a:r>
          </a:p>
          <a:p>
            <a:pPr algn="just" eaLnBrk="1" hangingPunct="1"/>
            <a:endParaRPr lang="pt-BR" altLang="pt-BR" sz="1200" b="1" dirty="0"/>
          </a:p>
        </p:txBody>
      </p:sp>
      <p:sp>
        <p:nvSpPr>
          <p:cNvPr id="22532" name="CaixaDeTexto 6"/>
          <p:cNvSpPr txBox="1">
            <a:spLocks noChangeArrowheads="1"/>
          </p:cNvSpPr>
          <p:nvPr/>
        </p:nvSpPr>
        <p:spPr bwMode="auto">
          <a:xfrm>
            <a:off x="1619250" y="4508500"/>
            <a:ext cx="16566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pt-BR" altLang="pt-BR" b="1" i="1" dirty="0" smtClean="0"/>
              <a:t>Mais de 600  projetos </a:t>
            </a:r>
            <a:r>
              <a:rPr lang="pt-BR" altLang="pt-BR" b="1" i="1" dirty="0" smtClean="0"/>
              <a:t>cadastrados</a:t>
            </a:r>
            <a:endParaRPr lang="pt-BR" altLang="pt-BR" b="1" dirty="0"/>
          </a:p>
        </p:txBody>
      </p:sp>
      <p:sp>
        <p:nvSpPr>
          <p:cNvPr id="7" name="Título 1"/>
          <p:cNvSpPr txBox="1">
            <a:spLocks/>
          </p:cNvSpPr>
          <p:nvPr/>
        </p:nvSpPr>
        <p:spPr bwMode="auto">
          <a:xfrm>
            <a:off x="2000250" y="285750"/>
            <a:ext cx="6929438" cy="785813"/>
          </a:xfrm>
          <a:prstGeom prst="rect">
            <a:avLst/>
          </a:prstGeom>
          <a:gradFill rotWithShape="0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>
              <a:defRPr/>
            </a:pP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Observatório  de Promoção da Saúde</a:t>
            </a:r>
          </a:p>
        </p:txBody>
      </p:sp>
    </p:spTree>
    <p:extLst>
      <p:ext uri="{BB962C8B-B14F-4D97-AF65-F5344CB8AC3E}">
        <p14:creationId xmlns:p14="http://schemas.microsoft.com/office/powerpoint/2010/main" val="161313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428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14438" y="1285875"/>
            <a:ext cx="7715250" cy="785813"/>
          </a:xfrm>
        </p:spPr>
        <p:txBody>
          <a:bodyPr/>
          <a:lstStyle/>
          <a:p>
            <a:pPr algn="l">
              <a:defRPr/>
            </a:pPr>
            <a:r>
              <a:rPr lang="pt-BR" sz="1800" b="1" dirty="0" smtClean="0"/>
              <a:t>PROJETOS CADASTRADOS NO OBSERVATÓRIO DE PROMOÇÃO DA SAÚDE, SEGUNDO TEMAS, 2012-2013</a:t>
            </a:r>
            <a:endParaRPr lang="pt-BR" sz="1800" b="1" dirty="0"/>
          </a:p>
        </p:txBody>
      </p:sp>
      <p:sp>
        <p:nvSpPr>
          <p:cNvPr id="23555" name="CaixaDeTexto 3"/>
          <p:cNvSpPr txBox="1">
            <a:spLocks noChangeArrowheads="1"/>
          </p:cNvSpPr>
          <p:nvPr/>
        </p:nvSpPr>
        <p:spPr bwMode="auto">
          <a:xfrm>
            <a:off x="1071563" y="5661025"/>
            <a:ext cx="44386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pt-BR" altLang="pt-BR" sz="1400"/>
              <a:t>Fonte: OPS – CVE-CCD/SES-SP; 2012 e 31/10/2013</a:t>
            </a:r>
          </a:p>
        </p:txBody>
      </p:sp>
      <p:pic>
        <p:nvPicPr>
          <p:cNvPr id="2355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122488"/>
            <a:ext cx="8061325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ítulo 1"/>
          <p:cNvSpPr txBox="1">
            <a:spLocks/>
          </p:cNvSpPr>
          <p:nvPr/>
        </p:nvSpPr>
        <p:spPr bwMode="auto">
          <a:xfrm>
            <a:off x="2000250" y="285750"/>
            <a:ext cx="6929438" cy="785813"/>
          </a:xfrm>
          <a:prstGeom prst="rect">
            <a:avLst/>
          </a:prstGeom>
          <a:gradFill rotWithShape="0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>
              <a:defRPr/>
            </a:pPr>
            <a:r>
              <a:rPr lang="pt-BR" sz="3200" b="1" dirty="0">
                <a:latin typeface="+mj-lt"/>
                <a:ea typeface="+mj-ea"/>
                <a:cs typeface="+mj-cs"/>
              </a:rPr>
              <a:t>Observatório  de Promoção da Saúde</a:t>
            </a:r>
          </a:p>
        </p:txBody>
      </p:sp>
    </p:spTree>
    <p:extLst>
      <p:ext uri="{BB962C8B-B14F-4D97-AF65-F5344CB8AC3E}">
        <p14:creationId xmlns:p14="http://schemas.microsoft.com/office/powerpoint/2010/main" val="172925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Imagem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411" y="792743"/>
            <a:ext cx="4401813" cy="5414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4653574" y="-4823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CAF278">
                    <a:lumMod val="75000"/>
                  </a:srgbClr>
                </a:solidFill>
              </a:rPr>
              <a:t>Livro sobre Avaliação em Promoção da Saúde</a:t>
            </a:r>
            <a:endParaRPr lang="pt-BR" b="1" dirty="0">
              <a:solidFill>
                <a:srgbClr val="CAF278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16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2" descr="mapa_departamentos_regionais_de_saude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150"/>
            <a:ext cx="799269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5547167" y="71159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DRS / SP</a:t>
            </a:r>
            <a:endParaRPr lang="pt-BR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072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Projetos_D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6" t="4660" r="9700" b="5856"/>
          <a:stretch>
            <a:fillRect/>
          </a:stretch>
        </p:blipFill>
        <p:spPr bwMode="auto">
          <a:xfrm>
            <a:off x="1500188" y="1285875"/>
            <a:ext cx="6929437" cy="533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ítulo 1"/>
          <p:cNvSpPr txBox="1">
            <a:spLocks/>
          </p:cNvSpPr>
          <p:nvPr/>
        </p:nvSpPr>
        <p:spPr bwMode="auto">
          <a:xfrm>
            <a:off x="2214563" y="0"/>
            <a:ext cx="6929437" cy="785813"/>
          </a:xfrm>
          <a:prstGeom prst="rect">
            <a:avLst/>
          </a:prstGeom>
          <a:gradFill rotWithShape="0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>
              <a:defRPr/>
            </a:pPr>
            <a:r>
              <a:rPr lang="pt-BR" sz="3200" b="1" dirty="0">
                <a:latin typeface="+mj-lt"/>
                <a:ea typeface="+mj-ea"/>
                <a:cs typeface="+mj-cs"/>
              </a:rPr>
              <a:t>Observatório  de Promoção da Saúde</a:t>
            </a:r>
          </a:p>
        </p:txBody>
      </p:sp>
    </p:spTree>
    <p:extLst>
      <p:ext uri="{BB962C8B-B14F-4D97-AF65-F5344CB8AC3E}">
        <p14:creationId xmlns:p14="http://schemas.microsoft.com/office/powerpoint/2010/main" val="401690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Projetos_G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9" t="2393" r="11111" b="6297"/>
          <a:stretch>
            <a:fillRect/>
          </a:stretch>
        </p:blipFill>
        <p:spPr bwMode="auto">
          <a:xfrm>
            <a:off x="1428750" y="1204913"/>
            <a:ext cx="7188200" cy="565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ítulo 1"/>
          <p:cNvSpPr txBox="1">
            <a:spLocks/>
          </p:cNvSpPr>
          <p:nvPr/>
        </p:nvSpPr>
        <p:spPr bwMode="auto">
          <a:xfrm>
            <a:off x="2214563" y="0"/>
            <a:ext cx="6929437" cy="785813"/>
          </a:xfrm>
          <a:prstGeom prst="rect">
            <a:avLst/>
          </a:prstGeom>
          <a:gradFill rotWithShape="0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>
              <a:defRPr/>
            </a:pPr>
            <a:r>
              <a:rPr lang="pt-BR" sz="3200" b="1" dirty="0">
                <a:latin typeface="+mj-lt"/>
                <a:ea typeface="+mj-ea"/>
                <a:cs typeface="+mj-cs"/>
              </a:rPr>
              <a:t>Observatório  de Promoção da Saúde</a:t>
            </a:r>
          </a:p>
        </p:txBody>
      </p:sp>
    </p:spTree>
    <p:extLst>
      <p:ext uri="{BB962C8B-B14F-4D97-AF65-F5344CB8AC3E}">
        <p14:creationId xmlns:p14="http://schemas.microsoft.com/office/powerpoint/2010/main" val="164089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44008" y="0"/>
            <a:ext cx="3600518" cy="469856"/>
          </a:xfrm>
        </p:spPr>
        <p:txBody>
          <a:bodyPr>
            <a:normAutofit/>
          </a:bodyPr>
          <a:lstStyle/>
          <a:p>
            <a:r>
              <a:rPr lang="pt-BR" sz="1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Linha do Tempo no Estado SP</a:t>
            </a:r>
            <a:endParaRPr lang="pt-BR" sz="18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184267351"/>
              </p:ext>
            </p:extLst>
          </p:nvPr>
        </p:nvGraphicFramePr>
        <p:xfrm>
          <a:off x="683568" y="764704"/>
          <a:ext cx="7712520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2771800" y="404664"/>
            <a:ext cx="1764196" cy="883818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125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89967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20072" y="0"/>
            <a:ext cx="2376382" cy="685880"/>
          </a:xfrm>
        </p:spPr>
        <p:txBody>
          <a:bodyPr>
            <a:normAutofit fontScale="90000"/>
          </a:bodyPr>
          <a:lstStyle/>
          <a:p>
            <a:r>
              <a:rPr lang="pt-BR" dirty="0" smtClean="0"/>
              <a:t>PAS / SP</a:t>
            </a:r>
            <a:endParaRPr lang="pt-BR" dirty="0"/>
          </a:p>
        </p:txBody>
      </p:sp>
      <p:pic>
        <p:nvPicPr>
          <p:cNvPr id="4" name="Imagem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69" t="16667" r="10893" b="5556"/>
          <a:stretch>
            <a:fillRect/>
          </a:stretch>
        </p:blipFill>
        <p:spPr bwMode="auto">
          <a:xfrm>
            <a:off x="791093" y="1124744"/>
            <a:ext cx="727280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C:\Users\mmoraes\AppData\Local\Microsoft\Windows\Temporary Internet Files\Content.Outlook\L4QOL686\LOGO PROMOCAO SAUDE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933056"/>
            <a:ext cx="2689199" cy="23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242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11560" y="908720"/>
            <a:ext cx="7916416" cy="5400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808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Blip>
                <a:blip r:embed="rId2"/>
              </a:buBlip>
            </a:pPr>
            <a:r>
              <a:rPr lang="pt-BR" altLang="pt-BR" sz="2400" b="1" dirty="0" smtClean="0">
                <a:solidFill>
                  <a:schemeClr val="accent6">
                    <a:lumMod val="50000"/>
                  </a:schemeClr>
                </a:solidFill>
              </a:rPr>
              <a:t>Define-se papel como a personagem ou a função própria de, ou habitualmente desempenhada por, uma pessoa e ou Instituição.</a:t>
            </a:r>
          </a:p>
          <a:p>
            <a:pPr algn="just">
              <a:buBlip>
                <a:blip r:embed="rId2"/>
              </a:buBlip>
            </a:pPr>
            <a:endParaRPr lang="pt-BR" altLang="pt-BR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>
              <a:buBlip>
                <a:blip r:embed="rId3"/>
              </a:buBlip>
            </a:pPr>
            <a:r>
              <a:rPr lang="pt-BR" altLang="pt-BR" sz="2400" b="1" dirty="0" smtClean="0">
                <a:solidFill>
                  <a:srgbClr val="FF0000"/>
                </a:solidFill>
              </a:rPr>
              <a:t>O termo papel pode ainda referir-se ao comportamento, real ou esperado, associado a uma tarefa, quer pela própria pessoa quer pelo órgão responsável.</a:t>
            </a:r>
          </a:p>
          <a:p>
            <a:pPr algn="just">
              <a:buBlip>
                <a:blip r:embed="rId2"/>
              </a:buBlip>
            </a:pPr>
            <a:endParaRPr lang="pt-BR" altLang="pt-BR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>
              <a:buBlip>
                <a:blip r:embed="rId4"/>
              </a:buBlip>
            </a:pPr>
            <a:r>
              <a:rPr lang="pt-BR" altLang="pt-BR" sz="2400" b="1" dirty="0" smtClean="0">
                <a:solidFill>
                  <a:srgbClr val="7030A0"/>
                </a:solidFill>
              </a:rPr>
              <a:t>A definição de papel pode ser útil ao responsável na análise e clarificação dos papéis e, posteriormente, na comunicação desse papel aos seus pares, a trabalhadores, chefias e a própria  sociedade.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4641776" y="24674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Definindo  Papel</a:t>
            </a:r>
            <a:endParaRPr lang="pt-BR" sz="28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856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</p:nvPr>
        </p:nvGraphicFramePr>
        <p:xfrm>
          <a:off x="1691680" y="764704"/>
          <a:ext cx="5832648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ítulo 1"/>
          <p:cNvSpPr txBox="1">
            <a:spLocks/>
          </p:cNvSpPr>
          <p:nvPr/>
        </p:nvSpPr>
        <p:spPr>
          <a:xfrm>
            <a:off x="4643438" y="0"/>
            <a:ext cx="3457575" cy="620713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endParaRPr lang="pt-BR" sz="3600" b="1" dirty="0">
              <a:ln w="11430"/>
              <a:solidFill>
                <a:schemeClr val="bg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4643438" y="0"/>
            <a:ext cx="403225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pt-BR" b="1" dirty="0">
                <a:ln w="11430"/>
                <a:solidFill>
                  <a:schemeClr val="bg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pt-BR" sz="2000" b="1" dirty="0">
                <a:ln w="11430"/>
                <a:solidFill>
                  <a:schemeClr val="bg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Projeto Academia da Saúde</a:t>
            </a:r>
            <a:endParaRPr lang="pt-BR" sz="2000" dirty="0">
              <a:latin typeface="Arial" charset="0"/>
              <a:cs typeface="Arial" charset="0"/>
            </a:endParaRPr>
          </a:p>
        </p:txBody>
      </p:sp>
      <p:sp>
        <p:nvSpPr>
          <p:cNvPr id="11269" name="AutoShape 5" descr="data:image/jpeg;base64,/9j/4AAQSkZJRgABAQAAAQABAAD/2wCEAAkGBhQSDxQREhISFRIVFBgXFxMXFRUXGBYVFhUVFBcVFxUYHCYfFx0mGRQVIDAhIycpLC4sGB4xNTAqNiYtLCoBCQoKDgwOGg8PGiokHiQvLCotNCsyLywtLSwsLCwsKSwsLCwsLCwsLCwsKi8sLCkpLCwsLCkpLCwqLCwqLCwsLP/AABEIAKsBJwMBIgACEQEDEQH/xAAcAAEAAgIDAQAAAAAAAAAAAAAABgcEBQIDCAH/xABNEAACAQIDBQMGBwsLBAMAAAABAgMAEQQSIQUGEzFBB1FhIjJxgZGhFCNCUpKx0RczNGJydIKTssHwFiQ1Q1NUc6Kzw+FEY2TSFYPC/8QAGgEAAgMBAQAAAAAAAAAAAAAAAAQCAwUBBv/EADYRAAIBAgQBCgUDBAMAAAAAAAABAgMRBBIhMRMFIjJBUWFxgaHRBjORsfBCwfEUUmLhFiND/9oADAMBAAIRAxEAPwC8aUpQApSlAClKUAKUpQApSlAClKUAKUpQApWun3ghVsgfiSf2cYMjesLfL67UTETv5sSxL3yHM36tDb/PUOJHZakM66jY1waUDmQPXWOmBJ8+R28Aci+xLH2k1kRQKvmqB6ABXU2yWpyBr7SlSOilKUAKUpQApSlAClKUAKUpQApSlAClKUAKUpQApSlAGHtPa8OGQSTypEhbKGcgAsQSBc9bA+ytZ/L/AGf/AH3DfrFqNduX9Gx/nKf6c1UTemKdFTjcUrYh05WSPVGy95MNiWZcPiIpWUXIRgxAJtc2rZVSvYN+FYn/AAU/bNXVVVSOWVi6lPPHMKUpUC0UpSgBSlaza+8UGGHxjjN0Qauf0enpNhXJSUVdkZSUVdmzrE2htaKBc0sioOgJ1PoUan1VFBt7GY05cLHwYuRlbn9K1vUoJ8a2ey9yYo24kxM8p1LPqL/knn670tx3PSkr972KVVlP5a07Xt7s4rvNNiNMHhyV/tpfIT0gDVv40rvTdt5NcXO8v/bU8OL0ZV1b1mt6BbQV9qapN9N39F9Pcmqd+m7/AG+nvc6cLg0iXLGiovcoAHurupSrkktEW7ClKV0BSlKAFKUoAUpSgBSlKAFKUoAUpSgBSlKAFKUoAUpSgBSlKAIj2m7sTY7BpDBkziZXOZsoyhJFOtjrdhVX/cV2h3Yf9af/AFq/qXq2NWUVZFM6EZu7K37Ldw8TgJ5nxHDyvGqrkfNqGvroOlWRSlQlJyd2ThBQVkKUr4TUSZ9rD2nteLDpnlcKOg5lvBVGpqN7w7/LHePD2d+RkPmL6Pnn3emo9svYE+NczTORH8qV+o7lHID3CkauLUXlp6sUniLvJTV36Gfj98sRin4OERkB6jVyO8nkg/i9bLYe4KqeJiTxJDrluSt/xjzc1l4HbOzcIvDTFYVT1vNHmJ/GN62+B25h5jaGeGQ9ySIx9imuwws58+vr3dX56eIQopvNUd36eSMxEAAAAAHIDQCuVKU6lYbFKUoAUpWJjtrww/fpoo/y3VP2iKA2MulaVd9cCTYY3C3/AMaP7a2eEx0cozRyI696MrD2g12zRxNM76UpXDopSlAClK1+M3gw0RtLiYIz3PKin2E0HG7GwpWlXfbAE2+G4X9dH9tbLB7RilF4pY5B3o6sPapNds0CkmZFKUrh0UpSgBSlKAFKUoAUpSgBSlKAK87cHI2bHYkfzlOX+HNVGcdvnN7TV5duX9GR/nSf6c1UTT1DoGXivmFpdhEhOKxNyT8SnM/jmroqlewb8KxP+Cn7Zq2dt7djwsedzcnzUHNj4dw7z0pXESUZNvYboSUaV2Qbt1cjBQWJH846f4UlUkZ2+c3tNTjtH2zJiVR5D/WeSo81RlOgH7+tQSrsHUVWlmXeIVaiqSzIm25WKgw+EnxeJu+WRUjgBsZZCmaxPRQNSfr0B0W8O92IxrfHSHhjzYV8mJB0ATr6Tc+Nae+lun8fZVk7mdjj4mNZ8U7QxsLrGoHEZTyYltEB6CxPoqSo0qU5Vet/lkdipTWWC/O8rWvqtY3GhHI9R6DV4Y3sLwhQiKbEI/RmKOvrXKCfURVSby7tTYHEGCYC9rqw811PJlPqOnQirY1Iy2OTozhqyW7kdrU2GdYsWzTYc6ZzdpI/ENzceBue49DeeHxCuiujBkYBlYG4KkXBB6i1eSaufsP3lLxSYJzcxfGRf4bGzr6AxB/T8KprU1bMhnDVnfJItOunF4tIo2kkYKiAszE2AA1JNd1U122b2FpF2fG1kQB5rfKc+UiHwAs3pZe6l4Qzuw3UqKEbmv3z7YJ52aLBloIOWcaSyeN/6seA17z0FeSSFmLMSWPNibknxJ1NcaszcXsgOJiXEYtnjicXSJbB2U6hmYg5QegtcjXSnubTRmc+tIrO9duFxbxOHjdkccmRirD1jWvQJ7H9m5cvAcH53Glv6fOt7qrftC7L2wC/CIGaTDXAbNbPGSbDMRoyk6XsNSB41GNaMnYlPDzgrm43F7YnDrBj2DIbBcRYBl6DiAaFfxuY635i4wb6ivI1Xt2M70HEYRsNIbyYewUnmYWvl+iQV9GWqq1JJZkX4as28sixK0G/e3JMHs6bEQhTImS2YEjypEQmwIvYNW/qKdqUebY+JA1No7Dx40ZpeHSQ3NtRdiidr74YzFE8fEysD8gNlT6C2X3VpqsHdnsaxWIAkxDDDRnWzDNKR+RcZP0jfwqe4HsX2eg8sTSnvaQr7o8tOurCOiM5UKk9X6lA3rnDMyMGRmVhyZSQR6CNRXoDF9jmznWyxyRn5yyuT7HLD3VVG/u4L7NkU5uJBJfJJaxBGpRx0Ntb9deViB2NWMnYjOhOCuSHcXtelikWHHOZISbCY+fH4sflr3k6jnc8quxWuLjUHrXkavQnZDts4jZiqxu8DGK/XKAGT2KwX9Gqa9NLnIZw1Vvmsm1KUpUdFKUoAUpSgBSlKAOky/GhfxCfeAP30rEwcufESnooVB7WJ99KooT4kXLvfo7fsBDO3L+jI/zpP9OaqJq9u3L+jI/zpP8ATmqia1qHQMvFfMLA7ItsphpMVI2p4KBV6s2c6eA7zW22jtB55DJIbsfYB0VR0FQzcsfGSfkD9qrE3Z2H8ImAP3tdXPh0X115rlarJ1+Gu7TvZSs1S1NEU332QyYCKdtA8+VR3jhuc3uqB1dvbnGFwGHAFgMQAB/9UlUlW7yfSdKgot3ZOtBQllRKezXd8YzaUUbi8aXlcdCqWsp8C5QHwJr0jVL9gsQ+E4puoiQD0M7E/sirooru8rD2FjaF+0VAO2fYgm2dx7eXh2DA9cjkI49Gqt+jU/rR78xhtl4wH+7Sn1hCR7xVcHaSZdUV4tHmGpX2W4/hbXw5vo5aM+IdCAPpZT6qihrcbnNbaWDP/lQ/6qitCSvFmPB2kmeoSdK8qbc2kcRippzzkkZ/QCxKj1Cw9Ven9tSFcLMw5iGQj0hGNeUhypfDrdjuMeyNxufsoYnaGHgbVHlGYd6Ld3HrVSK9QKQBbSvI9L1ZUpZ3uUUa/DVrHrnOO8VibVwKTwSQPYrIjIfQwIv7715RvS9V/wBP3l39X/icnQgkHmDY+kaGpn2P7RMW1o1vpMjxn6PEX/NGPbUKrd7kzZdp4M/+TEPUzhT7jTE1eLQpTdppnp+vhFfaie/naDFs5AtuJiHF0ivYAcs7not/WbG3UjNSbdkbEpKKuyWVg4vbmHiNpcRBGe55EX6zXnLbu/eMxZPFncIf6pCUjA7sq+d+lc1oKZWH7WJyxa/Sj0+d98AP+uwv66P7aiHanvBgsTsuRI8Vh5JVeN0RZEZiQ4U2AN/MZvfVHg19qcaCTvcrlinJNWPlW/2By+TjF6Awt7RKD+yKqCrc7AueN9EH+9U63QZXhvmIt6lKVnmsKUpQApSlACsfH4rhxluvIek8qyKjW1JzPKsSHRjlB7l5u/qHLxK99Z3KGJdGmoQ6c9I+Pb5He82W70Voc/8AaMW9XmqfWAD66+Vso0CgKBYAWA7gNAKU5QpKjTjTXUrEUV725f0ZH+dJ/pzVRNXp25uP/johfU4lbD0Ry3+se2qLrTodAzMV8wku5A+Mk/IH7VX9uxsngYdQR5beU3pPT1DSqV7IcDxceVPIKGPoVr/XavQNY9Sjmxs6j6rW8Wvb7l+Eho5Fadu/4DB+cf7UlUhV39u/4DB+cf7UlUhWzQ6BRivmFidiG0Qm0XiJ+/QsB4shDgfRz+yr2ryfsvaT4eeOeM2eNgynpcdD3gi4PgTXpPdPfCDHwiSJgHAGeEny4z1BHUX5NyPuqmvB3zDGFqK2U3tRXtP2gItk4k31dBGPEyMFP+UsfVUnllCqWYgKBckmwAHUk8qontY36XGSrh8O2bDxEkuOUklrXHeqgkA9cx6WNV0ouUi6tNQgyvqkG4GFMm1cIo6Tq3qjvIfclR+rJ7D9iGTGyYkjyIIyoP8A3JNPcgf6Qp2o7RbMylHNNIuvGYfPE8Z+UjL9IEfvryYyFSVOhGhHiNDXrmvOXafu+cLtKXT4uYmZD0s5u49T5tO63fS2HerQ5i43SZqd0sFFNjoIZ78KSQI1jlN2BVdenllauf7i2z/mz/rT9lUGjkEEEgg3BHMEagivQe4HaNFjoljldUxYFmQ2HEI+XH335lRqNeljVlbMtUVYbI+bJHR9xbZ/zZ/1p+yn3Ftn/Nn/AFp+yp5SleJLtHuFDsIH9xbZ/wA2f9afsrvwPZFgYpUlQTZ43V1vKSMyMGFxbXUCttvBv1g8GDxp1zj+qTy5D4ZR5vpawpuZvWNoYdsQsZjUSsiqTckKFNzbQE5uQv6TUs07X1sRy072srm+dgASeQ1J8K8sbx7abF4uXEuTeRyQPmpyRfUoAr09tWMth5VXzjG4HpKkD315PFW4dbsXxj2Rk7M2e880cEYu8jhFHS5Nrk9AOZ8BXoHdrsuweFQZolnmt5UkqhtfxUN1Ud3XxNUluNtVMNtLDTym0ayeUfmhlZMx8Bmv6q9NxyBlDKQVIuCDcEHUEHqK7iJNWSOYWEWm3ucYsMqiyqqjuAA+qoZ2w4kJsiVTzkeJB6eIJPqQ1NJZlVSzEKoFyxIAAHMknkKoTtW35XHTLDAb4eEkhukkh0LD8UDQelj1FU0ouUhivNRgyB1bfYEfKxnoh+uaqkq1+wNvjcYPxIvc0v203W6DEMP8xFx0pSs81hSlKAFKVrto7Ry+QnndT3f80ri8XTwlN1Kj0+/ciUYuTsjp2ztIAFAbADy27h1H21w3cwRsZ3FmkFkB5rHzF+4sfKP6I6Vrdn4P4TJr94jbyj/auNcvioOp7zpUsrK5NpVMRUeNrrV6RXYiLabstl6sUpSt8Cnu23G58qdI3UfpMrMfdlHqqpqtfenZwxbyBmZQZme4tfmwA18DUf8A5Ax/2snsX7KSwnKtCnFqo9bvq6uoyKicpNm37B0/neIPUQqPa/8AxV2VWvZVu4mGnnZXdi0aixtyDE309VWVTarU6/8A2U9n/BoYdWporTt3/AYPzj/akqkKu/t3/AYPzj/akqkK0aHQEsV8w2Wzd35cRDPNEuYYcIzqPOyPn8oDqBk18DfoawIpSpDKSrDkwJBHoIq1ewP75jPyYfrlqTbz9j+FxTGSInDynU5ADGT1JjNrH8kiuOqoycWdjh3KClHcovFbVmlGWWaWQdzyOw9jE1i1Z0vYPiAfJxMBHeVkU+wX+us/ZvYLqDiMXp1WKOx+m5Nvo1LiwXWQ4FRvYq7ZGyJcTMsEKF5HOgHQdWJ6KOpr0nufuwmAwiYddW86R/nyG2ZvRoAPACuzd3dTDYFMmHiC385zq72+c51Po5DoK29K1aufRbDtGhw9XuKjm/G5ybRw3DJCypdopLea1tQe9TyI9B5gVI6VUm07oYaUlZnlPbOxJsLMYZ4yjjoeTD5ynky+IrBvXqvbGwoMVHw8REki9Mw1U96sNVPiCKr7anYTAxJw+Iki/FdRIB4A3U+0mnI10+kZ08LJdEq/Cb6Y6NcqYzEBRyHEZgPQGvauvG724yYZZMXiGU81Mr2PpUG1TiTsHxN/JxMBHisg9wBrtw3YLMT8Zi4lH4sbN9ZWpcSnuR4VbbUqyr57EP6Lb84k/ZjpsbsUwcRDTNJiGHRjkT6Kan1saneEwaRII4kVEXkiqFUegDSqatVSVkMUKEoPMzurzz2nbkvgsU0qKfg0zFkYDRGbUxHusb27x6DXoaunF4NJY2jkRXRhZkYAgjxBqqnPI7l9WkqiseS62ezd58Vh1ywYmaNfmq7Zfo8vdVt7b7DcPIxbDTPBf5DDiIPAXIYesmo/9wfE3/CYLd+WS/st++m+LBrUz+BUi9CB7T3kxOIGWfETSL81nYrfvy8vdW03c3KkxGFxOLYFYIIJWVv7SRUJCr3gEXJ8LddLL2D2IYaJg+JkbEEfItw4/WASze0Dwqe4vZaPhnwwASN4misoACqylLKOQsDVcqyWkS6GGk9ZnlGrQ7BpP51iV74VPse3/wCq3n3B8N/ecR7I/wD1rfbndm0Wzp2mjmlctGUKuEtYsrX8kDXyffXalWMotI5SoTjNNkwpSlJmgKVwmmCi7G1afGbQLXHmr/HM1lcocq0cFHnay6kt/PsX4icIOR347afyU9bfZ9taOKJsTIYoyRGp+NlH7CHqx7+lfMPG+LYpESsINnm+d3rH9v8ABlWDwaRII41CqvIfvPefGsbB4OvyhVWKxnR/THqOSmnzYbdb7fD3+hyw2GWNAiAKqiwA6Cu2lK9clbRERSlKAKnkXyj6T9dAtZ218LkxEi/jEj0E3/fWKFrwDl2me4WbRs918Xw8St+TXQ/pWt/mAqwaq0Cp/sHavGiF/PXRh9Tev7a3uR8StaL8V+4zRdtCD9u/4DB+cf7UlUhV39u/4DB+cf7UlUhXsKHQEsV8wtnsD++Yz8mH65auGqI7L8Y8WD2rLGxWRMMrKwtowExB1051aeO3saOSb+blocPLFHLJxAD8asTApHl8q3FFwSNBpfkF6sW5sboSSpq/5uSSlRzDb2mTFPh0iTMjSJladVlvGDZ2hK3EbEaMpY2ZTa17aFt7cR8CWX/qDgI5vOTh+VKq58vDuGsb2vYctedVqDLXUSLBpWim3nyRzu0WsE0ULKHvdpVw5JBsNB8Ity1y9L6a/A70z5pI2iV5Wxc0UKiTKuSIZmLtk8kAW1sxJYaVzKzudEtpWqwG31eCSZ1MZhMiyqTmyNELtYjzhlswPUEaA6VpJd7ZUlSaeJosP8Dnnyh1cuFbDZAwsMsgDkWuV8vzjbQUWzrmkTClaDd/excTK0J4XEVBJ8VOs65ScpBZQMrA2uLW1FidbaTH7Vb4TjFOKxyNHIqxRwQcVbHDQuAfiHBJd20LDn0GtCi72OOatcnVKhk+/wDwFyTrEJYYYmxKmdI2DvGJHSCI3MpAN7XA1ABJrYw73hsYcMESyvlN5kWW2TPxVgYDPFrbMrE/i0ZGGeJIqVFl30bLFI2GIinjklifiAkpHE0wzrl8hmUAgAtzNyCLVz2zvTlw9wsil8FJiQyMoZQnBGUFlIv8dzII05UZWGeJJqVHoN7M+NbCiNRlcoQZlWawXNxRAwBaM8gysT1tXXszfIS4pcOyRqXDkBZ0ldDHYlZo0FoyQejNqCKMrDOiS0qH7f2g42gYuLjUjGGRwuGiWQ52llUl7xuRoq25cjWdHtp0EcEMcs8piaVjOwhcJnyjP8X55JIAygWU3I6mVhnVyRUqN4je5lWWQYZ+DhwvHZnVXQmNJXCxi4cokilvKHUDNan8rW4h/m54K4oYVpeIM3EZlRWEeXVczqDqCLnQ2oysM6JJSojs/eCQzpO3E+CYlzFDdo7BgDkYoEDIG4b2Odr51uF0tww+/csgiy4QXmg40YM6jyBkzCQ5PIPxiWtmvfXLraqrUhRV6kkl3v8AOw6pJ7ExJrBxO0wNF1Pf0/5qHvvkZDmCyNxI8KY4cyhc2I4pAva62CEsSW0XQd+Njd7igC8JBKXK3edFhFgCGEpAzA35ZRya9ra+Xx3KmLqy4OEhbvbV9r6K+nj5blydOKzTZIcdjwozyN/HcBXRgtlSYshpAY8PzCcmk7ie4fwO+ujYSRNhP/ksSSwEbSZTYqgTNewGjeabdOVde72+LCHFGaWOeSKD4XaN4zZGjLPBdLi6SIy3OtmSp8m8gOMuNiudL66lNStn02j+b+xNIIFRQqgKoFgBoAK7KiO2d55ljaNozBMRDIhDrJeNsTDFIp8kBXAkAI1Hl6MemRht43LcKKNpZmlxWkkioqxwTcMnOqHTM6hVyk25nQmvVZGkczrYk1Kiu2d9zh1DyQqgESyMkmIiSU3vmSKIZuIy211UE6Anpx23vLKQ/AjIjjxUEDT51vmM8IkAjK6pZyha97k2FhejIwzollKi2M35WLEcKREC8Ro7CeNphlVmDthwPJQ5NDmvqtwOijKwzx7Tjvfs7USgdLH+P451GgtWVi8OHQqag20dmmJuXk308PA14flSg8PXb/TLVePWv3Xc+4KlO/OXmYAWsrAYxonDodR06EdQa6QtcgtZqqOLUovVFKRu94thQ7Yw6RmV4zG+chQpYHKy2N+nlc6jf3BYP71P9GOs6CRkYMpIYciKkmzt5wfJlFj88cvWOnqr1mB5cjJKFV5X29T9vsTdOE9ZI1O73ZdDhYcVDxpXXFRiNiQgKgBxdTbn5Z5jpW/xW7cci4hSz2xDo72I0MaxIMumgtCvO/M1s4pQwupBHeDeudbudy1uTUIpWSNMd2FM6TPNM4jlaVImKFUdgwNnycTL5bWXNYX5WAAxU3GiEPCMkxX4P8HUkpdYg+dbWQAlbAAkHQa3qR0ruZnciI/idz1kLZsRiMsjRPIg4QEksQjCyH4u4J4SXCkKbcq5vukmdpFmmRzM0yMOGeG7qUkC5kOZWB1Vs3IWtat7SjMwyI1+B2JHFC8PlOJC7SM9i0jSXzlrADW9rAAAAAAWrXJuXGRllmnlQQPh1R2SyxScO4BRAxYcJPKJJ05mpDSuZmGVGv2bskxMXfETzMVCjiFAFUEnRI1VcxvqxBJsNbaV24PZqxvM6liZpBI17WBEccVl05ZY1531vWXSi52yNPjN2w8kkiTzw8UKJViZVEmUZQcxUsjZbLmQqbAdQDXHEbrq8yyPNMyLKJlhYoyLItrFWK8RVuL5Q1r9LaVuqUXZzKiKtueVmwwWSR8NGJk4Tslo45IigRLKGbmFBYkgV3fyHjKFHnxEg+DNhlzGLyIWKGwyxi7fFr5RuT1vpaSUruZnMkTSz7rq8yyPNMyLLxlhYoVWS3NXK8RVvrlDW9WldWzNz0haAiaZhh1ZYkbhBVRlyEEIgLGwHlEk6c9Tff1xeQDmQPTUZTyq7eh3IjVY/d7iYj4QmInhcxiM8PgkFVZnFxJG+t3PK1cJd2ySj/CsQJlRozOOBneNmz5WHCyaECxCgjv1N86XaiDlc+j7TWJLtNjysvvNY+J5eweH0z5n/jr67epaqDl1GJPufFlZONOkEgQSxZ1Ky5EWPyndS4LIiq2VhmA16k/J8BFlZFMhzYpcSTcD4xZEkAGnm3Qac7X1rmzEm5JJ8awsTtWNOuY9w/eeVeaxPxNia7yYaOXv3fsvUt4FOCvM6I9hAFBxJTFG7PHASvDjds2osucgZ2sGYgX8BbG+Dw4fggMzNBAYVW4JKtwtW00PxS93M6VnQ4PE4jkOFGepuCR4dT7hW72Zu9FDqBmf57an1DkKlhuTMdjXnxE3bv8AP3f13K3VW1NebIfs7cRplXMXhjVIUU6cS2HzcNgCLX8trkixv5tb7CbixxFHjmnWVc95fiWZhJw8ws0ZVQOElsoFrHvN5NSvZYfDRoLTV9r3F1TW7NMm60Ywi4TNIYlcMbkFnAl42RzbVSdD1I663rp3o3aE8MjR3Eww+IiQAhVfjxFcj6cswRulio8a39KazPcllVrGgO6CODxZp5XKxqHYx3RI5VmCLlQA3dFuxBJsNdK5ndVQQ8c00UgeZuIvDJtiJBLIhV0KlcwUi4uMo1533lK7mYZERqbcSMrIgnxKpNEsUoDIS4VMgJkdC97cwDY92pvkYndJHdjxp1R5UmeJTHkaWNkYPqhYXMakgEAkXtcmt7SjMwyIjU+4sbKU484j4zzLGOFZZJC5Y34eZ/vj2zE2v4CypLSjOzmSPYKxMfgBIOQv9dZdKVxOGp4mm6dRXT/LrvLE2ndEIxuyShNgSO7qPtrCC1P58MHGvPvrS47YnW36Q/eK8PjeTcRg23bPDtW68V+60JZIy6OjI4FrkFrLk2cw5ajw+yunJWUqilsyLpuO6PsEzIbqxU+B+vvra4beOQeeA3j5p+z3VqgtcgtMUcbWofLk19vpsdUSSQ7wxnnmX0i/1VmR4+NuTr7R9RqIha+ha1afxFiI9OKfp+fQlkJoDX2oaunLSu5cS45O/wBI03H4mj+qn6/6DhkspUXGNk+e/tNcvhsnz29tT/5NR/sl6HeEyTUqM/Cn+e/0jXwuTzJPrNVy+KKa2pv6/wCmS4LJK0gHMgek11PjkHyx6tfqqPBa5BaTqfFNR9Cml4tv2JKh3m4fa6DlmPq+2uh9sHoo9ZvWvtXW+LQfKHq1rOqcv46rpF28F73ZPhQjuZr49z8q3o0rpIvzrBbadzZEJP8AHQV2x7NxMnPyB4+T7hrSioY3Gy1zS8bv+Djq047HdLOq+cwH8d1Yb7WucsaFm9B+oamtphd00GsjM57vNH2n21uMPhUjFkVVHgLe3vrcwvwzN61nb87vcqlXm9tCNRbCnm++tw1+b1+iP3mtzgNgxRaqt2+c2p9XQeqtjSvU4Xk3D4ZcyOveUWu7sUpStE6KUpQApSlAClKUAKUpQApSlAClKUAKUpQB0S4NW5jXvFYc2yL8rHwNbOlZeK5IwmJd5ws+1aP038yyNSUSOzbIt8kj0a1itg/H3VLK4sgPMA+kViVfhlf+VV+av66fYnxV1oifwY+FfOEalDYFD8kfV9VYWJwSDkPeftrMxHIOJoxzOUWvP2OqcWaXJX21ZMsYFdJWsOVOUXZlmhx0pnFdqRA9PrrPw2zozzX3t9tOYbk2piHaLXn/AARc7Gr448a4nFjuqRrsqIfIHrufrruTDIOSKPQAK2ofDFT9c15XfsQ4z6iLrK7eahPoBNdqbOxDdMo8SB/zUopWhS+GqEenJvwsvcg6kn1kej3ZY+fIPUCfebVmwbuxLzBb8o/uFq2lK1qXJeEpbQT8dfuVnXFAqiyqFHgAPqrspStFJJWQClKV0BSlKAFKUoAUpSgBSlKAFKUoAUpSgBSlKA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pt-BR" altLang="pt-BR" sz="2400"/>
          </a:p>
        </p:txBody>
      </p:sp>
      <p:sp>
        <p:nvSpPr>
          <p:cNvPr id="13" name="CaixaDeTexto 12"/>
          <p:cNvSpPr txBox="1"/>
          <p:nvPr/>
        </p:nvSpPr>
        <p:spPr>
          <a:xfrm>
            <a:off x="2051050" y="2349500"/>
            <a:ext cx="5113338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defRPr/>
            </a:pPr>
            <a:r>
              <a:rPr lang="pt-BR" sz="1600" b="1" cap="small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  <a:cs typeface="Aharoni" pitchFamily="2" charset="-79"/>
              </a:rPr>
              <a:t>“</a:t>
            </a:r>
            <a:r>
              <a:rPr lang="pt-BR" sz="1600" b="1" dirty="0">
                <a:solidFill>
                  <a:srgbClr val="FF0000"/>
                </a:solidFill>
                <a:latin typeface="Arial" charset="0"/>
                <a:cs typeface="Arial" charset="0"/>
              </a:rPr>
              <a:t>O Programa Academia da Saúde tem como objetivo contribuir para a Promoção da Saúde e Produção do cuidado e de modos de vida saudáveis  da população a partir da implantação dos polos com infraestrutura e profissionais qualificados, de acordo com os critérios e os requisitos da Portaria 2.684/GM/MS de 08/11/2013</a:t>
            </a:r>
            <a:r>
              <a:rPr lang="pt-BR" sz="1600" b="1" cap="small" dirty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”.</a:t>
            </a:r>
            <a:endParaRPr lang="pt-BR" sz="1600" dirty="0">
              <a:solidFill>
                <a:srgbClr val="FF0000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1271" name="CaixaDeTexto 7"/>
          <p:cNvSpPr txBox="1">
            <a:spLocks noChangeArrowheads="1"/>
          </p:cNvSpPr>
          <p:nvPr/>
        </p:nvSpPr>
        <p:spPr bwMode="auto">
          <a:xfrm>
            <a:off x="3347244" y="1334242"/>
            <a:ext cx="25923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pt-BR" altLang="pt-BR" sz="2800" b="1" dirty="0" smtClean="0">
                <a:solidFill>
                  <a:srgbClr val="00B050"/>
                </a:solidFill>
              </a:rPr>
              <a:t>Objetivo</a:t>
            </a:r>
            <a:endParaRPr lang="pt-BR" altLang="pt-BR" sz="2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43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44008" y="0"/>
            <a:ext cx="3456384" cy="613872"/>
          </a:xfrm>
        </p:spPr>
        <p:txBody>
          <a:bodyPr>
            <a:normAutofit fontScale="90000"/>
          </a:bodyPr>
          <a:lstStyle/>
          <a:p>
            <a:r>
              <a:rPr lang="pt-BR" sz="2800" dirty="0" smtClean="0"/>
              <a:t>Curso </a:t>
            </a:r>
            <a:r>
              <a:rPr lang="pt-BR" sz="2800" dirty="0" err="1" smtClean="0"/>
              <a:t>Ead</a:t>
            </a:r>
            <a:r>
              <a:rPr lang="pt-BR" sz="2800" dirty="0" smtClean="0"/>
              <a:t>  -  PS/ PAS</a:t>
            </a:r>
            <a:endParaRPr lang="pt-BR" sz="2800" dirty="0"/>
          </a:p>
        </p:txBody>
      </p:sp>
      <p:pic>
        <p:nvPicPr>
          <p:cNvPr id="5122" name="Picture 2" descr="F:\Curso EAD em PS com enfoque em PA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4104456" cy="555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5580112" y="2924944"/>
            <a:ext cx="28083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pt-BR" b="1" dirty="0" smtClean="0"/>
              <a:t>Pela  DVDCNT: </a:t>
            </a:r>
          </a:p>
          <a:p>
            <a:pPr marL="285750" indent="-285750">
              <a:buFontTx/>
              <a:buChar char="-"/>
            </a:pPr>
            <a:endParaRPr lang="pt-BR" b="1" dirty="0" smtClean="0"/>
          </a:p>
          <a:p>
            <a:pPr marL="442913" indent="-1778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1400" dirty="0" err="1" smtClean="0"/>
              <a:t>Drª</a:t>
            </a:r>
            <a:r>
              <a:rPr lang="pt-BR" sz="1400" dirty="0" smtClean="0"/>
              <a:t> Lílian</a:t>
            </a:r>
          </a:p>
          <a:p>
            <a:pPr marL="442913" indent="-1778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1400" dirty="0" err="1" smtClean="0"/>
              <a:t>Drª</a:t>
            </a:r>
            <a:r>
              <a:rPr lang="pt-BR" sz="1400" dirty="0" smtClean="0"/>
              <a:t> </a:t>
            </a:r>
            <a:r>
              <a:rPr lang="pt-BR" sz="1400" dirty="0" err="1" smtClean="0"/>
              <a:t>Míriam</a:t>
            </a:r>
            <a:endParaRPr lang="pt-BR" sz="1400" dirty="0" smtClean="0"/>
          </a:p>
          <a:p>
            <a:pPr marL="442913" indent="-1778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1400" dirty="0" err="1" smtClean="0"/>
              <a:t>Dr</a:t>
            </a:r>
            <a:r>
              <a:rPr lang="pt-BR" sz="1400" dirty="0" smtClean="0"/>
              <a:t> Marco  Antonio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3107775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755650" y="981075"/>
            <a:ext cx="4679950" cy="4656138"/>
            <a:chOff x="105050228" y="106847812"/>
            <a:chExt cx="2897269" cy="2477910"/>
          </a:xfrm>
        </p:grpSpPr>
        <p:grpSp>
          <p:nvGrpSpPr>
            <p:cNvPr id="12294" name="Group 3"/>
            <p:cNvGrpSpPr>
              <a:grpSpLocks/>
            </p:cNvGrpSpPr>
            <p:nvPr/>
          </p:nvGrpSpPr>
          <p:grpSpPr bwMode="auto">
            <a:xfrm>
              <a:off x="105050228" y="106847812"/>
              <a:ext cx="2897269" cy="2477910"/>
              <a:chOff x="105202626" y="107030122"/>
              <a:chExt cx="2780019" cy="2620716"/>
            </a:xfrm>
          </p:grpSpPr>
          <p:sp>
            <p:nvSpPr>
              <p:cNvPr id="12296" name="Caixa de texto 1"/>
              <p:cNvSpPr txBox="1">
                <a:spLocks noChangeArrowheads="1"/>
              </p:cNvSpPr>
              <p:nvPr/>
            </p:nvSpPr>
            <p:spPr bwMode="auto">
              <a:xfrm>
                <a:off x="105580054" y="107030122"/>
                <a:ext cx="1863057" cy="463274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C0504D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/>
                <a:r>
                  <a:rPr lang="pt-BR" altLang="pt-BR" sz="1400" b="1">
                    <a:solidFill>
                      <a:srgbClr val="000000"/>
                    </a:solidFill>
                    <a:latin typeface="Tw Cen MT" pitchFamily="34" charset="0"/>
                  </a:rPr>
                  <a:t>Formulário Nacional (MS)</a:t>
                </a:r>
              </a:p>
              <a:p>
                <a:pPr algn="ctr" eaLnBrk="1" hangingPunct="1">
                  <a:spcAft>
                    <a:spcPts val="1000"/>
                  </a:spcAft>
                </a:pPr>
                <a:r>
                  <a:rPr lang="pt-BR" altLang="pt-BR" sz="1400" b="1">
                    <a:solidFill>
                      <a:srgbClr val="000000"/>
                    </a:solidFill>
                    <a:latin typeface="Tw Cen MT" pitchFamily="34" charset="0"/>
                  </a:rPr>
                  <a:t>FORMSUS/DATASUS</a:t>
                </a:r>
                <a:endParaRPr lang="pt-BR" altLang="pt-BR" sz="1400"/>
              </a:p>
            </p:txBody>
          </p:sp>
          <p:sp>
            <p:nvSpPr>
              <p:cNvPr id="12297" name="Caixa de texto 2"/>
              <p:cNvSpPr txBox="1">
                <a:spLocks noChangeArrowheads="1"/>
              </p:cNvSpPr>
              <p:nvPr/>
            </p:nvSpPr>
            <p:spPr bwMode="auto">
              <a:xfrm>
                <a:off x="105511421" y="108217706"/>
                <a:ext cx="2085080" cy="375301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4F81BD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Aft>
                    <a:spcPts val="1000"/>
                  </a:spcAft>
                </a:pPr>
                <a:r>
                  <a:rPr lang="pt-BR" altLang="pt-BR" sz="1400" b="1">
                    <a:solidFill>
                      <a:srgbClr val="000000"/>
                    </a:solidFill>
                    <a:latin typeface="Tw Cen MT" pitchFamily="34" charset="0"/>
                  </a:rPr>
                  <a:t>SECRETARIAS ESTADUAIS DE SAÚDE</a:t>
                </a:r>
                <a:endParaRPr lang="pt-BR" altLang="pt-BR" sz="1400"/>
              </a:p>
            </p:txBody>
          </p:sp>
          <p:sp>
            <p:nvSpPr>
              <p:cNvPr id="12298" name="Caixa de texto 3"/>
              <p:cNvSpPr txBox="1">
                <a:spLocks noChangeArrowheads="1"/>
              </p:cNvSpPr>
              <p:nvPr/>
            </p:nvSpPr>
            <p:spPr bwMode="auto">
              <a:xfrm>
                <a:off x="105438226" y="109278508"/>
                <a:ext cx="2179385" cy="372330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Aft>
                    <a:spcPts val="1000"/>
                  </a:spcAft>
                </a:pPr>
                <a:r>
                  <a:rPr lang="pt-BR" altLang="pt-BR" sz="1400" b="1">
                    <a:solidFill>
                      <a:srgbClr val="000000"/>
                    </a:solidFill>
                    <a:latin typeface="Tw Cen MT" pitchFamily="34" charset="0"/>
                  </a:rPr>
                  <a:t>SECRETARIAS MUNICIPAIS DE SAÚDE</a:t>
                </a:r>
                <a:endParaRPr lang="pt-BR" altLang="pt-BR" sz="1400"/>
              </a:p>
            </p:txBody>
          </p:sp>
          <p:cxnSp>
            <p:nvCxnSpPr>
              <p:cNvPr id="12299" name="Conector de seta reta 19"/>
              <p:cNvCxnSpPr>
                <a:cxnSpLocks noChangeShapeType="1"/>
              </p:cNvCxnSpPr>
              <p:nvPr/>
            </p:nvCxnSpPr>
            <p:spPr bwMode="auto">
              <a:xfrm>
                <a:off x="106085094" y="108733925"/>
                <a:ext cx="106" cy="52207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300" name="Conector de seta reta 20"/>
              <p:cNvCxnSpPr>
                <a:cxnSpLocks noChangeShapeType="1"/>
              </p:cNvCxnSpPr>
              <p:nvPr/>
            </p:nvCxnSpPr>
            <p:spPr bwMode="auto">
              <a:xfrm flipV="1">
                <a:off x="106920781" y="108733925"/>
                <a:ext cx="106" cy="522072"/>
              </a:xfrm>
              <a:prstGeom prst="straightConnector1">
                <a:avLst/>
              </a:prstGeom>
              <a:noFill/>
              <a:ln w="9525">
                <a:solidFill>
                  <a:srgbClr val="FFC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301" name="Conector de seta reta 21"/>
              <p:cNvCxnSpPr>
                <a:cxnSpLocks noChangeShapeType="1"/>
              </p:cNvCxnSpPr>
              <p:nvPr/>
            </p:nvCxnSpPr>
            <p:spPr bwMode="auto">
              <a:xfrm flipV="1">
                <a:off x="106907521" y="107620267"/>
                <a:ext cx="106" cy="506675"/>
              </a:xfrm>
              <a:prstGeom prst="straightConnector1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302" name="Conector de seta reta 22"/>
              <p:cNvCxnSpPr>
                <a:cxnSpLocks noChangeShapeType="1"/>
              </p:cNvCxnSpPr>
              <p:nvPr/>
            </p:nvCxnSpPr>
            <p:spPr bwMode="auto">
              <a:xfrm>
                <a:off x="106144922" y="107646290"/>
                <a:ext cx="106" cy="447966"/>
              </a:xfrm>
              <a:prstGeom prst="straightConnector1">
                <a:avLst/>
              </a:prstGeom>
              <a:noFill/>
              <a:ln w="9525">
                <a:solidFill>
                  <a:srgbClr val="00B05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2303" name="Caixa de texto 20"/>
              <p:cNvSpPr txBox="1">
                <a:spLocks noChangeArrowheads="1"/>
              </p:cNvSpPr>
              <p:nvPr/>
            </p:nvSpPr>
            <p:spPr bwMode="auto">
              <a:xfrm>
                <a:off x="105784255" y="107705358"/>
                <a:ext cx="245890" cy="248430"/>
              </a:xfrm>
              <a:prstGeom prst="rect">
                <a:avLst/>
              </a:prstGeom>
              <a:solidFill>
                <a:srgbClr val="92D050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Aft>
                    <a:spcPts val="1000"/>
                  </a:spcAft>
                </a:pPr>
                <a:r>
                  <a:rPr lang="pt-BR" altLang="pt-BR" sz="900">
                    <a:solidFill>
                      <a:srgbClr val="FFFFFF"/>
                    </a:solidFill>
                    <a:latin typeface="Tw Cen MT" pitchFamily="34" charset="0"/>
                  </a:rPr>
                  <a:t>1</a:t>
                </a:r>
                <a:endParaRPr lang="pt-BR" altLang="pt-BR"/>
              </a:p>
            </p:txBody>
          </p:sp>
          <p:sp>
            <p:nvSpPr>
              <p:cNvPr id="12304" name="Caixa de texto 22"/>
              <p:cNvSpPr txBox="1">
                <a:spLocks noChangeArrowheads="1"/>
              </p:cNvSpPr>
              <p:nvPr/>
            </p:nvSpPr>
            <p:spPr bwMode="auto">
              <a:xfrm>
                <a:off x="105711909" y="108804339"/>
                <a:ext cx="245890" cy="248160"/>
              </a:xfrm>
              <a:prstGeom prst="rect">
                <a:avLst/>
              </a:prstGeom>
              <a:solidFill>
                <a:srgbClr val="000000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Aft>
                    <a:spcPts val="1000"/>
                  </a:spcAft>
                </a:pPr>
                <a:r>
                  <a:rPr lang="pt-BR" altLang="pt-BR" sz="900">
                    <a:solidFill>
                      <a:srgbClr val="FFFFFF"/>
                    </a:solidFill>
                    <a:latin typeface="Tw Cen MT" pitchFamily="34" charset="0"/>
                  </a:rPr>
                  <a:t>2</a:t>
                </a:r>
                <a:endParaRPr lang="pt-BR" altLang="pt-BR"/>
              </a:p>
            </p:txBody>
          </p:sp>
          <p:sp>
            <p:nvSpPr>
              <p:cNvPr id="12305" name="Caixa de texto 23"/>
              <p:cNvSpPr txBox="1">
                <a:spLocks noChangeArrowheads="1"/>
              </p:cNvSpPr>
              <p:nvPr/>
            </p:nvSpPr>
            <p:spPr bwMode="auto">
              <a:xfrm>
                <a:off x="107022086" y="108811363"/>
                <a:ext cx="245253" cy="248159"/>
              </a:xfrm>
              <a:prstGeom prst="rect">
                <a:avLst/>
              </a:prstGeom>
              <a:solidFill>
                <a:srgbClr val="FFC000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Aft>
                    <a:spcPts val="1000"/>
                  </a:spcAft>
                </a:pPr>
                <a:r>
                  <a:rPr lang="pt-BR" altLang="pt-BR" sz="900">
                    <a:solidFill>
                      <a:srgbClr val="FFFFFF"/>
                    </a:solidFill>
                    <a:latin typeface="Tw Cen MT" pitchFamily="34" charset="0"/>
                  </a:rPr>
                  <a:t>3</a:t>
                </a:r>
                <a:endParaRPr lang="pt-BR" altLang="pt-BR"/>
              </a:p>
            </p:txBody>
          </p:sp>
          <p:sp>
            <p:nvSpPr>
              <p:cNvPr id="12306" name="Caixa de texto 24"/>
              <p:cNvSpPr txBox="1">
                <a:spLocks noChangeArrowheads="1"/>
              </p:cNvSpPr>
              <p:nvPr/>
            </p:nvSpPr>
            <p:spPr bwMode="auto">
              <a:xfrm>
                <a:off x="107022086" y="107705628"/>
                <a:ext cx="245253" cy="248160"/>
              </a:xfrm>
              <a:prstGeom prst="rect">
                <a:avLst/>
              </a:prstGeom>
              <a:solidFill>
                <a:srgbClr val="FF0000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spcAft>
                    <a:spcPts val="1000"/>
                  </a:spcAft>
                </a:pPr>
                <a:r>
                  <a:rPr lang="pt-BR" altLang="pt-BR" sz="900">
                    <a:solidFill>
                      <a:srgbClr val="FFFFFF"/>
                    </a:solidFill>
                    <a:latin typeface="Tw Cen MT" pitchFamily="34" charset="0"/>
                  </a:rPr>
                  <a:t>4</a:t>
                </a:r>
                <a:endParaRPr lang="pt-BR" altLang="pt-BR"/>
              </a:p>
            </p:txBody>
          </p:sp>
          <p:cxnSp>
            <p:nvCxnSpPr>
              <p:cNvPr id="12307" name="Conector reto 33"/>
              <p:cNvCxnSpPr>
                <a:cxnSpLocks noChangeShapeType="1"/>
              </p:cNvCxnSpPr>
              <p:nvPr/>
            </p:nvCxnSpPr>
            <p:spPr bwMode="auto">
              <a:xfrm flipV="1">
                <a:off x="105202626" y="107260183"/>
                <a:ext cx="106" cy="1231224"/>
              </a:xfrm>
              <a:prstGeom prst="line">
                <a:avLst/>
              </a:prstGeom>
              <a:noFill/>
              <a:ln w="9525">
                <a:solidFill>
                  <a:srgbClr val="4579B8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308" name="Conector de seta reta 34"/>
              <p:cNvCxnSpPr>
                <a:cxnSpLocks noChangeShapeType="1"/>
              </p:cNvCxnSpPr>
              <p:nvPr/>
            </p:nvCxnSpPr>
            <p:spPr bwMode="auto">
              <a:xfrm>
                <a:off x="105202944" y="107254420"/>
                <a:ext cx="273365" cy="90"/>
              </a:xfrm>
              <a:prstGeom prst="straightConnector1">
                <a:avLst/>
              </a:prstGeom>
              <a:noFill/>
              <a:ln w="9525">
                <a:solidFill>
                  <a:srgbClr val="4579B8"/>
                </a:solidFill>
                <a:prstDash val="dash"/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309" name="Conector reto 31"/>
              <p:cNvCxnSpPr>
                <a:cxnSpLocks noChangeShapeType="1"/>
              </p:cNvCxnSpPr>
              <p:nvPr/>
            </p:nvCxnSpPr>
            <p:spPr bwMode="auto">
              <a:xfrm flipV="1">
                <a:off x="107982539" y="108298925"/>
                <a:ext cx="106" cy="1284200"/>
              </a:xfrm>
              <a:prstGeom prst="line">
                <a:avLst/>
              </a:prstGeom>
              <a:noFill/>
              <a:ln w="9525">
                <a:solidFill>
                  <a:srgbClr val="6666B3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310" name="AutoShape 19"/>
              <p:cNvCxnSpPr>
                <a:cxnSpLocks noChangeShapeType="1"/>
              </p:cNvCxnSpPr>
              <p:nvPr/>
            </p:nvCxnSpPr>
            <p:spPr bwMode="auto">
              <a:xfrm flipH="1">
                <a:off x="107655901" y="109576350"/>
                <a:ext cx="313951" cy="0"/>
              </a:xfrm>
              <a:prstGeom prst="straightConnector1">
                <a:avLst/>
              </a:prstGeom>
              <a:noFill/>
              <a:ln w="12700">
                <a:solidFill>
                  <a:srgbClr val="9999CD"/>
                </a:solidFill>
                <a:prstDash val="dash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311" name="AutoShape 20"/>
              <p:cNvCxnSpPr>
                <a:cxnSpLocks noChangeShapeType="1"/>
              </p:cNvCxnSpPr>
              <p:nvPr/>
            </p:nvCxnSpPr>
            <p:spPr bwMode="auto">
              <a:xfrm flipH="1">
                <a:off x="107655901" y="108305404"/>
                <a:ext cx="313951" cy="0"/>
              </a:xfrm>
              <a:prstGeom prst="straightConnector1">
                <a:avLst/>
              </a:prstGeom>
              <a:noFill/>
              <a:ln w="9525">
                <a:solidFill>
                  <a:srgbClr val="6666B3"/>
                </a:solidFill>
                <a:prstDash val="dash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2295" name="AutoShape 21"/>
            <p:cNvCxnSpPr>
              <a:cxnSpLocks noChangeShapeType="1"/>
            </p:cNvCxnSpPr>
            <p:nvPr/>
          </p:nvCxnSpPr>
          <p:spPr bwMode="auto">
            <a:xfrm>
              <a:off x="105054696" y="108255201"/>
              <a:ext cx="263720" cy="0"/>
            </a:xfrm>
            <a:prstGeom prst="straightConnector1">
              <a:avLst/>
            </a:prstGeom>
            <a:noFill/>
            <a:ln w="9525">
              <a:solidFill>
                <a:srgbClr val="9999CD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5364163" y="3008313"/>
            <a:ext cx="3313112" cy="2862262"/>
          </a:xfrm>
          <a:prstGeom prst="rect">
            <a:avLst/>
          </a:pr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>
            <a:spAutoFit/>
          </a:bodyPr>
          <a:lstStyle/>
          <a:p>
            <a:pPr marL="285750" indent="-285750">
              <a:buFontTx/>
              <a:buChar char="•"/>
              <a:defRPr/>
            </a:pPr>
            <a:r>
              <a:rPr lang="en-US" altLang="pt-BR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Link  e </a:t>
            </a:r>
            <a:r>
              <a:rPr lang="en-US" altLang="pt-BR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planilha</a:t>
            </a:r>
            <a:r>
              <a:rPr lang="en-US" altLang="pt-BR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 para </a:t>
            </a:r>
            <a:r>
              <a:rPr lang="en-US" altLang="pt-BR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serem</a:t>
            </a:r>
            <a:r>
              <a:rPr lang="en-US" altLang="pt-BR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pt-BR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enviados</a:t>
            </a:r>
            <a:r>
              <a:rPr lang="en-US" altLang="pt-BR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pt-BR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aos</a:t>
            </a:r>
            <a:r>
              <a:rPr lang="en-US" altLang="pt-BR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pt-BR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municípios</a:t>
            </a:r>
            <a:endParaRPr lang="en-US" altLang="pt-BR" sz="2000" b="1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altLang="pt-BR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Senha</a:t>
            </a:r>
            <a:r>
              <a:rPr lang="en-US" altLang="pt-BR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 para a SES </a:t>
            </a:r>
            <a:r>
              <a:rPr lang="en-US" altLang="pt-BR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acessar</a:t>
            </a:r>
            <a:r>
              <a:rPr lang="en-US" altLang="pt-BR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pt-BR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os</a:t>
            </a:r>
            <a:r>
              <a:rPr lang="en-US" altLang="pt-BR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pt-BR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formulários</a:t>
            </a:r>
            <a:r>
              <a:rPr lang="en-US" altLang="pt-BR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 do </a:t>
            </a:r>
            <a:r>
              <a:rPr lang="en-US" altLang="pt-BR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municípios</a:t>
            </a:r>
            <a:endParaRPr lang="en-US" altLang="pt-BR" sz="2000" b="1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altLang="pt-BR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Link para a SES responder o </a:t>
            </a:r>
            <a:r>
              <a:rPr lang="en-US" altLang="pt-BR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formulário</a:t>
            </a:r>
            <a:r>
              <a:rPr lang="en-US" altLang="pt-BR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altLang="pt-BR" sz="20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nacional</a:t>
            </a:r>
            <a:endParaRPr lang="en-US" altLang="pt-BR" sz="20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8196" name="TextBox 1"/>
          <p:cNvSpPr txBox="1">
            <a:spLocks noChangeArrowheads="1"/>
          </p:cNvSpPr>
          <p:nvPr/>
        </p:nvSpPr>
        <p:spPr bwMode="auto">
          <a:xfrm>
            <a:off x="4500563" y="1916113"/>
            <a:ext cx="4105275" cy="708025"/>
          </a:xfrm>
          <a:prstGeom prst="rect">
            <a:avLst/>
          </a:prstGeom>
          <a:gradFill rotWithShape="1">
            <a:gsLst>
              <a:gs pos="0">
                <a:srgbClr val="E9E9F7"/>
              </a:gs>
              <a:gs pos="64999">
                <a:srgbClr val="C5C5E9"/>
              </a:gs>
              <a:gs pos="100000">
                <a:srgbClr val="ACACE1"/>
              </a:gs>
            </a:gsLst>
            <a:lin ang="5400000" scaled="1"/>
          </a:gradFill>
          <a:ln w="9525">
            <a:solidFill>
              <a:srgbClr val="292989"/>
            </a:solidFill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altLang="pt-BR" sz="2000" dirty="0" err="1">
                <a:solidFill>
                  <a:srgbClr val="000000"/>
                </a:solidFill>
                <a:latin typeface="Arial" charset="0"/>
                <a:cs typeface="Arial" charset="0"/>
              </a:rPr>
              <a:t>Solicitação</a:t>
            </a:r>
            <a:r>
              <a:rPr lang="en-US" altLang="pt-BR" sz="2000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en-US" altLang="pt-BR" sz="2000" dirty="0" err="1">
                <a:solidFill>
                  <a:srgbClr val="000000"/>
                </a:solidFill>
                <a:latin typeface="Arial" charset="0"/>
                <a:cs typeface="Arial" charset="0"/>
              </a:rPr>
              <a:t>por</a:t>
            </a:r>
            <a:r>
              <a:rPr lang="en-US" altLang="pt-BR" sz="2000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en-US" altLang="pt-BR" sz="2000" dirty="0" err="1">
                <a:solidFill>
                  <a:srgbClr val="000000"/>
                </a:solidFill>
                <a:latin typeface="Arial" charset="0"/>
                <a:cs typeface="Arial" charset="0"/>
              </a:rPr>
              <a:t>ofício</a:t>
            </a:r>
            <a:r>
              <a:rPr lang="en-US" altLang="pt-BR" sz="2000" dirty="0">
                <a:solidFill>
                  <a:srgbClr val="000000"/>
                </a:solidFill>
                <a:latin typeface="Arial" charset="0"/>
                <a:cs typeface="Arial" charset="0"/>
              </a:rPr>
              <a:t> do </a:t>
            </a:r>
            <a:r>
              <a:rPr lang="en-US" altLang="pt-BR" sz="2000" dirty="0" err="1">
                <a:solidFill>
                  <a:srgbClr val="000000"/>
                </a:solidFill>
                <a:latin typeface="Arial" charset="0"/>
                <a:cs typeface="Arial" charset="0"/>
              </a:rPr>
              <a:t>contato</a:t>
            </a:r>
            <a:r>
              <a:rPr lang="en-US" altLang="pt-BR" sz="2000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en-US" altLang="pt-BR" sz="2000" dirty="0" err="1">
                <a:solidFill>
                  <a:srgbClr val="000000"/>
                </a:solidFill>
                <a:latin typeface="Arial" charset="0"/>
                <a:cs typeface="Arial" charset="0"/>
              </a:rPr>
              <a:t>para</a:t>
            </a:r>
            <a:r>
              <a:rPr lang="en-US" altLang="pt-BR" sz="2000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en-US" altLang="pt-BR" sz="2000" dirty="0" err="1">
                <a:solidFill>
                  <a:srgbClr val="000000"/>
                </a:solidFill>
                <a:latin typeface="Arial" charset="0"/>
                <a:cs typeface="Arial" charset="0"/>
              </a:rPr>
              <a:t>envio</a:t>
            </a:r>
            <a:r>
              <a:rPr lang="en-US" altLang="pt-BR" sz="2000" dirty="0">
                <a:solidFill>
                  <a:srgbClr val="000000"/>
                </a:solidFill>
                <a:latin typeface="Arial" charset="0"/>
                <a:cs typeface="Arial" charset="0"/>
              </a:rPr>
              <a:t> da </a:t>
            </a:r>
            <a:r>
              <a:rPr lang="en-US" altLang="pt-BR" sz="2000" dirty="0" err="1">
                <a:solidFill>
                  <a:srgbClr val="000000"/>
                </a:solidFill>
                <a:latin typeface="Arial" charset="0"/>
                <a:cs typeface="Arial" charset="0"/>
              </a:rPr>
              <a:t>senha</a:t>
            </a:r>
            <a:r>
              <a:rPr lang="en-US" altLang="pt-BR" sz="2000" dirty="0">
                <a:solidFill>
                  <a:srgbClr val="000000"/>
                </a:solidFill>
                <a:latin typeface="Arial" charset="0"/>
                <a:cs typeface="Arial" charset="0"/>
              </a:rPr>
              <a:t> e dos </a:t>
            </a:r>
            <a:r>
              <a:rPr lang="en-US" altLang="pt-BR" sz="2000" b="1" u="sng" dirty="0">
                <a:solidFill>
                  <a:srgbClr val="FF0000"/>
                </a:solidFill>
                <a:latin typeface="Arial" charset="0"/>
                <a:cs typeface="Arial" charset="0"/>
              </a:rPr>
              <a:t>links</a:t>
            </a:r>
          </a:p>
        </p:txBody>
      </p:sp>
      <p:sp>
        <p:nvSpPr>
          <p:cNvPr id="8197" name="Caixa de texto 46"/>
          <p:cNvSpPr txBox="1">
            <a:spLocks noChangeArrowheads="1"/>
          </p:cNvSpPr>
          <p:nvPr/>
        </p:nvSpPr>
        <p:spPr bwMode="auto">
          <a:xfrm>
            <a:off x="4643438" y="0"/>
            <a:ext cx="3600450" cy="8636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0"/>
              </a:spcAft>
              <a:defRPr/>
            </a:pPr>
            <a:r>
              <a:rPr lang="pt-BR" altLang="pt-BR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Monitoramento </a:t>
            </a:r>
          </a:p>
          <a:p>
            <a:pPr algn="ctr">
              <a:spcAft>
                <a:spcPts val="0"/>
              </a:spcAft>
              <a:defRPr/>
            </a:pPr>
            <a:r>
              <a:rPr lang="pt-BR" altLang="pt-BR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Fluxo do formulário </a:t>
            </a:r>
            <a:r>
              <a:rPr lang="pt-BR" altLang="pt-BR" b="1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online</a:t>
            </a:r>
            <a:endParaRPr lang="pt-BR" altLang="pt-BR" dirty="0">
              <a:solidFill>
                <a:schemeClr val="accent1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48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1266153"/>
              </p:ext>
            </p:extLst>
          </p:nvPr>
        </p:nvGraphicFramePr>
        <p:xfrm>
          <a:off x="2483768" y="3501008"/>
          <a:ext cx="5184576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24744"/>
            <a:ext cx="5328592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4600640" y="188639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Cobertura de Resposta ao Formulário</a:t>
            </a:r>
            <a:endParaRPr lang="pt-BR" sz="14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638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3706390"/>
              </p:ext>
            </p:extLst>
          </p:nvPr>
        </p:nvGraphicFramePr>
        <p:xfrm>
          <a:off x="1403648" y="2996952"/>
          <a:ext cx="6408712" cy="3414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70831"/>
            <a:ext cx="6552728" cy="1322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4600640" y="188639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Cobertura de Resposta ao Formulário</a:t>
            </a:r>
            <a:endParaRPr lang="pt-BR" sz="14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695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2965775"/>
              </p:ext>
            </p:extLst>
          </p:nvPr>
        </p:nvGraphicFramePr>
        <p:xfrm>
          <a:off x="660913" y="3789040"/>
          <a:ext cx="5040560" cy="267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47" y="650305"/>
            <a:ext cx="50006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473" y="5589240"/>
            <a:ext cx="186690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4932040" y="188640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Polos  Similares</a:t>
            </a:r>
            <a:endParaRPr lang="pt-BR" sz="24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925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ítulo 1"/>
          <p:cNvSpPr>
            <a:spLocks noGrp="1"/>
          </p:cNvSpPr>
          <p:nvPr>
            <p:ph type="title"/>
          </p:nvPr>
        </p:nvSpPr>
        <p:spPr>
          <a:xfrm>
            <a:off x="4572000" y="3175"/>
            <a:ext cx="3673475" cy="684213"/>
          </a:xfrm>
        </p:spPr>
        <p:txBody>
          <a:bodyPr>
            <a:normAutofit fontScale="90000"/>
          </a:bodyPr>
          <a:lstStyle/>
          <a:p>
            <a:pPr algn="ctr"/>
            <a:r>
              <a:rPr lang="pt-BR" altLang="pt-BR" sz="2000" b="1" smtClean="0"/>
              <a:t>Situação dos Polos da</a:t>
            </a:r>
            <a:br>
              <a:rPr lang="pt-BR" altLang="pt-BR" sz="2000" b="1" smtClean="0"/>
            </a:br>
            <a:r>
              <a:rPr lang="pt-BR" altLang="pt-BR" sz="2000" b="1" smtClean="0"/>
              <a:t> Ac. Saúde no Estado de SP</a:t>
            </a:r>
          </a:p>
        </p:txBody>
      </p:sp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1335416"/>
              </p:ext>
            </p:extLst>
          </p:nvPr>
        </p:nvGraphicFramePr>
        <p:xfrm>
          <a:off x="1547664" y="2852936"/>
          <a:ext cx="6408712" cy="3331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55" y="1196752"/>
            <a:ext cx="8136904" cy="1393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245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ítulo 1"/>
          <p:cNvSpPr>
            <a:spLocks noGrp="1"/>
          </p:cNvSpPr>
          <p:nvPr>
            <p:ph type="title"/>
          </p:nvPr>
        </p:nvSpPr>
        <p:spPr>
          <a:xfrm>
            <a:off x="4572000" y="3175"/>
            <a:ext cx="3673475" cy="684213"/>
          </a:xfrm>
        </p:spPr>
        <p:txBody>
          <a:bodyPr>
            <a:normAutofit fontScale="90000"/>
          </a:bodyPr>
          <a:lstStyle/>
          <a:p>
            <a:pPr algn="ctr"/>
            <a:r>
              <a:rPr lang="pt-BR" altLang="pt-BR" sz="2000" b="1" smtClean="0"/>
              <a:t>Situação dos Polos da</a:t>
            </a:r>
            <a:br>
              <a:rPr lang="pt-BR" altLang="pt-BR" sz="2000" b="1" smtClean="0"/>
            </a:br>
            <a:r>
              <a:rPr lang="pt-BR" altLang="pt-BR" sz="2000" b="1" smtClean="0"/>
              <a:t> Ac. Saúde no Estado de SP</a:t>
            </a: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9175227"/>
              </p:ext>
            </p:extLst>
          </p:nvPr>
        </p:nvGraphicFramePr>
        <p:xfrm>
          <a:off x="467544" y="836712"/>
          <a:ext cx="8208912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etângulo 1"/>
          <p:cNvSpPr/>
          <p:nvPr/>
        </p:nvSpPr>
        <p:spPr>
          <a:xfrm>
            <a:off x="4283968" y="1628800"/>
            <a:ext cx="40141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1400" b="1" dirty="0">
                <a:solidFill>
                  <a:srgbClr val="FF0000"/>
                </a:solidFill>
              </a:rPr>
              <a:t>IMPORTANTE - </a:t>
            </a:r>
            <a:r>
              <a:rPr lang="pt-BR" sz="1400" dirty="0">
                <a:solidFill>
                  <a:srgbClr val="FF0000"/>
                </a:solidFill>
              </a:rPr>
              <a:t>Os polos habilitados em 2014 não estão em nenhuma classificação de obra, pois ainda aguardam a liberação da primeira parcela. Após o recebimento da 1ª parcela, entrarão em "Obras em ação preparatória".	</a:t>
            </a:r>
            <a:r>
              <a:rPr lang="pt-BR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22355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860032" y="0"/>
            <a:ext cx="2592406" cy="469856"/>
          </a:xfrm>
        </p:spPr>
        <p:txBody>
          <a:bodyPr>
            <a:normAutofit/>
          </a:bodyPr>
          <a:lstStyle/>
          <a:p>
            <a:r>
              <a:rPr lang="pt-BR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Portaria 183/14</a:t>
            </a:r>
            <a:endParaRPr lang="pt-BR" sz="2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331640" y="1844824"/>
            <a:ext cx="6777317" cy="4392488"/>
          </a:xfr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</p:spPr>
        <p:txBody>
          <a:bodyPr/>
          <a:lstStyle/>
          <a:p>
            <a:r>
              <a:rPr lang="pt-BR" dirty="0" smtClean="0"/>
              <a:t> Termo de Manutenção  (Anexo II)</a:t>
            </a:r>
          </a:p>
          <a:p>
            <a:pPr marL="68580" indent="0">
              <a:buNone/>
            </a:pPr>
            <a:r>
              <a:rPr lang="pt-BR" dirty="0"/>
              <a:t>	</a:t>
            </a:r>
            <a:r>
              <a:rPr lang="pt-BR" sz="1400" dirty="0" smtClean="0"/>
              <a:t>- </a:t>
            </a:r>
            <a:r>
              <a:rPr lang="pt-BR" sz="1400" b="1" dirty="0" smtClean="0"/>
              <a:t>Mombuca;</a:t>
            </a:r>
          </a:p>
          <a:p>
            <a:pPr marL="68580" indent="0">
              <a:buNone/>
            </a:pPr>
            <a:r>
              <a:rPr lang="pt-BR" sz="1400" b="1" dirty="0"/>
              <a:t>	</a:t>
            </a:r>
            <a:r>
              <a:rPr lang="pt-BR" sz="1400" b="1" dirty="0" smtClean="0"/>
              <a:t>- Santo Antonio de Pinhal;</a:t>
            </a:r>
          </a:p>
          <a:p>
            <a:pPr marL="68580" indent="0">
              <a:buNone/>
            </a:pPr>
            <a:r>
              <a:rPr lang="pt-BR" sz="1400" b="1" dirty="0"/>
              <a:t>	</a:t>
            </a:r>
            <a:r>
              <a:rPr lang="pt-BR" sz="1400" b="1" dirty="0" smtClean="0"/>
              <a:t>- Uchoa;</a:t>
            </a:r>
          </a:p>
          <a:p>
            <a:pPr marL="68580" indent="0">
              <a:buNone/>
            </a:pPr>
            <a:r>
              <a:rPr lang="pt-BR" sz="1400" b="1" dirty="0"/>
              <a:t>	</a:t>
            </a:r>
            <a:r>
              <a:rPr lang="pt-BR" sz="1400" b="1" dirty="0" smtClean="0"/>
              <a:t>- Valentim Gentil.</a:t>
            </a:r>
          </a:p>
          <a:p>
            <a:pPr marL="68580" indent="0">
              <a:buNone/>
            </a:pPr>
            <a:r>
              <a:rPr lang="pt-BR" sz="1400" dirty="0"/>
              <a:t>	</a:t>
            </a:r>
            <a:endParaRPr lang="pt-BR" sz="1400" dirty="0" smtClean="0"/>
          </a:p>
          <a:p>
            <a:r>
              <a:rPr lang="pt-BR" dirty="0" smtClean="0"/>
              <a:t> Termo de Implantação (Anexo I)</a:t>
            </a:r>
          </a:p>
          <a:p>
            <a:pPr marL="365125" lvl="1" indent="534988">
              <a:buNone/>
            </a:pPr>
            <a:r>
              <a:rPr lang="pt-BR" sz="1400" b="1" dirty="0" smtClean="0"/>
              <a:t>- Icem;</a:t>
            </a:r>
          </a:p>
          <a:p>
            <a:pPr marL="365125" lvl="1" indent="534988">
              <a:buNone/>
            </a:pPr>
            <a:r>
              <a:rPr lang="pt-BR" sz="1200" b="1" dirty="0" smtClean="0"/>
              <a:t>- </a:t>
            </a:r>
            <a:r>
              <a:rPr lang="pt-BR" sz="1400" b="1" dirty="0" smtClean="0"/>
              <a:t>Mira Estrela;</a:t>
            </a:r>
          </a:p>
          <a:p>
            <a:pPr marL="365125" lvl="1" indent="534988">
              <a:buNone/>
            </a:pPr>
            <a:r>
              <a:rPr lang="pt-BR" sz="1400" b="1" dirty="0" smtClean="0"/>
              <a:t>- Mogi das Cruzes</a:t>
            </a:r>
          </a:p>
          <a:p>
            <a:pPr marL="365125" lvl="1" indent="534988">
              <a:buNone/>
            </a:pPr>
            <a:r>
              <a:rPr lang="pt-BR" sz="1400" b="1" dirty="0" smtClean="0"/>
              <a:t>- Pedro de Toledo;</a:t>
            </a:r>
          </a:p>
          <a:p>
            <a:pPr marL="365125" lvl="1" indent="534988">
              <a:buNone/>
            </a:pPr>
            <a:r>
              <a:rPr lang="pt-BR" sz="1400" b="1" dirty="0" smtClean="0"/>
              <a:t>- Porto Feliz;</a:t>
            </a:r>
          </a:p>
          <a:p>
            <a:pPr marL="365125" lvl="1" indent="534988">
              <a:buNone/>
            </a:pPr>
            <a:r>
              <a:rPr lang="pt-BR" sz="1400" b="1" dirty="0" smtClean="0"/>
              <a:t>- Santa Cruz da Esperança.</a:t>
            </a:r>
          </a:p>
          <a:p>
            <a:pPr marL="365125" lvl="1" indent="534988">
              <a:buNone/>
            </a:pPr>
            <a:endParaRPr lang="pt-BR" sz="1400" dirty="0" smtClean="0"/>
          </a:p>
          <a:p>
            <a:endParaRPr lang="pt-BR" dirty="0"/>
          </a:p>
        </p:txBody>
      </p:sp>
      <p:sp>
        <p:nvSpPr>
          <p:cNvPr id="4" name="CaixaDeTexto 73"/>
          <p:cNvSpPr txBox="1">
            <a:spLocks noChangeArrowheads="1"/>
          </p:cNvSpPr>
          <p:nvPr/>
        </p:nvSpPr>
        <p:spPr bwMode="auto">
          <a:xfrm>
            <a:off x="539552" y="836712"/>
            <a:ext cx="8064896" cy="5847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3200" dirty="0" smtClean="0"/>
              <a:t>Termos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128915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</p:nvPr>
        </p:nvGraphicFramePr>
        <p:xfrm>
          <a:off x="1691680" y="764704"/>
          <a:ext cx="5832648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ítulo 1"/>
          <p:cNvSpPr txBox="1">
            <a:spLocks/>
          </p:cNvSpPr>
          <p:nvPr/>
        </p:nvSpPr>
        <p:spPr>
          <a:xfrm>
            <a:off x="4643438" y="0"/>
            <a:ext cx="3457575" cy="620713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endParaRPr lang="pt-BR" sz="3600" b="1" dirty="0">
              <a:ln w="11430"/>
              <a:solidFill>
                <a:schemeClr val="bg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4643438" y="0"/>
            <a:ext cx="403225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pt-BR" b="1" dirty="0" smtClean="0">
                <a:ln w="11430"/>
                <a:solidFill>
                  <a:schemeClr val="bg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Projeto </a:t>
            </a:r>
            <a:r>
              <a:rPr lang="pt-BR" b="1" dirty="0">
                <a:ln w="11430"/>
                <a:solidFill>
                  <a:schemeClr val="bg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Academia da Saúde</a:t>
            </a:r>
          </a:p>
          <a:p>
            <a:pPr>
              <a:defRPr/>
            </a:pPr>
            <a:r>
              <a:rPr lang="pt-BR" b="1" dirty="0" smtClean="0">
                <a:ln w="11430"/>
                <a:solidFill>
                  <a:schemeClr val="bg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no </a:t>
            </a:r>
            <a:r>
              <a:rPr lang="pt-BR" b="1" dirty="0">
                <a:ln w="11430"/>
                <a:solidFill>
                  <a:schemeClr val="bg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Estado de  S. P.</a:t>
            </a:r>
            <a:endParaRPr lang="pt-BR" dirty="0">
              <a:latin typeface="Arial" charset="0"/>
              <a:cs typeface="Arial" charset="0"/>
            </a:endParaRPr>
          </a:p>
        </p:txBody>
      </p:sp>
      <p:sp>
        <p:nvSpPr>
          <p:cNvPr id="14341" name="AutoShape 5" descr="data:image/jpeg;base64,/9j/4AAQSkZJRgABAQAAAQABAAD/2wCEAAkGBhQSDxQREhISFRIVFBgXFxMXFRUXGBYVFhUVFBcVFxUYHCYfFx0mGRQVIDAhIycpLC4sGB4xNTAqNiYtLCoBCQoKDgwOGg8PGiokHiQvLCotNCsyLywtLSwsLCwsKSwsLCwsLCwsLCwsKi8sLCkpLCwsLCkpLCwqLCwqLCwsLP/AABEIAKsBJwMBIgACEQEDEQH/xAAcAAEAAgIDAQAAAAAAAAAAAAAABgcEBQIDCAH/xABNEAACAQIDBQMGBwsLBAMAAAABAgMAEQQSIQUGEzFBB1FhIjJxgZGhFCNCUpKx0RczNGJydIKTssHwFiQ1Q1NUc6Kzw+FEY2TSFYPC/8QAGgEAAgMBAQAAAAAAAAAAAAAAAAQCAwUBBv/EADYRAAIBAgQBCgUDBAMAAAAAAAABAgMRBBIhMRMFIjJBUWFxgaHRBjORsfBCwfEUUmLhFiND/9oADAMBAAIRAxEAPwC8aUpQApSlAClKUAKUpQApSlAClKUAKUpQApWun3ghVsgfiSf2cYMjesLfL67UTETv5sSxL3yHM36tDb/PUOJHZakM66jY1waUDmQPXWOmBJ8+R28Aci+xLH2k1kRQKvmqB6ABXU2yWpyBr7SlSOilKUAKUpQApSlAClKUAKUpQApSlAClKUAKUpQApSlAGHtPa8OGQSTypEhbKGcgAsQSBc9bA+ytZ/L/AGf/AH3DfrFqNduX9Gx/nKf6c1UTemKdFTjcUrYh05WSPVGy95MNiWZcPiIpWUXIRgxAJtc2rZVSvYN+FYn/AAU/bNXVVVSOWVi6lPPHMKUpUC0UpSgBSlaza+8UGGHxjjN0Qauf0enpNhXJSUVdkZSUVdmzrE2htaKBc0sioOgJ1PoUan1VFBt7GY05cLHwYuRlbn9K1vUoJ8a2ey9yYo24kxM8p1LPqL/knn670tx3PSkr972KVVlP5a07Xt7s4rvNNiNMHhyV/tpfIT0gDVv40rvTdt5NcXO8v/bU8OL0ZV1b1mt6BbQV9qapN9N39F9Pcmqd+m7/AG+nvc6cLg0iXLGiovcoAHurupSrkktEW7ClKV0BSlKAFKUoAUpSgBSlKAFKUoAUpSgBSlKAFKUoAUpSgBSlKAIj2m7sTY7BpDBkziZXOZsoyhJFOtjrdhVX/cV2h3Yf9af/AFq/qXq2NWUVZFM6EZu7K37Ldw8TgJ5nxHDyvGqrkfNqGvroOlWRSlQlJyd2ThBQVkKUr4TUSZ9rD2nteLDpnlcKOg5lvBVGpqN7w7/LHePD2d+RkPmL6Pnn3emo9svYE+NczTORH8qV+o7lHID3CkauLUXlp6sUniLvJTV36Gfj98sRin4OERkB6jVyO8nkg/i9bLYe4KqeJiTxJDrluSt/xjzc1l4HbOzcIvDTFYVT1vNHmJ/GN62+B25h5jaGeGQ9ySIx9imuwws58+vr3dX56eIQopvNUd36eSMxEAAAAAHIDQCuVKU6lYbFKUoAUpWJjtrww/fpoo/y3VP2iKA2MulaVd9cCTYY3C3/AMaP7a2eEx0cozRyI696MrD2g12zRxNM76UpXDopSlAClK1+M3gw0RtLiYIz3PKin2E0HG7GwpWlXfbAE2+G4X9dH9tbLB7RilF4pY5B3o6sPapNds0CkmZFKUrh0UpSgBSlKAFKUoAUpSgBSlKAK87cHI2bHYkfzlOX+HNVGcdvnN7TV5duX9GR/nSf6c1UTT1DoGXivmFpdhEhOKxNyT8SnM/jmroqlewb8KxP+Cn7Zq2dt7djwsedzcnzUHNj4dw7z0pXESUZNvYboSUaV2Qbt1cjBQWJH846f4UlUkZ2+c3tNTjtH2zJiVR5D/WeSo81RlOgH7+tQSrsHUVWlmXeIVaiqSzIm25WKgw+EnxeJu+WRUjgBsZZCmaxPRQNSfr0B0W8O92IxrfHSHhjzYV8mJB0ATr6Tc+Nae+lun8fZVk7mdjj4mNZ8U7QxsLrGoHEZTyYltEB6CxPoqSo0qU5Vet/lkdipTWWC/O8rWvqtY3GhHI9R6DV4Y3sLwhQiKbEI/RmKOvrXKCfURVSby7tTYHEGCYC9rqw811PJlPqOnQirY1Iy2OTozhqyW7kdrU2GdYsWzTYc6ZzdpI/ENzceBue49DeeHxCuiujBkYBlYG4KkXBB6i1eSaufsP3lLxSYJzcxfGRf4bGzr6AxB/T8KprU1bMhnDVnfJItOunF4tIo2kkYKiAszE2AA1JNd1U122b2FpF2fG1kQB5rfKc+UiHwAs3pZe6l4Qzuw3UqKEbmv3z7YJ52aLBloIOWcaSyeN/6seA17z0FeSSFmLMSWPNibknxJ1NcaszcXsgOJiXEYtnjicXSJbB2U6hmYg5QegtcjXSnubTRmc+tIrO9duFxbxOHjdkccmRirD1jWvQJ7H9m5cvAcH53Glv6fOt7qrftC7L2wC/CIGaTDXAbNbPGSbDMRoyk6XsNSB41GNaMnYlPDzgrm43F7YnDrBj2DIbBcRYBl6DiAaFfxuY635i4wb6ivI1Xt2M70HEYRsNIbyYewUnmYWvl+iQV9GWqq1JJZkX4as28sixK0G/e3JMHs6bEQhTImS2YEjypEQmwIvYNW/qKdqUebY+JA1No7Dx40ZpeHSQ3NtRdiidr74YzFE8fEysD8gNlT6C2X3VpqsHdnsaxWIAkxDDDRnWzDNKR+RcZP0jfwqe4HsX2eg8sTSnvaQr7o8tOurCOiM5UKk9X6lA3rnDMyMGRmVhyZSQR6CNRXoDF9jmznWyxyRn5yyuT7HLD3VVG/u4L7NkU5uJBJfJJaxBGpRx0Ntb9deViB2NWMnYjOhOCuSHcXtelikWHHOZISbCY+fH4sflr3k6jnc8quxWuLjUHrXkavQnZDts4jZiqxu8DGK/XKAGT2KwX9Gqa9NLnIZw1Vvmsm1KUpUdFKUoAUpSgBSlKAOky/GhfxCfeAP30rEwcufESnooVB7WJ99KooT4kXLvfo7fsBDO3L+jI/zpP9OaqJq9u3L+jI/zpP8ATmqia1qHQMvFfMLA7ItsphpMVI2p4KBV6s2c6eA7zW22jtB55DJIbsfYB0VR0FQzcsfGSfkD9qrE3Z2H8ImAP3tdXPh0X115rlarJ1+Gu7TvZSs1S1NEU332QyYCKdtA8+VR3jhuc3uqB1dvbnGFwGHAFgMQAB/9UlUlW7yfSdKgot3ZOtBQllRKezXd8YzaUUbi8aXlcdCqWsp8C5QHwJr0jVL9gsQ+E4puoiQD0M7E/sirooru8rD2FjaF+0VAO2fYgm2dx7eXh2DA9cjkI49Gqt+jU/rR78xhtl4wH+7Sn1hCR7xVcHaSZdUV4tHmGpX2W4/hbXw5vo5aM+IdCAPpZT6qihrcbnNbaWDP/lQ/6qitCSvFmPB2kmeoSdK8qbc2kcRippzzkkZ/QCxKj1Cw9Ven9tSFcLMw5iGQj0hGNeUhypfDrdjuMeyNxufsoYnaGHgbVHlGYd6Ld3HrVSK9QKQBbSvI9L1ZUpZ3uUUa/DVrHrnOO8VibVwKTwSQPYrIjIfQwIv7715RvS9V/wBP3l39X/icnQgkHmDY+kaGpn2P7RMW1o1vpMjxn6PEX/NGPbUKrd7kzZdp4M/+TEPUzhT7jTE1eLQpTdppnp+vhFfaie/naDFs5AtuJiHF0ivYAcs7not/WbG3UjNSbdkbEpKKuyWVg4vbmHiNpcRBGe55EX6zXnLbu/eMxZPFncIf6pCUjA7sq+d+lc1oKZWH7WJyxa/Sj0+d98AP+uwv66P7aiHanvBgsTsuRI8Vh5JVeN0RZEZiQ4U2AN/MZvfVHg19qcaCTvcrlinJNWPlW/2By+TjF6Awt7RKD+yKqCrc7AueN9EH+9U63QZXhvmIt6lKVnmsKUpQApSlACsfH4rhxluvIek8qyKjW1JzPKsSHRjlB7l5u/qHLxK99Z3KGJdGmoQ6c9I+Pb5He82W70Voc/8AaMW9XmqfWAD66+Vso0CgKBYAWA7gNAKU5QpKjTjTXUrEUV725f0ZH+dJ/pzVRNXp25uP/johfU4lbD0Ry3+se2qLrTodAzMV8wku5A+Mk/IH7VX9uxsngYdQR5beU3pPT1DSqV7IcDxceVPIKGPoVr/XavQNY9Sjmxs6j6rW8Wvb7l+Eho5Fadu/4DB+cf7UlUhV39u/4DB+cf7UlUhWzQ6BRivmFidiG0Qm0XiJ+/QsB4shDgfRz+yr2ryfsvaT4eeOeM2eNgynpcdD3gi4PgTXpPdPfCDHwiSJgHAGeEny4z1BHUX5NyPuqmvB3zDGFqK2U3tRXtP2gItk4k31dBGPEyMFP+UsfVUnllCqWYgKBckmwAHUk8qontY36XGSrh8O2bDxEkuOUklrXHeqgkA9cx6WNV0ouUi6tNQgyvqkG4GFMm1cIo6Tq3qjvIfclR+rJ7D9iGTGyYkjyIIyoP8A3JNPcgf6Qp2o7RbMylHNNIuvGYfPE8Z+UjL9IEfvryYyFSVOhGhHiNDXrmvOXafu+cLtKXT4uYmZD0s5u49T5tO63fS2HerQ5i43SZqd0sFFNjoIZ78KSQI1jlN2BVdenllauf7i2z/mz/rT9lUGjkEEEgg3BHMEagivQe4HaNFjoljldUxYFmQ2HEI+XH335lRqNeljVlbMtUVYbI+bJHR9xbZ/zZ/1p+yn3Ftn/Nn/AFp+yp5SleJLtHuFDsIH9xbZ/wA2f9afsrvwPZFgYpUlQTZ43V1vKSMyMGFxbXUCttvBv1g8GDxp1zj+qTy5D4ZR5vpawpuZvWNoYdsQsZjUSsiqTckKFNzbQE5uQv6TUs07X1sRy072srm+dgASeQ1J8K8sbx7abF4uXEuTeRyQPmpyRfUoAr09tWMth5VXzjG4HpKkD315PFW4dbsXxj2Rk7M2e880cEYu8jhFHS5Nrk9AOZ8BXoHdrsuweFQZolnmt5UkqhtfxUN1Ud3XxNUluNtVMNtLDTym0ayeUfmhlZMx8Bmv6q9NxyBlDKQVIuCDcEHUEHqK7iJNWSOYWEWm3ucYsMqiyqqjuAA+qoZ2w4kJsiVTzkeJB6eIJPqQ1NJZlVSzEKoFyxIAAHMknkKoTtW35XHTLDAb4eEkhukkh0LD8UDQelj1FU0ouUhivNRgyB1bfYEfKxnoh+uaqkq1+wNvjcYPxIvc0v203W6DEMP8xFx0pSs81hSlKAFKVrto7Ry+QnndT3f80ri8XTwlN1Kj0+/ciUYuTsjp2ztIAFAbADy27h1H21w3cwRsZ3FmkFkB5rHzF+4sfKP6I6Vrdn4P4TJr94jbyj/auNcvioOp7zpUsrK5NpVMRUeNrrV6RXYiLabstl6sUpSt8Cnu23G58qdI3UfpMrMfdlHqqpqtfenZwxbyBmZQZme4tfmwA18DUf8A5Ax/2snsX7KSwnKtCnFqo9bvq6uoyKicpNm37B0/neIPUQqPa/8AxV2VWvZVu4mGnnZXdi0aixtyDE309VWVTarU6/8A2U9n/BoYdWporTt3/AYPzj/akqkKu/t3/AYPzj/akqkK0aHQEsV8w2Wzd35cRDPNEuYYcIzqPOyPn8oDqBk18DfoawIpSpDKSrDkwJBHoIq1ewP75jPyYfrlqTbz9j+FxTGSInDynU5ADGT1JjNrH8kiuOqoycWdjh3KClHcovFbVmlGWWaWQdzyOw9jE1i1Z0vYPiAfJxMBHeVkU+wX+us/ZvYLqDiMXp1WKOx+m5Nvo1LiwXWQ4FRvYq7ZGyJcTMsEKF5HOgHQdWJ6KOpr0nufuwmAwiYddW86R/nyG2ZvRoAPACuzd3dTDYFMmHiC385zq72+c51Po5DoK29K1aufRbDtGhw9XuKjm/G5ybRw3DJCypdopLea1tQe9TyI9B5gVI6VUm07oYaUlZnlPbOxJsLMYZ4yjjoeTD5ynky+IrBvXqvbGwoMVHw8REki9Mw1U96sNVPiCKr7anYTAxJw+Iki/FdRIB4A3U+0mnI10+kZ08LJdEq/Cb6Y6NcqYzEBRyHEZgPQGvauvG724yYZZMXiGU81Mr2PpUG1TiTsHxN/JxMBHisg9wBrtw3YLMT8Zi4lH4sbN9ZWpcSnuR4VbbUqyr57EP6Lb84k/ZjpsbsUwcRDTNJiGHRjkT6Kan1saneEwaRII4kVEXkiqFUegDSqatVSVkMUKEoPMzurzz2nbkvgsU0qKfg0zFkYDRGbUxHusb27x6DXoaunF4NJY2jkRXRhZkYAgjxBqqnPI7l9WkqiseS62ezd58Vh1ywYmaNfmq7Zfo8vdVt7b7DcPIxbDTPBf5DDiIPAXIYesmo/9wfE3/CYLd+WS/st++m+LBrUz+BUi9CB7T3kxOIGWfETSL81nYrfvy8vdW03c3KkxGFxOLYFYIIJWVv7SRUJCr3gEXJ8LddLL2D2IYaJg+JkbEEfItw4/WASze0Dwqe4vZaPhnwwASN4misoACqylLKOQsDVcqyWkS6GGk9ZnlGrQ7BpP51iV74VPse3/wCq3n3B8N/ecR7I/wD1rfbndm0Wzp2mjmlctGUKuEtYsrX8kDXyffXalWMotI5SoTjNNkwpSlJmgKVwmmCi7G1afGbQLXHmr/HM1lcocq0cFHnay6kt/PsX4icIOR347afyU9bfZ9taOKJsTIYoyRGp+NlH7CHqx7+lfMPG+LYpESsINnm+d3rH9v8ABlWDwaRII41CqvIfvPefGsbB4OvyhVWKxnR/THqOSmnzYbdb7fD3+hyw2GWNAiAKqiwA6Cu2lK9clbRERSlKAKnkXyj6T9dAtZ218LkxEi/jEj0E3/fWKFrwDl2me4WbRs918Xw8St+TXQ/pWt/mAqwaq0Cp/sHavGiF/PXRh9Tev7a3uR8StaL8V+4zRdtCD9u/4DB+cf7UlUhV39u/4DB+cf7UlUhXsKHQEsV8wtnsD++Yz8mH65auGqI7L8Y8WD2rLGxWRMMrKwtowExB1051aeO3saOSb+blocPLFHLJxAD8asTApHl8q3FFwSNBpfkF6sW5sboSSpq/5uSSlRzDb2mTFPh0iTMjSJladVlvGDZ2hK3EbEaMpY2ZTa17aFt7cR8CWX/qDgI5vOTh+VKq58vDuGsb2vYctedVqDLXUSLBpWim3nyRzu0WsE0ULKHvdpVw5JBsNB8Ity1y9L6a/A70z5pI2iV5Wxc0UKiTKuSIZmLtk8kAW1sxJYaVzKzudEtpWqwG31eCSZ1MZhMiyqTmyNELtYjzhlswPUEaA6VpJd7ZUlSaeJosP8Dnnyh1cuFbDZAwsMsgDkWuV8vzjbQUWzrmkTClaDd/excTK0J4XEVBJ8VOs65ScpBZQMrA2uLW1FidbaTH7Vb4TjFOKxyNHIqxRwQcVbHDQuAfiHBJd20LDn0GtCi72OOatcnVKhk+/wDwFyTrEJYYYmxKmdI2DvGJHSCI3MpAN7XA1ABJrYw73hsYcMESyvlN5kWW2TPxVgYDPFrbMrE/i0ZGGeJIqVFl30bLFI2GIinjklifiAkpHE0wzrl8hmUAgAtzNyCLVz2zvTlw9wsil8FJiQyMoZQnBGUFlIv8dzII05UZWGeJJqVHoN7M+NbCiNRlcoQZlWawXNxRAwBaM8gysT1tXXszfIS4pcOyRqXDkBZ0ldDHYlZo0FoyQejNqCKMrDOiS0qH7f2g42gYuLjUjGGRwuGiWQ52llUl7xuRoq25cjWdHtp0EcEMcs8piaVjOwhcJnyjP8X55JIAygWU3I6mVhnVyRUqN4je5lWWQYZ+DhwvHZnVXQmNJXCxi4cokilvKHUDNan8rW4h/m54K4oYVpeIM3EZlRWEeXVczqDqCLnQ2oysM6JJSojs/eCQzpO3E+CYlzFDdo7BgDkYoEDIG4b2Odr51uF0tww+/csgiy4QXmg40YM6jyBkzCQ5PIPxiWtmvfXLraqrUhRV6kkl3v8AOw6pJ7ExJrBxO0wNF1Pf0/5qHvvkZDmCyNxI8KY4cyhc2I4pAva62CEsSW0XQd+Njd7igC8JBKXK3edFhFgCGEpAzA35ZRya9ra+Xx3KmLqy4OEhbvbV9r6K+nj5blydOKzTZIcdjwozyN/HcBXRgtlSYshpAY8PzCcmk7ie4fwO+ujYSRNhP/ksSSwEbSZTYqgTNewGjeabdOVde72+LCHFGaWOeSKD4XaN4zZGjLPBdLi6SIy3OtmSp8m8gOMuNiudL66lNStn02j+b+xNIIFRQqgKoFgBoAK7KiO2d55ljaNozBMRDIhDrJeNsTDFIp8kBXAkAI1Hl6MemRht43LcKKNpZmlxWkkioqxwTcMnOqHTM6hVyk25nQmvVZGkczrYk1Kiu2d9zh1DyQqgESyMkmIiSU3vmSKIZuIy211UE6Anpx23vLKQ/AjIjjxUEDT51vmM8IkAjK6pZyha97k2FhejIwzollKi2M35WLEcKREC8Ro7CeNphlVmDthwPJQ5NDmvqtwOijKwzx7Tjvfs7USgdLH+P451GgtWVi8OHQqag20dmmJuXk308PA14flSg8PXb/TLVePWv3Xc+4KlO/OXmYAWsrAYxonDodR06EdQa6QtcgtZqqOLUovVFKRu94thQ7Yw6RmV4zG+chQpYHKy2N+nlc6jf3BYP71P9GOs6CRkYMpIYciKkmzt5wfJlFj88cvWOnqr1mB5cjJKFV5X29T9vsTdOE9ZI1O73ZdDhYcVDxpXXFRiNiQgKgBxdTbn5Z5jpW/xW7cci4hSz2xDo72I0MaxIMumgtCvO/M1s4pQwupBHeDeudbudy1uTUIpWSNMd2FM6TPNM4jlaVImKFUdgwNnycTL5bWXNYX5WAAxU3GiEPCMkxX4P8HUkpdYg+dbWQAlbAAkHQa3qR0ruZnciI/idz1kLZsRiMsjRPIg4QEksQjCyH4u4J4SXCkKbcq5vukmdpFmmRzM0yMOGeG7qUkC5kOZWB1Vs3IWtat7SjMwyI1+B2JHFC8PlOJC7SM9i0jSXzlrADW9rAAAAAAWrXJuXGRllmnlQQPh1R2SyxScO4BRAxYcJPKJJ05mpDSuZmGVGv2bskxMXfETzMVCjiFAFUEnRI1VcxvqxBJsNbaV24PZqxvM6liZpBI17WBEccVl05ZY1531vWXSi52yNPjN2w8kkiTzw8UKJViZVEmUZQcxUsjZbLmQqbAdQDXHEbrq8yyPNMyLKJlhYoyLItrFWK8RVuL5Q1r9LaVuqUXZzKiKtueVmwwWSR8NGJk4Tslo45IigRLKGbmFBYkgV3fyHjKFHnxEg+DNhlzGLyIWKGwyxi7fFr5RuT1vpaSUruZnMkTSz7rq8yyPNMyLLxlhYoVWS3NXK8RVvrlDW9WldWzNz0haAiaZhh1ZYkbhBVRlyEEIgLGwHlEk6c9Tff1xeQDmQPTUZTyq7eh3IjVY/d7iYj4QmInhcxiM8PgkFVZnFxJG+t3PK1cJd2ySj/CsQJlRozOOBneNmz5WHCyaECxCgjv1N86XaiDlc+j7TWJLtNjysvvNY+J5eweH0z5n/jr67epaqDl1GJPufFlZONOkEgQSxZ1Ky5EWPyndS4LIiq2VhmA16k/J8BFlZFMhzYpcSTcD4xZEkAGnm3Qac7X1rmzEm5JJ8awsTtWNOuY9w/eeVeaxPxNia7yYaOXv3fsvUt4FOCvM6I9hAFBxJTFG7PHASvDjds2osucgZ2sGYgX8BbG+Dw4fggMzNBAYVW4JKtwtW00PxS93M6VnQ4PE4jkOFGepuCR4dT7hW72Zu9FDqBmf57an1DkKlhuTMdjXnxE3bv8AP3f13K3VW1NebIfs7cRplXMXhjVIUU6cS2HzcNgCLX8trkixv5tb7CbixxFHjmnWVc95fiWZhJw8ws0ZVQOElsoFrHvN5NSvZYfDRoLTV9r3F1TW7NMm60Ywi4TNIYlcMbkFnAl42RzbVSdD1I663rp3o3aE8MjR3Eww+IiQAhVfjxFcj6cswRulio8a39KazPcllVrGgO6CODxZp5XKxqHYx3RI5VmCLlQA3dFuxBJsNdK5ndVQQ8c00UgeZuIvDJtiJBLIhV0KlcwUi4uMo1533lK7mYZERqbcSMrIgnxKpNEsUoDIS4VMgJkdC97cwDY92pvkYndJHdjxp1R5UmeJTHkaWNkYPqhYXMakgEAkXtcmt7SjMwyIjU+4sbKU484j4zzLGOFZZJC5Y34eZ/vj2zE2v4CypLSjOzmSPYKxMfgBIOQv9dZdKVxOGp4mm6dRXT/LrvLE2ndEIxuyShNgSO7qPtrCC1P58MHGvPvrS47YnW36Q/eK8PjeTcRg23bPDtW68V+60JZIy6OjI4FrkFrLk2cw5ajw+yunJWUqilsyLpuO6PsEzIbqxU+B+vvra4beOQeeA3j5p+z3VqgtcgtMUcbWofLk19vpsdUSSQ7wxnnmX0i/1VmR4+NuTr7R9RqIha+ha1afxFiI9OKfp+fQlkJoDX2oaunLSu5cS45O/wBI03H4mj+qn6/6DhkspUXGNk+e/tNcvhsnz29tT/5NR/sl6HeEyTUqM/Cn+e/0jXwuTzJPrNVy+KKa2pv6/wCmS4LJK0gHMgek11PjkHyx6tfqqPBa5BaTqfFNR9Cml4tv2JKh3m4fa6DlmPq+2uh9sHoo9ZvWvtXW+LQfKHq1rOqcv46rpF28F73ZPhQjuZr49z8q3o0rpIvzrBbadzZEJP8AHQV2x7NxMnPyB4+T7hrSioY3Gy1zS8bv+Djq047HdLOq+cwH8d1Yb7WucsaFm9B+oamtphd00GsjM57vNH2n21uMPhUjFkVVHgLe3vrcwvwzN61nb87vcqlXm9tCNRbCnm++tw1+b1+iP3mtzgNgxRaqt2+c2p9XQeqtjSvU4Xk3D4ZcyOveUWu7sUpStE6KUpQApSlAClKUAKUpQApSlAClKUAKUpQB0S4NW5jXvFYc2yL8rHwNbOlZeK5IwmJd5ws+1aP038yyNSUSOzbIt8kj0a1itg/H3VLK4sgPMA+kViVfhlf+VV+av66fYnxV1oifwY+FfOEalDYFD8kfV9VYWJwSDkPeftrMxHIOJoxzOUWvP2OqcWaXJX21ZMsYFdJWsOVOUXZlmhx0pnFdqRA9PrrPw2zozzX3t9tOYbk2piHaLXn/AARc7Gr448a4nFjuqRrsqIfIHrufrruTDIOSKPQAK2ofDFT9c15XfsQ4z6iLrK7eahPoBNdqbOxDdMo8SB/zUopWhS+GqEenJvwsvcg6kn1kej3ZY+fIPUCfebVmwbuxLzBb8o/uFq2lK1qXJeEpbQT8dfuVnXFAqiyqFHgAPqrspStFJJWQClKV0BSlKAFKUoAUpSgBSlKAFKUoAUpSgBSlKA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pt-BR" altLang="pt-BR" sz="2400"/>
          </a:p>
        </p:txBody>
      </p:sp>
      <p:sp>
        <p:nvSpPr>
          <p:cNvPr id="13" name="CaixaDeTexto 12"/>
          <p:cNvSpPr txBox="1"/>
          <p:nvPr/>
        </p:nvSpPr>
        <p:spPr>
          <a:xfrm>
            <a:off x="2411413" y="2349500"/>
            <a:ext cx="4248150" cy="3468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defRPr/>
            </a:pPr>
            <a:r>
              <a:rPr lang="pt-BR" sz="1600" b="1" cap="small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  <a:cs typeface="Aharoni" pitchFamily="2" charset="-79"/>
              </a:rPr>
              <a:t>“</a:t>
            </a:r>
            <a:r>
              <a:rPr lang="pt-BR" sz="1600" b="1" dirty="0">
                <a:solidFill>
                  <a:srgbClr val="FF0000"/>
                </a:solidFill>
                <a:latin typeface="Arial" charset="0"/>
                <a:cs typeface="Arial" charset="0"/>
              </a:rPr>
              <a:t>Identificar as ações planejadas ou executadas pelos gestores dos polos de Academia da Saúde no Estado de São Paulo e verificar se estas estão alinhadas com a Política Nacional de Promoção da Saúde e com as diretrizes e princípios do Programa Academia da Saúde</a:t>
            </a:r>
            <a:r>
              <a:rPr lang="pt-BR" sz="1600" b="1" cap="small" dirty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”.</a:t>
            </a:r>
            <a:endParaRPr lang="pt-BR" sz="1600" dirty="0">
              <a:solidFill>
                <a:srgbClr val="FF0000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4343" name="CaixaDeTexto 7"/>
          <p:cNvSpPr txBox="1">
            <a:spLocks noChangeArrowheads="1"/>
          </p:cNvSpPr>
          <p:nvPr/>
        </p:nvSpPr>
        <p:spPr bwMode="auto">
          <a:xfrm>
            <a:off x="3203575" y="1268413"/>
            <a:ext cx="25923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pt-BR" altLang="pt-BR" b="1"/>
              <a:t>OBJETIVO   GERAL</a:t>
            </a:r>
          </a:p>
        </p:txBody>
      </p:sp>
      <p:sp>
        <p:nvSpPr>
          <p:cNvPr id="14344" name="CaixaDeTexto 7"/>
          <p:cNvSpPr txBox="1">
            <a:spLocks noChangeArrowheads="1"/>
          </p:cNvSpPr>
          <p:nvPr/>
        </p:nvSpPr>
        <p:spPr bwMode="auto">
          <a:xfrm>
            <a:off x="3132138" y="1773238"/>
            <a:ext cx="3024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pt-BR" altLang="pt-BR" b="1" dirty="0"/>
              <a:t> Custo: R$  </a:t>
            </a:r>
            <a:r>
              <a:rPr lang="pt-BR" altLang="pt-BR" b="1" dirty="0" smtClean="0"/>
              <a:t>205.000,00</a:t>
            </a:r>
            <a:endParaRPr lang="pt-BR" altLang="pt-BR" b="1" dirty="0"/>
          </a:p>
        </p:txBody>
      </p:sp>
      <p:pic>
        <p:nvPicPr>
          <p:cNvPr id="14345" name="Imagem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5300663"/>
            <a:ext cx="86518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20" descr="C:\Users\mmoraes\Pictures\Flogotipo da FSP USP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373688"/>
            <a:ext cx="10080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m 1" descr="CRONICAS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77031"/>
            <a:ext cx="1288262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785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539552" y="1124744"/>
            <a:ext cx="8064896" cy="492442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altLang="pt-BR" sz="4400" b="1" dirty="0" smtClean="0">
                <a:solidFill>
                  <a:srgbClr val="505121"/>
                </a:solidFill>
                <a:latin typeface="Algerian" panose="04020705040A02060702" pitchFamily="82" charset="0"/>
              </a:rPr>
              <a:t>  </a:t>
            </a:r>
            <a:r>
              <a:rPr lang="pt-BR" altLang="pt-BR" sz="4000" b="1" dirty="0" smtClean="0">
                <a:solidFill>
                  <a:srgbClr val="505121"/>
                </a:solidFill>
                <a:latin typeface="Algerian" panose="04020705040A02060702" pitchFamily="82" charset="0"/>
              </a:rPr>
              <a:t>Uma  base teórica sólida   da  prática   contribui para clarificar   a</a:t>
            </a:r>
          </a:p>
          <a:p>
            <a:pPr marL="68580" indent="0" algn="ctr">
              <a:lnSpc>
                <a:spcPct val="150000"/>
              </a:lnSpc>
              <a:buNone/>
            </a:pPr>
            <a:r>
              <a:rPr lang="pt-BR" altLang="pt-BR" sz="4000" b="1" dirty="0" smtClean="0">
                <a:solidFill>
                  <a:srgbClr val="505121"/>
                </a:solidFill>
                <a:latin typeface="Algerian" panose="04020705040A02060702" pitchFamily="82" charset="0"/>
              </a:rPr>
              <a:t> definição   de  papel   e  o âmbito   da   prática.</a:t>
            </a:r>
            <a:endParaRPr lang="pt-BR" sz="4000" dirty="0">
              <a:latin typeface="Algerian" panose="04020705040A02060702" pitchFamily="82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4860032" y="116632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Teoria / prática</a:t>
            </a:r>
            <a:endParaRPr lang="pt-BR" sz="24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582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5436096" y="100529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 smtClean="0">
                <a:solidFill>
                  <a:schemeClr val="bg2">
                    <a:lumMod val="75000"/>
                  </a:schemeClr>
                </a:solidFill>
              </a:rPr>
              <a:t>Desafios</a:t>
            </a:r>
            <a:endParaRPr lang="pt-BR" sz="36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611560" y="752461"/>
            <a:ext cx="7920880" cy="55092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Continuar o Monitoramento;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Avançar na articulação </a:t>
            </a:r>
            <a:r>
              <a:rPr lang="pt-BR" sz="16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intrasetorial</a:t>
            </a:r>
            <a:r>
              <a:rPr lang="pt-BR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com a atenção básica principalmente;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Avançar na articulação </a:t>
            </a:r>
            <a:r>
              <a:rPr lang="pt-BR" sz="16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intersetorial</a:t>
            </a:r>
            <a:r>
              <a:rPr lang="pt-BR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visando equidade, integralidade e participação social;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Garantir a discussão do PAS/SP na agenda do SUS/SP;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Avançar em Estudos e Pesquisas;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Promover a sustentabilidade das ações do PAS/SP;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Efetivar o PAS/SP nos diferentes territórios paulistas;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Avançar na educação  contínua e permanente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Garantir a avaliação do PAS/SP.</a:t>
            </a:r>
            <a:endParaRPr lang="pt-BR" sz="1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351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148064" y="9490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Avanços</a:t>
            </a:r>
            <a:endParaRPr lang="pt-BR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899592" y="1412776"/>
            <a:ext cx="7128792" cy="3970318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pt-BR" b="1" dirty="0" smtClean="0"/>
              <a:t> 377  Polos implantados;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pt-BR" b="1" dirty="0" smtClean="0"/>
              <a:t> Adesão de novos Polos Similares;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pt-BR" b="1" dirty="0" smtClean="0"/>
              <a:t> Adesão de novos Polos com custeio pela Portaria 183/14;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pt-BR" b="1" dirty="0" smtClean="0"/>
              <a:t> Ampliação da rede de interesses em Promoção da Saúde;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pt-BR" b="1" dirty="0" smtClean="0"/>
              <a:t> Janela de oportunidades para o desenvolvimento do controle de fatores de risco que levam as DCNT;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4881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932040" y="23319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Dificuldades</a:t>
            </a:r>
            <a:endParaRPr lang="pt-BR" sz="32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043608" y="1484784"/>
            <a:ext cx="7056784" cy="4247317"/>
          </a:xfrm>
          <a:prstGeom prst="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pt-BR" b="1" dirty="0" smtClean="0"/>
              <a:t>Pequena Adesão da  Área de Atenção Básica em Saúde;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pt-BR" b="1" dirty="0" smtClean="0"/>
              <a:t>Multiplicidade de ações desenvolvidas pelos atores sociais envolvidos no PAS/SP  impossibilitando uma dedicação exclusiva ao mesmo;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pt-BR" b="1" dirty="0" smtClean="0"/>
              <a:t>Acesso limitado ao PNAS em Brasília;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pt-BR" b="1" dirty="0" smtClean="0"/>
              <a:t>Pequena visibilidade do PAS/SP a nível Estadual e municipal;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50294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3040"/>
            <a:ext cx="7344816" cy="5262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5364088" y="506"/>
            <a:ext cx="1892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 I M</a:t>
            </a:r>
            <a:endParaRPr lang="pt-BR" sz="36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563888" y="6165304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rgbClr val="FF0000"/>
                </a:solidFill>
              </a:rPr>
              <a:t>EMAIL:   </a:t>
            </a:r>
            <a:r>
              <a:rPr lang="pt-BR" b="1" dirty="0" smtClean="0"/>
              <a:t>mmoraes@saude.sp.gov.br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418912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692696"/>
            <a:ext cx="8208912" cy="5832648"/>
          </a:xfr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extLst/>
        </p:spPr>
        <p:txBody>
          <a:bodyPr>
            <a:noAutofit/>
          </a:bodyPr>
          <a:lstStyle/>
          <a:p>
            <a:pPr algn="just" eaLnBrk="1" hangingPunct="1">
              <a:lnSpc>
                <a:spcPct val="170000"/>
              </a:lnSpc>
            </a:pPr>
            <a:r>
              <a:rPr lang="pt-BR" altLang="pt-BR" sz="1800" b="1" dirty="0" smtClean="0">
                <a:solidFill>
                  <a:srgbClr val="505121"/>
                </a:solidFill>
              </a:rPr>
              <a:t>Independentemente do cargo ou da organização de trabalho, o profissional responsável deve estar bem informado sobre a prática de Programa Academia da Saúde em diversos planos:</a:t>
            </a:r>
          </a:p>
          <a:p>
            <a:pPr marL="68580" indent="0" algn="just" eaLnBrk="1" hangingPunct="1">
              <a:lnSpc>
                <a:spcPct val="170000"/>
              </a:lnSpc>
              <a:buNone/>
            </a:pPr>
            <a:r>
              <a:rPr lang="pt-BR" altLang="pt-BR" sz="1800" b="1" dirty="0" smtClean="0">
                <a:solidFill>
                  <a:srgbClr val="505121"/>
                </a:solidFill>
              </a:rPr>
              <a:t>- </a:t>
            </a:r>
            <a:r>
              <a:rPr lang="pt-BR" altLang="pt-BR" sz="1800" b="1" dirty="0" smtClean="0">
                <a:solidFill>
                  <a:srgbClr val="FF0000"/>
                </a:solidFill>
              </a:rPr>
              <a:t>no plano legal</a:t>
            </a:r>
            <a:r>
              <a:rPr lang="pt-BR" altLang="pt-BR" sz="1800" b="1" dirty="0" smtClean="0">
                <a:solidFill>
                  <a:srgbClr val="505121"/>
                </a:solidFill>
              </a:rPr>
              <a:t>, </a:t>
            </a:r>
            <a:r>
              <a:rPr lang="pt-BR" altLang="pt-BR" sz="1800" dirty="0" smtClean="0">
                <a:solidFill>
                  <a:srgbClr val="505121"/>
                </a:solidFill>
              </a:rPr>
              <a:t>como determina a Lei sobre prática do Programa e outra legislação atinente</a:t>
            </a:r>
            <a:r>
              <a:rPr lang="pt-BR" altLang="pt-BR" sz="1800" b="1" dirty="0" smtClean="0">
                <a:solidFill>
                  <a:srgbClr val="505121"/>
                </a:solidFill>
              </a:rPr>
              <a:t>; </a:t>
            </a:r>
          </a:p>
          <a:p>
            <a:pPr marL="68580" indent="0" algn="just" eaLnBrk="1" hangingPunct="1">
              <a:lnSpc>
                <a:spcPct val="170000"/>
              </a:lnSpc>
              <a:buNone/>
            </a:pPr>
            <a:r>
              <a:rPr lang="pt-BR" altLang="pt-BR" sz="1800" b="1" dirty="0" smtClean="0">
                <a:solidFill>
                  <a:srgbClr val="00B0F0"/>
                </a:solidFill>
              </a:rPr>
              <a:t>- no plano profissional</a:t>
            </a:r>
            <a:r>
              <a:rPr lang="pt-BR" altLang="pt-BR" sz="1800" b="1" dirty="0" smtClean="0">
                <a:solidFill>
                  <a:srgbClr val="505121"/>
                </a:solidFill>
              </a:rPr>
              <a:t>, </a:t>
            </a:r>
            <a:r>
              <a:rPr lang="pt-BR" altLang="pt-BR" sz="1800" dirty="0" smtClean="0">
                <a:solidFill>
                  <a:srgbClr val="505121"/>
                </a:solidFill>
              </a:rPr>
              <a:t>mediante normas de prática, Códigos  e certificações existentes</a:t>
            </a:r>
            <a:r>
              <a:rPr lang="pt-BR" altLang="pt-BR" sz="1800" b="1" dirty="0" smtClean="0">
                <a:solidFill>
                  <a:srgbClr val="505121"/>
                </a:solidFill>
              </a:rPr>
              <a:t>;  </a:t>
            </a:r>
          </a:p>
          <a:p>
            <a:pPr algn="just" eaLnBrk="1" hangingPunct="1">
              <a:lnSpc>
                <a:spcPct val="170000"/>
              </a:lnSpc>
              <a:buFontTx/>
              <a:buChar char="-"/>
            </a:pPr>
            <a:r>
              <a:rPr lang="pt-BR" altLang="pt-BR" sz="2000" b="1" dirty="0" smtClean="0">
                <a:solidFill>
                  <a:srgbClr val="00B050"/>
                </a:solidFill>
              </a:rPr>
              <a:t>e acadêmico </a:t>
            </a:r>
            <a:r>
              <a:rPr lang="pt-BR" altLang="pt-BR" sz="1800" dirty="0" smtClean="0">
                <a:solidFill>
                  <a:srgbClr val="505121"/>
                </a:solidFill>
              </a:rPr>
              <a:t>a mercê da instrução e formação contínua.</a:t>
            </a:r>
          </a:p>
          <a:p>
            <a:pPr algn="just" eaLnBrk="1" hangingPunct="1">
              <a:lnSpc>
                <a:spcPct val="170000"/>
              </a:lnSpc>
              <a:buFontTx/>
              <a:buChar char="-"/>
            </a:pPr>
            <a:endParaRPr lang="pt-BR" altLang="pt-BR" sz="1800" dirty="0" smtClean="0">
              <a:solidFill>
                <a:srgbClr val="505121"/>
              </a:solidFill>
            </a:endParaRPr>
          </a:p>
          <a:p>
            <a:pPr algn="just" eaLnBrk="1" hangingPunct="1">
              <a:lnSpc>
                <a:spcPct val="170000"/>
              </a:lnSpc>
            </a:pPr>
            <a:r>
              <a:rPr lang="pt-BR" altLang="pt-BR" sz="1800" b="1" dirty="0" smtClean="0">
                <a:solidFill>
                  <a:srgbClr val="505121"/>
                </a:solidFill>
              </a:rPr>
              <a:t>Todos eles permitem ao profissional responsável desempenhar os diversos papéis com os quais se vê confrontando na exequibilidade de suas ações cotidianas.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860032" y="116632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Teoria / prática</a:t>
            </a:r>
            <a:endParaRPr lang="pt-BR" sz="24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72776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44008" y="116632"/>
            <a:ext cx="3528392" cy="469856"/>
          </a:xfrm>
        </p:spPr>
        <p:txBody>
          <a:bodyPr>
            <a:normAutofit/>
          </a:bodyPr>
          <a:lstStyle/>
          <a:p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PRINCIPAL PAPEL DO ESTADO</a:t>
            </a:r>
            <a:endParaRPr lang="pt-BR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340768"/>
            <a:ext cx="8208912" cy="5112568"/>
          </a:xfr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r>
              <a:rPr lang="pt-B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ASSESSORIA:</a:t>
            </a:r>
          </a:p>
          <a:p>
            <a:pPr marL="68580" indent="0">
              <a:buNone/>
            </a:pPr>
            <a:endParaRPr lang="pt-BR" dirty="0" smtClean="0"/>
          </a:p>
          <a:p>
            <a:pPr>
              <a:lnSpc>
                <a:spcPct val="150000"/>
              </a:lnSpc>
              <a:buFontTx/>
              <a:buChar char="-"/>
            </a:pPr>
            <a:r>
              <a:rPr lang="pt-BR" b="1" dirty="0" smtClean="0">
                <a:solidFill>
                  <a:schemeClr val="accent3"/>
                </a:solidFill>
              </a:rPr>
              <a:t>No  </a:t>
            </a:r>
            <a:r>
              <a:rPr lang="pt-BR" b="1" dirty="0" smtClean="0">
                <a:solidFill>
                  <a:schemeClr val="accent3"/>
                </a:solidFill>
              </a:rPr>
              <a:t>Monitoramento  </a:t>
            </a:r>
            <a:r>
              <a:rPr lang="pt-BR" b="1" dirty="0" smtClean="0">
                <a:solidFill>
                  <a:schemeClr val="accent3"/>
                </a:solidFill>
              </a:rPr>
              <a:t>(enquanto missão);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t-BR" b="1" dirty="0" smtClean="0">
                <a:solidFill>
                  <a:srgbClr val="FF0000"/>
                </a:solidFill>
              </a:rPr>
              <a:t>Na </a:t>
            </a:r>
            <a:r>
              <a:rPr lang="pt-BR" b="1" dirty="0" smtClean="0">
                <a:solidFill>
                  <a:srgbClr val="FF0000"/>
                </a:solidFill>
              </a:rPr>
              <a:t>Operacionalização  </a:t>
            </a:r>
            <a:r>
              <a:rPr lang="pt-BR" b="1" dirty="0" smtClean="0">
                <a:solidFill>
                  <a:srgbClr val="FF0000"/>
                </a:solidFill>
              </a:rPr>
              <a:t>(enquanto </a:t>
            </a:r>
            <a:r>
              <a:rPr lang="pt-BR" b="1" dirty="0" smtClean="0">
                <a:solidFill>
                  <a:srgbClr val="FF0000"/>
                </a:solidFill>
              </a:rPr>
              <a:t>responsável</a:t>
            </a:r>
            <a:r>
              <a:rPr lang="pt-BR" b="1" dirty="0" smtClean="0">
                <a:solidFill>
                  <a:srgbClr val="FF0000"/>
                </a:solidFill>
              </a:rPr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t-BR" b="1" dirty="0" smtClean="0">
                <a:solidFill>
                  <a:srgbClr val="00B050"/>
                </a:solidFill>
              </a:rPr>
              <a:t>Na Adesão  (enquanto compromisso);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t-BR" b="1" dirty="0" smtClean="0">
                <a:solidFill>
                  <a:schemeClr val="tx1"/>
                </a:solidFill>
              </a:rPr>
              <a:t>Na </a:t>
            </a:r>
            <a:r>
              <a:rPr lang="pt-BR" b="1" dirty="0" smtClean="0">
                <a:solidFill>
                  <a:schemeClr val="tx1"/>
                </a:solidFill>
              </a:rPr>
              <a:t>Orientação (cotidianamente </a:t>
            </a:r>
            <a:r>
              <a:rPr lang="pt-BR" b="1" dirty="0" smtClean="0">
                <a:solidFill>
                  <a:schemeClr val="tx1"/>
                </a:solidFill>
              </a:rPr>
              <a:t>- </a:t>
            </a:r>
            <a:r>
              <a:rPr lang="pt-BR" b="1" dirty="0" smtClean="0">
                <a:solidFill>
                  <a:schemeClr val="tx1"/>
                </a:solidFill>
              </a:rPr>
              <a:t>CD);</a:t>
            </a:r>
            <a:endParaRPr lang="pt-BR" b="1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pt-BR" b="1" dirty="0" smtClean="0">
                <a:solidFill>
                  <a:srgbClr val="7030A0"/>
                </a:solidFill>
              </a:rPr>
              <a:t>Na inter-relação entre o nível </a:t>
            </a:r>
            <a:r>
              <a:rPr lang="pt-BR" b="1" dirty="0" smtClean="0">
                <a:solidFill>
                  <a:srgbClr val="7030A0"/>
                </a:solidFill>
              </a:rPr>
              <a:t>Federal e Municipal;</a:t>
            </a:r>
            <a:endParaRPr lang="pt-BR" b="1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pt-BR" b="1" dirty="0" smtClean="0">
                <a:solidFill>
                  <a:schemeClr val="accent3">
                    <a:lumMod val="50000"/>
                  </a:schemeClr>
                </a:solidFill>
              </a:rPr>
              <a:t>Na </a:t>
            </a:r>
            <a:r>
              <a:rPr lang="pt-BR" b="1" dirty="0" smtClean="0">
                <a:solidFill>
                  <a:schemeClr val="accent3">
                    <a:lumMod val="50000"/>
                  </a:schemeClr>
                </a:solidFill>
              </a:rPr>
              <a:t>educação continuada;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pt-BR" b="1" dirty="0" smtClean="0">
                <a:solidFill>
                  <a:srgbClr val="FFFF00"/>
                </a:solidFill>
              </a:rPr>
              <a:t>Na avaliação do programa</a:t>
            </a:r>
            <a:endParaRPr lang="pt-BR" b="1" dirty="0">
              <a:solidFill>
                <a:srgbClr val="FFFF00"/>
              </a:solidFill>
            </a:endParaRPr>
          </a:p>
        </p:txBody>
      </p:sp>
      <p:pic>
        <p:nvPicPr>
          <p:cNvPr id="4" name="Imagem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69" t="16667" r="10893" b="5556"/>
          <a:stretch>
            <a:fillRect/>
          </a:stretch>
        </p:blipFill>
        <p:spPr bwMode="auto">
          <a:xfrm>
            <a:off x="539552" y="476673"/>
            <a:ext cx="1542335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672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980728"/>
            <a:ext cx="8136904" cy="504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4781108" y="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Índice  do  CD</a:t>
            </a:r>
            <a:endParaRPr lang="pt-BR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68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7962261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5004048" y="85907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chemeClr val="bg2">
                    <a:lumMod val="75000"/>
                  </a:schemeClr>
                </a:solidFill>
              </a:rPr>
              <a:t>Revisão  da  </a:t>
            </a:r>
            <a:r>
              <a:rPr lang="pt-BR" dirty="0" err="1" smtClean="0">
                <a:solidFill>
                  <a:schemeClr val="bg2">
                    <a:lumMod val="75000"/>
                  </a:schemeClr>
                </a:solidFill>
              </a:rPr>
              <a:t>PNaPS</a:t>
            </a:r>
            <a:endParaRPr lang="pt-BR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58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728663"/>
            <a:ext cx="757237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4860032" y="11663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bg2">
                    <a:lumMod val="75000"/>
                  </a:schemeClr>
                </a:solidFill>
              </a:rPr>
              <a:t>Revisão   da    </a:t>
            </a:r>
            <a:r>
              <a:rPr lang="pt-BR" b="1" dirty="0" err="1" smtClean="0">
                <a:solidFill>
                  <a:schemeClr val="bg2">
                    <a:lumMod val="75000"/>
                  </a:schemeClr>
                </a:solidFill>
              </a:rPr>
              <a:t>PNaPS</a:t>
            </a:r>
            <a:endParaRPr lang="pt-BR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49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3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44008" y="44245"/>
            <a:ext cx="3528392" cy="469856"/>
          </a:xfrm>
        </p:spPr>
        <p:txBody>
          <a:bodyPr>
            <a:normAutofit fontScale="90000"/>
          </a:bodyPr>
          <a:lstStyle/>
          <a:p>
            <a:pPr algn="ctr"/>
            <a:r>
              <a:rPr lang="pt-BR" sz="1600" b="1" dirty="0" smtClean="0"/>
              <a:t>Ligação do PAS  com Promoção</a:t>
            </a:r>
            <a:br>
              <a:rPr lang="pt-BR" sz="1600" b="1" dirty="0" smtClean="0"/>
            </a:br>
            <a:r>
              <a:rPr lang="pt-BR" sz="1600" b="1" dirty="0" smtClean="0"/>
              <a:t>em  São Paulo</a:t>
            </a:r>
            <a:endParaRPr lang="pt-BR" sz="16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1052736"/>
            <a:ext cx="7416824" cy="518457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270000"/>
              </a:lnSpc>
            </a:pPr>
            <a:r>
              <a:rPr lang="pt-BR" b="1" dirty="0" smtClean="0">
                <a:solidFill>
                  <a:srgbClr val="FF0000"/>
                </a:solidFill>
              </a:rPr>
              <a:t> </a:t>
            </a:r>
            <a:r>
              <a:rPr lang="pt-BR" sz="3200" b="1" dirty="0" smtClean="0">
                <a:solidFill>
                  <a:srgbClr val="FF0000"/>
                </a:solidFill>
              </a:rPr>
              <a:t>Controle do Tabagismo;</a:t>
            </a:r>
          </a:p>
          <a:p>
            <a:pPr>
              <a:lnSpc>
                <a:spcPct val="270000"/>
              </a:lnSpc>
            </a:pPr>
            <a:r>
              <a:rPr lang="pt-BR" sz="3200" dirty="0" smtClean="0"/>
              <a:t> </a:t>
            </a:r>
            <a:r>
              <a:rPr lang="pt-BR" sz="3200" b="1" dirty="0" smtClean="0">
                <a:solidFill>
                  <a:srgbClr val="7030A0"/>
                </a:solidFill>
              </a:rPr>
              <a:t>Cultura da Paz;</a:t>
            </a:r>
          </a:p>
          <a:p>
            <a:pPr>
              <a:lnSpc>
                <a:spcPct val="270000"/>
              </a:lnSpc>
            </a:pPr>
            <a:r>
              <a:rPr lang="pt-BR" sz="3200" b="1" dirty="0" smtClean="0">
                <a:solidFill>
                  <a:schemeClr val="accent3"/>
                </a:solidFill>
              </a:rPr>
              <a:t>Hábitos Alimentares Inadequados;</a:t>
            </a:r>
          </a:p>
          <a:p>
            <a:pPr>
              <a:lnSpc>
                <a:spcPct val="270000"/>
              </a:lnSpc>
            </a:pPr>
            <a:r>
              <a:rPr lang="pt-BR" sz="3200" b="1" dirty="0" smtClean="0">
                <a:solidFill>
                  <a:schemeClr val="tx1"/>
                </a:solidFill>
              </a:rPr>
              <a:t>Orientações sobre Alcoolismo</a:t>
            </a:r>
            <a:r>
              <a:rPr lang="pt-BR" sz="3200" dirty="0" smtClean="0"/>
              <a:t>;</a:t>
            </a:r>
          </a:p>
          <a:p>
            <a:pPr>
              <a:lnSpc>
                <a:spcPct val="270000"/>
              </a:lnSpc>
            </a:pPr>
            <a:r>
              <a:rPr lang="pt-BR" sz="3200" b="1" dirty="0" smtClean="0">
                <a:solidFill>
                  <a:srgbClr val="00B050"/>
                </a:solidFill>
              </a:rPr>
              <a:t>Orientações sobre Envelhecimento Precoce.</a:t>
            </a:r>
          </a:p>
          <a:p>
            <a:pPr>
              <a:lnSpc>
                <a:spcPct val="270000"/>
              </a:lnSpc>
            </a:pPr>
            <a:endParaRPr lang="pt-BR" sz="3200" dirty="0" smtClean="0"/>
          </a:p>
          <a:p>
            <a:pPr>
              <a:lnSpc>
                <a:spcPct val="270000"/>
              </a:lnSpc>
            </a:pP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59272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877</TotalTime>
  <Words>1040</Words>
  <Application>Microsoft Office PowerPoint</Application>
  <PresentationFormat>Apresentação na tela (4:3)</PresentationFormat>
  <Paragraphs>187</Paragraphs>
  <Slides>33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slides</vt:lpstr>
      </vt:variant>
      <vt:variant>
        <vt:i4>33</vt:i4>
      </vt:variant>
    </vt:vector>
  </HeadingPairs>
  <TitlesOfParts>
    <vt:vector size="36" baseType="lpstr">
      <vt:lpstr>Austin</vt:lpstr>
      <vt:lpstr>1_Austin</vt:lpstr>
      <vt:lpstr>Tema do Office</vt:lpstr>
      <vt:lpstr>II   Encontro do Programa Academia da Saúde do Estado de São Paulo   A exequibilidade do Programa Academia da Saúde nos diferentes níveis de governo</vt:lpstr>
      <vt:lpstr>Apresentação do PowerPoint</vt:lpstr>
      <vt:lpstr>Apresentação do PowerPoint</vt:lpstr>
      <vt:lpstr>Apresentação do PowerPoint</vt:lpstr>
      <vt:lpstr>PRINCIPAL PAPEL DO ESTADO</vt:lpstr>
      <vt:lpstr>Apresentação do PowerPoint</vt:lpstr>
      <vt:lpstr>Apresentação do PowerPoint</vt:lpstr>
      <vt:lpstr>Apresentação do PowerPoint</vt:lpstr>
      <vt:lpstr>Ligação do PAS  com Promoção em  São Paulo</vt:lpstr>
      <vt:lpstr>Apresentação do PowerPoint</vt:lpstr>
      <vt:lpstr>Apresentação do PowerPoint</vt:lpstr>
      <vt:lpstr>Apresentação do PowerPoint</vt:lpstr>
      <vt:lpstr>PROJETOS CADASTRADOS NO OBSERVATÓRIO DE PROMOÇÃO DA SAÚDE, SEGUNDO TEMAS, 2012-2013</vt:lpstr>
      <vt:lpstr>Apresentação do PowerPoint</vt:lpstr>
      <vt:lpstr>Apresentação do PowerPoint</vt:lpstr>
      <vt:lpstr>Apresentação do PowerPoint</vt:lpstr>
      <vt:lpstr>Apresentação do PowerPoint</vt:lpstr>
      <vt:lpstr>Linha do Tempo no Estado SP</vt:lpstr>
      <vt:lpstr>PAS / SP</vt:lpstr>
      <vt:lpstr>Apresentação do PowerPoint</vt:lpstr>
      <vt:lpstr>Curso Ead  -  PS/ PAS</vt:lpstr>
      <vt:lpstr>Apresentação do PowerPoint</vt:lpstr>
      <vt:lpstr>Apresentação do PowerPoint</vt:lpstr>
      <vt:lpstr>Apresentação do PowerPoint</vt:lpstr>
      <vt:lpstr>Apresentação do PowerPoint</vt:lpstr>
      <vt:lpstr>Situação dos Polos da  Ac. Saúde no Estado de SP</vt:lpstr>
      <vt:lpstr>Situação dos Polos da  Ac. Saúde no Estado de SP</vt:lpstr>
      <vt:lpstr>Portaria 183/14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Marco</dc:creator>
  <cp:lastModifiedBy>Marco Antonio de Moraes</cp:lastModifiedBy>
  <cp:revision>57</cp:revision>
  <dcterms:created xsi:type="dcterms:W3CDTF">2014-08-24T14:22:34Z</dcterms:created>
  <dcterms:modified xsi:type="dcterms:W3CDTF">2014-08-25T21:09:24Z</dcterms:modified>
</cp:coreProperties>
</file>