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9"/>
  </p:notesMasterIdLst>
  <p:sldIdLst>
    <p:sldId id="256" r:id="rId3"/>
    <p:sldId id="273" r:id="rId4"/>
    <p:sldId id="271" r:id="rId5"/>
    <p:sldId id="272" r:id="rId6"/>
    <p:sldId id="264" r:id="rId7"/>
    <p:sldId id="263" r:id="rId8"/>
    <p:sldId id="267" r:id="rId9"/>
    <p:sldId id="265" r:id="rId10"/>
    <p:sldId id="274" r:id="rId11"/>
    <p:sldId id="268" r:id="rId12"/>
    <p:sldId id="266" r:id="rId13"/>
    <p:sldId id="262" r:id="rId14"/>
    <p:sldId id="261" r:id="rId15"/>
    <p:sldId id="270" r:id="rId16"/>
    <p:sldId id="259" r:id="rId17"/>
    <p:sldId id="260" r:id="rId18"/>
  </p:sldIdLst>
  <p:sldSz cx="10287000" cy="6858000" type="35mm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5" autoAdjust="0"/>
    <p:restoredTop sz="94660"/>
  </p:normalViewPr>
  <p:slideViewPr>
    <p:cSldViewPr>
      <p:cViewPr>
        <p:scale>
          <a:sx n="70" d="100"/>
          <a:sy n="70" d="100"/>
        </p:scale>
        <p:origin x="-1134" y="-96"/>
      </p:cViewPr>
      <p:guideLst>
        <p:guide orient="horz" pos="2160"/>
        <p:guide pos="32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Série 1</c:v>
                </c:pt>
              </c:strCache>
            </c:strRef>
          </c:tx>
          <c:invertIfNegative val="0"/>
          <c:cat>
            <c:strRef>
              <c:f>Plan1!$A$2:$A$6</c:f>
              <c:strCache>
                <c:ptCount val="5"/>
                <c:pt idx="0">
                  <c:v>Profissional de EF</c:v>
                </c:pt>
                <c:pt idx="1">
                  <c:v>Enfemeiro</c:v>
                </c:pt>
                <c:pt idx="2">
                  <c:v>Nutricionista</c:v>
                </c:pt>
                <c:pt idx="3">
                  <c:v>Médico</c:v>
                </c:pt>
                <c:pt idx="4">
                  <c:v>Assistente sociais</c:v>
                </c:pt>
              </c:strCache>
            </c:strRef>
          </c:cat>
          <c:val>
            <c:numRef>
              <c:f>Plan1!$B$2:$B$6</c:f>
              <c:numCache>
                <c:formatCode>General</c:formatCode>
                <c:ptCount val="5"/>
                <c:pt idx="0">
                  <c:v>87.3</c:v>
                </c:pt>
                <c:pt idx="1">
                  <c:v>34.4</c:v>
                </c:pt>
                <c:pt idx="2">
                  <c:v>26.6</c:v>
                </c:pt>
                <c:pt idx="3">
                  <c:v>14.2</c:v>
                </c:pt>
                <c:pt idx="4">
                  <c:v>5.8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18612352"/>
        <c:axId val="119418880"/>
      </c:barChart>
      <c:catAx>
        <c:axId val="118612352"/>
        <c:scaling>
          <c:orientation val="maxMin"/>
        </c:scaling>
        <c:delete val="0"/>
        <c:axPos val="l"/>
        <c:majorTickMark val="out"/>
        <c:minorTickMark val="none"/>
        <c:tickLblPos val="nextTo"/>
        <c:crossAx val="119418880"/>
        <c:crosses val="autoZero"/>
        <c:auto val="1"/>
        <c:lblAlgn val="ctr"/>
        <c:lblOffset val="100"/>
        <c:noMultiLvlLbl val="0"/>
      </c:catAx>
      <c:valAx>
        <c:axId val="119418880"/>
        <c:scaling>
          <c:orientation val="minMax"/>
        </c:scaling>
        <c:delete val="0"/>
        <c:axPos val="t"/>
        <c:majorGridlines/>
        <c:numFmt formatCode="General" sourceLinked="1"/>
        <c:majorTickMark val="out"/>
        <c:minorTickMark val="none"/>
        <c:tickLblPos val="nextTo"/>
        <c:crossAx val="1186123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pt-BR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4FBCC0-6E81-4E35-8F1E-37DED24801E7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3CFC12DD-50C2-4983-8B2D-9489BB5D265B}">
      <dgm:prSet phldrT="[Texto]"/>
      <dgm:spPr/>
      <dgm:t>
        <a:bodyPr/>
        <a:lstStyle/>
        <a:p>
          <a:r>
            <a:rPr lang="pt-BR" dirty="0" smtClean="0"/>
            <a:t>Agita São Paulo (1996)</a:t>
          </a:r>
          <a:endParaRPr lang="pt-BR" dirty="0"/>
        </a:p>
      </dgm:t>
    </dgm:pt>
    <dgm:pt modelId="{8364209F-F880-4CFE-A5B5-1552D3C1C660}" type="parTrans" cxnId="{C9EF1739-1C15-4F2E-BFD9-B41EB1A61D8E}">
      <dgm:prSet/>
      <dgm:spPr/>
      <dgm:t>
        <a:bodyPr/>
        <a:lstStyle/>
        <a:p>
          <a:endParaRPr lang="pt-BR"/>
        </a:p>
      </dgm:t>
    </dgm:pt>
    <dgm:pt modelId="{7F79BC45-C523-460E-9B75-C47C7612CB70}" type="sibTrans" cxnId="{C9EF1739-1C15-4F2E-BFD9-B41EB1A61D8E}">
      <dgm:prSet/>
      <dgm:spPr/>
      <dgm:t>
        <a:bodyPr/>
        <a:lstStyle/>
        <a:p>
          <a:endParaRPr lang="pt-BR"/>
        </a:p>
      </dgm:t>
    </dgm:pt>
    <dgm:pt modelId="{65066729-13C9-46AF-87C0-B2107CDE18AF}">
      <dgm:prSet phldrT="[Texto]"/>
      <dgm:spPr/>
      <dgm:t>
        <a:bodyPr/>
        <a:lstStyle/>
        <a:p>
          <a:r>
            <a:rPr lang="pt-BR" dirty="0" smtClean="0"/>
            <a:t>Agita Brasil (2002)</a:t>
          </a:r>
          <a:endParaRPr lang="pt-BR" dirty="0"/>
        </a:p>
      </dgm:t>
    </dgm:pt>
    <dgm:pt modelId="{C0E40503-A75F-4436-8404-AFDF9221FDBA}" type="parTrans" cxnId="{5CD47090-C2A4-4178-901C-9E93E9A0F969}">
      <dgm:prSet/>
      <dgm:spPr/>
      <dgm:t>
        <a:bodyPr/>
        <a:lstStyle/>
        <a:p>
          <a:endParaRPr lang="pt-BR"/>
        </a:p>
      </dgm:t>
    </dgm:pt>
    <dgm:pt modelId="{6042C38F-D8EC-4533-9B36-39F11A98271E}" type="sibTrans" cxnId="{5CD47090-C2A4-4178-901C-9E93E9A0F969}">
      <dgm:prSet/>
      <dgm:spPr/>
      <dgm:t>
        <a:bodyPr/>
        <a:lstStyle/>
        <a:p>
          <a:endParaRPr lang="pt-BR"/>
        </a:p>
      </dgm:t>
    </dgm:pt>
    <dgm:pt modelId="{7616BC2F-E8F9-4EE5-B347-3AAAAB245282}">
      <dgm:prSet phldrT="[Texto]"/>
      <dgm:spPr/>
      <dgm:t>
        <a:bodyPr/>
        <a:lstStyle/>
        <a:p>
          <a:r>
            <a:rPr lang="pt-BR" dirty="0" smtClean="0"/>
            <a:t>Estratégia Global (2004)</a:t>
          </a:r>
          <a:endParaRPr lang="pt-BR" dirty="0"/>
        </a:p>
      </dgm:t>
    </dgm:pt>
    <dgm:pt modelId="{5CA21303-52D4-466B-AC93-0479C5328AA3}" type="parTrans" cxnId="{998AB424-FECE-4D39-ABC5-808253E83A6B}">
      <dgm:prSet/>
      <dgm:spPr/>
      <dgm:t>
        <a:bodyPr/>
        <a:lstStyle/>
        <a:p>
          <a:endParaRPr lang="pt-BR"/>
        </a:p>
      </dgm:t>
    </dgm:pt>
    <dgm:pt modelId="{09BA7BD7-C2EE-43D5-A7DD-44B21ADCF57D}" type="sibTrans" cxnId="{998AB424-FECE-4D39-ABC5-808253E83A6B}">
      <dgm:prSet/>
      <dgm:spPr/>
      <dgm:t>
        <a:bodyPr/>
        <a:lstStyle/>
        <a:p>
          <a:endParaRPr lang="pt-BR"/>
        </a:p>
      </dgm:t>
    </dgm:pt>
    <dgm:pt modelId="{7B1804D0-4F34-4347-A286-615FD3F08CFA}">
      <dgm:prSet phldrT="[Texto]"/>
      <dgm:spPr/>
      <dgm:t>
        <a:bodyPr/>
        <a:lstStyle/>
        <a:p>
          <a:r>
            <a:rPr lang="pt-BR" smtClean="0"/>
            <a:t>PNPS (2006)</a:t>
          </a:r>
          <a:endParaRPr lang="pt-BR" dirty="0"/>
        </a:p>
      </dgm:t>
    </dgm:pt>
    <dgm:pt modelId="{75B71163-FBE6-4249-B480-83B5115AF2A2}" type="parTrans" cxnId="{8B2DDA17-E8E5-4AEB-931D-9798B5E81E93}">
      <dgm:prSet/>
      <dgm:spPr/>
      <dgm:t>
        <a:bodyPr/>
        <a:lstStyle/>
        <a:p>
          <a:endParaRPr lang="pt-BR"/>
        </a:p>
      </dgm:t>
    </dgm:pt>
    <dgm:pt modelId="{DEC8E55D-90E1-43A1-A489-333836DCA05E}" type="sibTrans" cxnId="{8B2DDA17-E8E5-4AEB-931D-9798B5E81E93}">
      <dgm:prSet/>
      <dgm:spPr/>
      <dgm:t>
        <a:bodyPr/>
        <a:lstStyle/>
        <a:p>
          <a:endParaRPr lang="pt-BR"/>
        </a:p>
      </dgm:t>
    </dgm:pt>
    <dgm:pt modelId="{50E3030F-E4BC-4DD4-9999-2423604D3629}">
      <dgm:prSet phldrT="[Texto]"/>
      <dgm:spPr/>
      <dgm:t>
        <a:bodyPr/>
        <a:lstStyle/>
        <a:p>
          <a:r>
            <a:rPr lang="pt-BR" dirty="0" smtClean="0"/>
            <a:t>Academia da Saúde (2011)</a:t>
          </a:r>
          <a:endParaRPr lang="pt-BR" dirty="0"/>
        </a:p>
      </dgm:t>
    </dgm:pt>
    <dgm:pt modelId="{95EF7DED-6078-4579-B4BA-47585BC8AE3E}" type="parTrans" cxnId="{CFA5996A-3AFD-459E-A1E7-F18F1A929707}">
      <dgm:prSet/>
      <dgm:spPr/>
      <dgm:t>
        <a:bodyPr/>
        <a:lstStyle/>
        <a:p>
          <a:endParaRPr lang="pt-BR"/>
        </a:p>
      </dgm:t>
    </dgm:pt>
    <dgm:pt modelId="{661C69CE-4BF8-44DC-BF07-C0119E8CF360}" type="sibTrans" cxnId="{CFA5996A-3AFD-459E-A1E7-F18F1A929707}">
      <dgm:prSet/>
      <dgm:spPr/>
      <dgm:t>
        <a:bodyPr/>
        <a:lstStyle/>
        <a:p>
          <a:endParaRPr lang="pt-BR"/>
        </a:p>
      </dgm:t>
    </dgm:pt>
    <dgm:pt modelId="{90A86E0F-F09A-45FB-9270-48F9F97F135B}">
      <dgm:prSet phldrT="[Texto]"/>
      <dgm:spPr/>
      <dgm:t>
        <a:bodyPr/>
        <a:lstStyle/>
        <a:p>
          <a:r>
            <a:rPr lang="pt-BR" b="0" dirty="0" smtClean="0"/>
            <a:t>AF</a:t>
          </a:r>
        </a:p>
        <a:p>
          <a:r>
            <a:rPr lang="pt-BR" b="0" dirty="0" smtClean="0"/>
            <a:t>Lei 8080</a:t>
          </a:r>
        </a:p>
        <a:p>
          <a:r>
            <a:rPr lang="pt-BR" dirty="0" smtClean="0"/>
            <a:t>(2013)</a:t>
          </a:r>
          <a:endParaRPr lang="pt-BR" dirty="0"/>
        </a:p>
      </dgm:t>
    </dgm:pt>
    <dgm:pt modelId="{69FFD1D3-B427-4237-A5F7-C5BD93160B4B}" type="parTrans" cxnId="{768C02E6-BD4B-435C-9EBF-A48CEBEF4BF1}">
      <dgm:prSet/>
      <dgm:spPr/>
      <dgm:t>
        <a:bodyPr/>
        <a:lstStyle/>
        <a:p>
          <a:endParaRPr lang="pt-BR"/>
        </a:p>
      </dgm:t>
    </dgm:pt>
    <dgm:pt modelId="{602A706B-E173-4616-B91F-6C1ADCA171F0}" type="sibTrans" cxnId="{768C02E6-BD4B-435C-9EBF-A48CEBEF4BF1}">
      <dgm:prSet/>
      <dgm:spPr/>
      <dgm:t>
        <a:bodyPr/>
        <a:lstStyle/>
        <a:p>
          <a:endParaRPr lang="pt-BR"/>
        </a:p>
      </dgm:t>
    </dgm:pt>
    <dgm:pt modelId="{42D8868E-9C4A-4DE7-B464-842D908C9AD8}" type="pres">
      <dgm:prSet presAssocID="{424FBCC0-6E81-4E35-8F1E-37DED24801E7}" presName="CompostProcess" presStyleCnt="0">
        <dgm:presLayoutVars>
          <dgm:dir/>
          <dgm:resizeHandles val="exact"/>
        </dgm:presLayoutVars>
      </dgm:prSet>
      <dgm:spPr/>
    </dgm:pt>
    <dgm:pt modelId="{5D5FEB7C-74B4-4C29-81FF-001252C30F40}" type="pres">
      <dgm:prSet presAssocID="{424FBCC0-6E81-4E35-8F1E-37DED24801E7}" presName="arrow" presStyleLbl="bgShp" presStyleIdx="0" presStyleCnt="1"/>
      <dgm:spPr/>
    </dgm:pt>
    <dgm:pt modelId="{68B75C40-E357-44C5-A32F-A7B99B865B5E}" type="pres">
      <dgm:prSet presAssocID="{424FBCC0-6E81-4E35-8F1E-37DED24801E7}" presName="linearProcess" presStyleCnt="0"/>
      <dgm:spPr/>
    </dgm:pt>
    <dgm:pt modelId="{6786A0F1-F90D-4895-9BD3-1B8C388BC3BD}" type="pres">
      <dgm:prSet presAssocID="{3CFC12DD-50C2-4983-8B2D-9489BB5D265B}" presName="tex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94518BC-9CA2-4C7D-A351-B412A4586834}" type="pres">
      <dgm:prSet presAssocID="{7F79BC45-C523-460E-9B75-C47C7612CB70}" presName="sibTrans" presStyleCnt="0"/>
      <dgm:spPr/>
    </dgm:pt>
    <dgm:pt modelId="{7AB8301F-D5BF-4F96-9578-5F30FBD4EFFE}" type="pres">
      <dgm:prSet presAssocID="{65066729-13C9-46AF-87C0-B2107CDE18AF}" presName="text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F886822-AA5A-47E1-90BB-29F34F2E63C8}" type="pres">
      <dgm:prSet presAssocID="{6042C38F-D8EC-4533-9B36-39F11A98271E}" presName="sibTrans" presStyleCnt="0"/>
      <dgm:spPr/>
    </dgm:pt>
    <dgm:pt modelId="{2B99598A-7C68-4352-9E39-205AFE72EB88}" type="pres">
      <dgm:prSet presAssocID="{7616BC2F-E8F9-4EE5-B347-3AAAAB245282}" presName="text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D411CF9-670B-4D4F-A76D-26F442A585D2}" type="pres">
      <dgm:prSet presAssocID="{09BA7BD7-C2EE-43D5-A7DD-44B21ADCF57D}" presName="sibTrans" presStyleCnt="0"/>
      <dgm:spPr/>
    </dgm:pt>
    <dgm:pt modelId="{7C926A50-E4BE-4080-893D-39030810222A}" type="pres">
      <dgm:prSet presAssocID="{7B1804D0-4F34-4347-A286-615FD3F08CFA}" presName="text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CE20D43-3609-4CBA-BA64-87EC4A44B9B2}" type="pres">
      <dgm:prSet presAssocID="{DEC8E55D-90E1-43A1-A489-333836DCA05E}" presName="sibTrans" presStyleCnt="0"/>
      <dgm:spPr/>
    </dgm:pt>
    <dgm:pt modelId="{90F88A8B-5715-4177-A32A-64C602B27C9E}" type="pres">
      <dgm:prSet presAssocID="{50E3030F-E4BC-4DD4-9999-2423604D3629}" presName="text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AE80350-2BD6-47C9-9C6D-AAD98115BBB4}" type="pres">
      <dgm:prSet presAssocID="{661C69CE-4BF8-44DC-BF07-C0119E8CF360}" presName="sibTrans" presStyleCnt="0"/>
      <dgm:spPr/>
    </dgm:pt>
    <dgm:pt modelId="{18D4CABE-DF8F-4F10-8994-EC0881AF48D2}" type="pres">
      <dgm:prSet presAssocID="{90A86E0F-F09A-45FB-9270-48F9F97F135B}" presName="text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C9EF1739-1C15-4F2E-BFD9-B41EB1A61D8E}" srcId="{424FBCC0-6E81-4E35-8F1E-37DED24801E7}" destId="{3CFC12DD-50C2-4983-8B2D-9489BB5D265B}" srcOrd="0" destOrd="0" parTransId="{8364209F-F880-4CFE-A5B5-1552D3C1C660}" sibTransId="{7F79BC45-C523-460E-9B75-C47C7612CB70}"/>
    <dgm:cxn modelId="{CE9946ED-7041-4D8F-ACF5-B2BB31BC9B80}" type="presOf" srcId="{7616BC2F-E8F9-4EE5-B347-3AAAAB245282}" destId="{2B99598A-7C68-4352-9E39-205AFE72EB88}" srcOrd="0" destOrd="0" presId="urn:microsoft.com/office/officeart/2005/8/layout/hProcess9"/>
    <dgm:cxn modelId="{CFA5996A-3AFD-459E-A1E7-F18F1A929707}" srcId="{424FBCC0-6E81-4E35-8F1E-37DED24801E7}" destId="{50E3030F-E4BC-4DD4-9999-2423604D3629}" srcOrd="4" destOrd="0" parTransId="{95EF7DED-6078-4579-B4BA-47585BC8AE3E}" sibTransId="{661C69CE-4BF8-44DC-BF07-C0119E8CF360}"/>
    <dgm:cxn modelId="{0D460FF9-BA84-403B-85A2-863324D9AEDD}" type="presOf" srcId="{3CFC12DD-50C2-4983-8B2D-9489BB5D265B}" destId="{6786A0F1-F90D-4895-9BD3-1B8C388BC3BD}" srcOrd="0" destOrd="0" presId="urn:microsoft.com/office/officeart/2005/8/layout/hProcess9"/>
    <dgm:cxn modelId="{E339EA5A-840D-4EF0-91CA-64DF672E86D8}" type="presOf" srcId="{90A86E0F-F09A-45FB-9270-48F9F97F135B}" destId="{18D4CABE-DF8F-4F10-8994-EC0881AF48D2}" srcOrd="0" destOrd="0" presId="urn:microsoft.com/office/officeart/2005/8/layout/hProcess9"/>
    <dgm:cxn modelId="{768C02E6-BD4B-435C-9EBF-A48CEBEF4BF1}" srcId="{424FBCC0-6E81-4E35-8F1E-37DED24801E7}" destId="{90A86E0F-F09A-45FB-9270-48F9F97F135B}" srcOrd="5" destOrd="0" parTransId="{69FFD1D3-B427-4237-A5F7-C5BD93160B4B}" sibTransId="{602A706B-E173-4616-B91F-6C1ADCA171F0}"/>
    <dgm:cxn modelId="{E25C3A7A-5CF9-4837-889F-D3EE3E848AEB}" type="presOf" srcId="{7B1804D0-4F34-4347-A286-615FD3F08CFA}" destId="{7C926A50-E4BE-4080-893D-39030810222A}" srcOrd="0" destOrd="0" presId="urn:microsoft.com/office/officeart/2005/8/layout/hProcess9"/>
    <dgm:cxn modelId="{8B2DDA17-E8E5-4AEB-931D-9798B5E81E93}" srcId="{424FBCC0-6E81-4E35-8F1E-37DED24801E7}" destId="{7B1804D0-4F34-4347-A286-615FD3F08CFA}" srcOrd="3" destOrd="0" parTransId="{75B71163-FBE6-4249-B480-83B5115AF2A2}" sibTransId="{DEC8E55D-90E1-43A1-A489-333836DCA05E}"/>
    <dgm:cxn modelId="{5CD47090-C2A4-4178-901C-9E93E9A0F969}" srcId="{424FBCC0-6E81-4E35-8F1E-37DED24801E7}" destId="{65066729-13C9-46AF-87C0-B2107CDE18AF}" srcOrd="1" destOrd="0" parTransId="{C0E40503-A75F-4436-8404-AFDF9221FDBA}" sibTransId="{6042C38F-D8EC-4533-9B36-39F11A98271E}"/>
    <dgm:cxn modelId="{9D18FC14-AB5A-4E5C-8656-E05ED31AFC8A}" type="presOf" srcId="{424FBCC0-6E81-4E35-8F1E-37DED24801E7}" destId="{42D8868E-9C4A-4DE7-B464-842D908C9AD8}" srcOrd="0" destOrd="0" presId="urn:microsoft.com/office/officeart/2005/8/layout/hProcess9"/>
    <dgm:cxn modelId="{998AB424-FECE-4D39-ABC5-808253E83A6B}" srcId="{424FBCC0-6E81-4E35-8F1E-37DED24801E7}" destId="{7616BC2F-E8F9-4EE5-B347-3AAAAB245282}" srcOrd="2" destOrd="0" parTransId="{5CA21303-52D4-466B-AC93-0479C5328AA3}" sibTransId="{09BA7BD7-C2EE-43D5-A7DD-44B21ADCF57D}"/>
    <dgm:cxn modelId="{E81AE790-B212-4D00-8115-5F361F6A1C5D}" type="presOf" srcId="{50E3030F-E4BC-4DD4-9999-2423604D3629}" destId="{90F88A8B-5715-4177-A32A-64C602B27C9E}" srcOrd="0" destOrd="0" presId="urn:microsoft.com/office/officeart/2005/8/layout/hProcess9"/>
    <dgm:cxn modelId="{746B4B80-3538-4940-A01D-0CB74DC26EDB}" type="presOf" srcId="{65066729-13C9-46AF-87C0-B2107CDE18AF}" destId="{7AB8301F-D5BF-4F96-9578-5F30FBD4EFFE}" srcOrd="0" destOrd="0" presId="urn:microsoft.com/office/officeart/2005/8/layout/hProcess9"/>
    <dgm:cxn modelId="{49DAC1DE-753D-4BAB-BDCA-07427B34DCCC}" type="presParOf" srcId="{42D8868E-9C4A-4DE7-B464-842D908C9AD8}" destId="{5D5FEB7C-74B4-4C29-81FF-001252C30F40}" srcOrd="0" destOrd="0" presId="urn:microsoft.com/office/officeart/2005/8/layout/hProcess9"/>
    <dgm:cxn modelId="{57CA2437-255F-419F-94D8-E16553ED02EF}" type="presParOf" srcId="{42D8868E-9C4A-4DE7-B464-842D908C9AD8}" destId="{68B75C40-E357-44C5-A32F-A7B99B865B5E}" srcOrd="1" destOrd="0" presId="urn:microsoft.com/office/officeart/2005/8/layout/hProcess9"/>
    <dgm:cxn modelId="{E8EBC61A-8CC5-484B-9D53-8A79EAFC1DA9}" type="presParOf" srcId="{68B75C40-E357-44C5-A32F-A7B99B865B5E}" destId="{6786A0F1-F90D-4895-9BD3-1B8C388BC3BD}" srcOrd="0" destOrd="0" presId="urn:microsoft.com/office/officeart/2005/8/layout/hProcess9"/>
    <dgm:cxn modelId="{5D3121CA-64B0-4DD2-9DCB-ACECFD826C3B}" type="presParOf" srcId="{68B75C40-E357-44C5-A32F-A7B99B865B5E}" destId="{794518BC-9CA2-4C7D-A351-B412A4586834}" srcOrd="1" destOrd="0" presId="urn:microsoft.com/office/officeart/2005/8/layout/hProcess9"/>
    <dgm:cxn modelId="{A09E7F0F-06AD-46A1-A3B3-9D502F9E3772}" type="presParOf" srcId="{68B75C40-E357-44C5-A32F-A7B99B865B5E}" destId="{7AB8301F-D5BF-4F96-9578-5F30FBD4EFFE}" srcOrd="2" destOrd="0" presId="urn:microsoft.com/office/officeart/2005/8/layout/hProcess9"/>
    <dgm:cxn modelId="{2708A70C-FB14-43B8-8A0E-4BDC9559A1A0}" type="presParOf" srcId="{68B75C40-E357-44C5-A32F-A7B99B865B5E}" destId="{DF886822-AA5A-47E1-90BB-29F34F2E63C8}" srcOrd="3" destOrd="0" presId="urn:microsoft.com/office/officeart/2005/8/layout/hProcess9"/>
    <dgm:cxn modelId="{2364B772-F697-4622-9BC5-0CA36F47D23F}" type="presParOf" srcId="{68B75C40-E357-44C5-A32F-A7B99B865B5E}" destId="{2B99598A-7C68-4352-9E39-205AFE72EB88}" srcOrd="4" destOrd="0" presId="urn:microsoft.com/office/officeart/2005/8/layout/hProcess9"/>
    <dgm:cxn modelId="{6B3B9D69-8303-44A2-A570-94C724713032}" type="presParOf" srcId="{68B75C40-E357-44C5-A32F-A7B99B865B5E}" destId="{AD411CF9-670B-4D4F-A76D-26F442A585D2}" srcOrd="5" destOrd="0" presId="urn:microsoft.com/office/officeart/2005/8/layout/hProcess9"/>
    <dgm:cxn modelId="{52FD5422-ACE6-472A-8D67-52A59DCFC5E8}" type="presParOf" srcId="{68B75C40-E357-44C5-A32F-A7B99B865B5E}" destId="{7C926A50-E4BE-4080-893D-39030810222A}" srcOrd="6" destOrd="0" presId="urn:microsoft.com/office/officeart/2005/8/layout/hProcess9"/>
    <dgm:cxn modelId="{2F47F6D4-E3AD-42BD-8840-F7F64F8D1D1B}" type="presParOf" srcId="{68B75C40-E357-44C5-A32F-A7B99B865B5E}" destId="{9CE20D43-3609-4CBA-BA64-87EC4A44B9B2}" srcOrd="7" destOrd="0" presId="urn:microsoft.com/office/officeart/2005/8/layout/hProcess9"/>
    <dgm:cxn modelId="{42DCABC3-050A-44C0-B539-AA3ED5AFCEAB}" type="presParOf" srcId="{68B75C40-E357-44C5-A32F-A7B99B865B5E}" destId="{90F88A8B-5715-4177-A32A-64C602B27C9E}" srcOrd="8" destOrd="0" presId="urn:microsoft.com/office/officeart/2005/8/layout/hProcess9"/>
    <dgm:cxn modelId="{78919BA1-12E5-4D35-95C6-9F8079CFF2E1}" type="presParOf" srcId="{68B75C40-E357-44C5-A32F-A7B99B865B5E}" destId="{1AE80350-2BD6-47C9-9C6D-AAD98115BBB4}" srcOrd="9" destOrd="0" presId="urn:microsoft.com/office/officeart/2005/8/layout/hProcess9"/>
    <dgm:cxn modelId="{DAD98D15-F52C-4A1C-9912-C51176521594}" type="presParOf" srcId="{68B75C40-E357-44C5-A32F-A7B99B865B5E}" destId="{18D4CABE-DF8F-4F10-8994-EC0881AF48D2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5FEB7C-74B4-4C29-81FF-001252C30F40}">
      <dsp:nvSpPr>
        <dsp:cNvPr id="0" name=""/>
        <dsp:cNvSpPr/>
      </dsp:nvSpPr>
      <dsp:spPr>
        <a:xfrm>
          <a:off x="723680" y="0"/>
          <a:ext cx="8201711" cy="4525963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86A0F1-F90D-4895-9BD3-1B8C388BC3BD}">
      <dsp:nvSpPr>
        <dsp:cNvPr id="0" name=""/>
        <dsp:cNvSpPr/>
      </dsp:nvSpPr>
      <dsp:spPr>
        <a:xfrm>
          <a:off x="2209" y="1357788"/>
          <a:ext cx="1542953" cy="18103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300" kern="1200" dirty="0" smtClean="0"/>
            <a:t>Agita São Paulo (1996)</a:t>
          </a:r>
          <a:endParaRPr lang="pt-BR" sz="2300" kern="1200" dirty="0"/>
        </a:p>
      </dsp:txBody>
      <dsp:txXfrm>
        <a:off x="77530" y="1433109"/>
        <a:ext cx="1392311" cy="1659743"/>
      </dsp:txXfrm>
    </dsp:sp>
    <dsp:sp modelId="{7AB8301F-D5BF-4F96-9578-5F30FBD4EFFE}">
      <dsp:nvSpPr>
        <dsp:cNvPr id="0" name=""/>
        <dsp:cNvSpPr/>
      </dsp:nvSpPr>
      <dsp:spPr>
        <a:xfrm>
          <a:off x="1622549" y="1357788"/>
          <a:ext cx="1542953" cy="18103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300" kern="1200" dirty="0" smtClean="0"/>
            <a:t>Agita Brasil (2002)</a:t>
          </a:r>
          <a:endParaRPr lang="pt-BR" sz="2300" kern="1200" dirty="0"/>
        </a:p>
      </dsp:txBody>
      <dsp:txXfrm>
        <a:off x="1697870" y="1433109"/>
        <a:ext cx="1392311" cy="1659743"/>
      </dsp:txXfrm>
    </dsp:sp>
    <dsp:sp modelId="{2B99598A-7C68-4352-9E39-205AFE72EB88}">
      <dsp:nvSpPr>
        <dsp:cNvPr id="0" name=""/>
        <dsp:cNvSpPr/>
      </dsp:nvSpPr>
      <dsp:spPr>
        <a:xfrm>
          <a:off x="3242889" y="1357788"/>
          <a:ext cx="1542953" cy="18103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300" kern="1200" dirty="0" smtClean="0"/>
            <a:t>Estratégia Global (2004)</a:t>
          </a:r>
          <a:endParaRPr lang="pt-BR" sz="2300" kern="1200" dirty="0"/>
        </a:p>
      </dsp:txBody>
      <dsp:txXfrm>
        <a:off x="3318210" y="1433109"/>
        <a:ext cx="1392311" cy="1659743"/>
      </dsp:txXfrm>
    </dsp:sp>
    <dsp:sp modelId="{7C926A50-E4BE-4080-893D-39030810222A}">
      <dsp:nvSpPr>
        <dsp:cNvPr id="0" name=""/>
        <dsp:cNvSpPr/>
      </dsp:nvSpPr>
      <dsp:spPr>
        <a:xfrm>
          <a:off x="4863228" y="1357788"/>
          <a:ext cx="1542953" cy="18103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300" kern="1200" smtClean="0"/>
            <a:t>PNPS (2006)</a:t>
          </a:r>
          <a:endParaRPr lang="pt-BR" sz="2300" kern="1200" dirty="0"/>
        </a:p>
      </dsp:txBody>
      <dsp:txXfrm>
        <a:off x="4938549" y="1433109"/>
        <a:ext cx="1392311" cy="1659743"/>
      </dsp:txXfrm>
    </dsp:sp>
    <dsp:sp modelId="{90F88A8B-5715-4177-A32A-64C602B27C9E}">
      <dsp:nvSpPr>
        <dsp:cNvPr id="0" name=""/>
        <dsp:cNvSpPr/>
      </dsp:nvSpPr>
      <dsp:spPr>
        <a:xfrm>
          <a:off x="6483568" y="1357788"/>
          <a:ext cx="1542953" cy="18103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300" kern="1200" dirty="0" smtClean="0"/>
            <a:t>Academia da Saúde (2011)</a:t>
          </a:r>
          <a:endParaRPr lang="pt-BR" sz="2300" kern="1200" dirty="0"/>
        </a:p>
      </dsp:txBody>
      <dsp:txXfrm>
        <a:off x="6558889" y="1433109"/>
        <a:ext cx="1392311" cy="1659743"/>
      </dsp:txXfrm>
    </dsp:sp>
    <dsp:sp modelId="{18D4CABE-DF8F-4F10-8994-EC0881AF48D2}">
      <dsp:nvSpPr>
        <dsp:cNvPr id="0" name=""/>
        <dsp:cNvSpPr/>
      </dsp:nvSpPr>
      <dsp:spPr>
        <a:xfrm>
          <a:off x="8103908" y="1357788"/>
          <a:ext cx="1542953" cy="18103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300" b="0" kern="1200" dirty="0" smtClean="0"/>
            <a:t>AF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300" b="0" kern="1200" dirty="0" smtClean="0"/>
            <a:t>Lei 8080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300" kern="1200" dirty="0" smtClean="0"/>
            <a:t>(2013)</a:t>
          </a:r>
          <a:endParaRPr lang="pt-BR" sz="2300" kern="1200" dirty="0"/>
        </a:p>
      </dsp:txBody>
      <dsp:txXfrm>
        <a:off x="8179229" y="1433109"/>
        <a:ext cx="1392311" cy="16597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8909B0-EA4F-404F-A9C5-60763D2C58F5}" type="datetimeFigureOut">
              <a:rPr lang="pt-BR" smtClean="0"/>
              <a:t>26/08/2014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857250" y="685800"/>
            <a:ext cx="51435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150A23-4A43-4BC2-971C-EC111264772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97144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404D6B-5DA9-4DAE-8CDF-640ED18E6CFD}" type="slidenum">
              <a:rPr lang="pt-BR" smtClean="0"/>
              <a:pPr/>
              <a:t>2</a:t>
            </a:fld>
            <a:endParaRPr lang="pt-B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9D19225F-CDAC-48C4-8E09-8630A1DFF748}" type="slidenum">
              <a:rPr lang="pt-BR" altLang="pt-BR">
                <a:solidFill>
                  <a:prstClr val="black"/>
                </a:solidFill>
              </a:rPr>
              <a:pPr eaLnBrk="1" hangingPunct="1"/>
              <a:t>14</a:t>
            </a:fld>
            <a:endParaRPr lang="pt-BR" altLang="pt-BR">
              <a:solidFill>
                <a:prstClr val="black"/>
              </a:solidFill>
            </a:endParaRPr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71525" y="2130426"/>
            <a:ext cx="874395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43050" y="3886200"/>
            <a:ext cx="72009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CB15A-0FF7-45B9-8876-13872F2501EE}" type="datetimeFigureOut">
              <a:rPr lang="pt-BR" smtClean="0"/>
              <a:t>26/08/2014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31F11-04C0-4A95-A091-421710CE9D7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21746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CB15A-0FF7-45B9-8876-13872F2501EE}" type="datetimeFigureOut">
              <a:rPr lang="pt-BR" smtClean="0"/>
              <a:t>26/08/2014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31F11-04C0-4A95-A091-421710CE9D7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75548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458075" y="274639"/>
            <a:ext cx="2314575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514350" y="274639"/>
            <a:ext cx="6772275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CB15A-0FF7-45B9-8876-13872F2501EE}" type="datetimeFigureOut">
              <a:rPr lang="pt-BR" smtClean="0"/>
              <a:t>26/08/2014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31F11-04C0-4A95-A091-421710CE9D7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084431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1" descr="fundo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m 2" descr="linha 1-1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0" y="158750"/>
            <a:ext cx="1185863" cy="610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m 3" descr="linha 1-2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217488"/>
            <a:ext cx="1123355" cy="611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m 4" descr="sombra 1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419" y="6237289"/>
            <a:ext cx="8685015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Elipse 7"/>
          <p:cNvSpPr/>
          <p:nvPr userDrawn="1"/>
        </p:nvSpPr>
        <p:spPr>
          <a:xfrm>
            <a:off x="444699" y="188914"/>
            <a:ext cx="485775" cy="503237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4" name="Título 1"/>
          <p:cNvSpPr>
            <a:spLocks noGrp="1"/>
          </p:cNvSpPr>
          <p:nvPr>
            <p:ph type="ctrTitle"/>
          </p:nvPr>
        </p:nvSpPr>
        <p:spPr>
          <a:xfrm>
            <a:off x="2551212" y="260649"/>
            <a:ext cx="7447806" cy="1470025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3600">
                <a:solidFill>
                  <a:schemeClr val="accent3">
                    <a:lumMod val="50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pt-BR" dirty="0" smtClean="0"/>
              <a:t>Clique para editar o estilo do título mestre</a:t>
            </a:r>
            <a:endParaRPr lang="pt-BR" dirty="0"/>
          </a:p>
        </p:txBody>
      </p:sp>
      <p:sp>
        <p:nvSpPr>
          <p:cNvPr id="15" name="Subtítulo 2"/>
          <p:cNvSpPr>
            <a:spLocks noGrp="1"/>
          </p:cNvSpPr>
          <p:nvPr>
            <p:ph type="subTitle" idx="1"/>
          </p:nvPr>
        </p:nvSpPr>
        <p:spPr>
          <a:xfrm>
            <a:off x="1984149" y="2132856"/>
            <a:ext cx="8010990" cy="39604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just">
              <a:buFont typeface="Arial" pitchFamily="34" charset="0"/>
              <a:buChar char="•"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dirty="0" smtClean="0"/>
              <a:t>Clique para editar o estilo do subtítulo mestre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204878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71525" y="2130425"/>
            <a:ext cx="874395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43050" y="3886200"/>
            <a:ext cx="72009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570827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390998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12800" y="4406900"/>
            <a:ext cx="874395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12800" y="2906713"/>
            <a:ext cx="874395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6130368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514350" y="1600200"/>
            <a:ext cx="4552950" cy="5068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219700" y="1600200"/>
            <a:ext cx="4552950" cy="5068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6988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14350" y="274638"/>
            <a:ext cx="92583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514350" y="1535113"/>
            <a:ext cx="454501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14350" y="2174875"/>
            <a:ext cx="454501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5226050" y="1535113"/>
            <a:ext cx="45466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5226050" y="2174875"/>
            <a:ext cx="4546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800912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255409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1564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CB15A-0FF7-45B9-8876-13872F2501EE}" type="datetimeFigureOut">
              <a:rPr lang="pt-BR" smtClean="0"/>
              <a:t>26/08/2014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31F11-04C0-4A95-A091-421710CE9D7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672414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14350" y="273050"/>
            <a:ext cx="338455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022725" y="273050"/>
            <a:ext cx="574992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514350" y="1435100"/>
            <a:ext cx="338455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23809837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016125" y="4800600"/>
            <a:ext cx="6172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016125" y="612775"/>
            <a:ext cx="6172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016125" y="5367338"/>
            <a:ext cx="6172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5839442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330837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458075" y="188913"/>
            <a:ext cx="2314575" cy="648017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514350" y="188913"/>
            <a:ext cx="6791325" cy="648017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02225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12602" y="4406901"/>
            <a:ext cx="874395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12602" y="2906713"/>
            <a:ext cx="874395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CB15A-0FF7-45B9-8876-13872F2501EE}" type="datetimeFigureOut">
              <a:rPr lang="pt-BR" smtClean="0"/>
              <a:t>26/08/2014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31F11-04C0-4A95-A091-421710CE9D7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49332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514350" y="1600201"/>
            <a:ext cx="45434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229225" y="1600201"/>
            <a:ext cx="45434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CB15A-0FF7-45B9-8876-13872F2501EE}" type="datetimeFigureOut">
              <a:rPr lang="pt-BR" smtClean="0"/>
              <a:t>26/08/2014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31F11-04C0-4A95-A091-421710CE9D7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29181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514350" y="1535113"/>
            <a:ext cx="45452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14350" y="2174875"/>
            <a:ext cx="454521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5225654" y="1535113"/>
            <a:ext cx="454699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5225654" y="2174875"/>
            <a:ext cx="454699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CB15A-0FF7-45B9-8876-13872F2501EE}" type="datetimeFigureOut">
              <a:rPr lang="pt-BR" smtClean="0"/>
              <a:t>26/08/2014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31F11-04C0-4A95-A091-421710CE9D7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05080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CB15A-0FF7-45B9-8876-13872F2501EE}" type="datetimeFigureOut">
              <a:rPr lang="pt-BR" smtClean="0"/>
              <a:t>26/08/2014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31F11-04C0-4A95-A091-421710CE9D7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085137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CB15A-0FF7-45B9-8876-13872F2501EE}" type="datetimeFigureOut">
              <a:rPr lang="pt-BR" smtClean="0"/>
              <a:t>26/08/2014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31F11-04C0-4A95-A091-421710CE9D7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71455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14351" y="273050"/>
            <a:ext cx="338435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021931" y="273051"/>
            <a:ext cx="575071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514351" y="1435101"/>
            <a:ext cx="338435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CB15A-0FF7-45B9-8876-13872F2501EE}" type="datetimeFigureOut">
              <a:rPr lang="pt-BR" smtClean="0"/>
              <a:t>26/08/2014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31F11-04C0-4A95-A091-421710CE9D7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0838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016324" y="4800600"/>
            <a:ext cx="6172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016324" y="612775"/>
            <a:ext cx="6172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016324" y="5367338"/>
            <a:ext cx="6172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CB15A-0FF7-45B9-8876-13872F2501EE}" type="datetimeFigureOut">
              <a:rPr lang="pt-BR" smtClean="0"/>
              <a:t>26/08/2014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31F11-04C0-4A95-A091-421710CE9D7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16040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514350" y="274638"/>
            <a:ext cx="92583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514350" y="1600201"/>
            <a:ext cx="92583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514350" y="6356351"/>
            <a:ext cx="2400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ACB15A-0FF7-45B9-8876-13872F2501EE}" type="datetimeFigureOut">
              <a:rPr lang="pt-BR" smtClean="0"/>
              <a:t>26/08/2014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514725" y="6356351"/>
            <a:ext cx="32575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7372350" y="6356351"/>
            <a:ext cx="2400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431F11-04C0-4A95-A091-421710CE9D7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17137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100000">
              <a:srgbClr val="0000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14350" y="188913"/>
            <a:ext cx="92583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 smtClean="0"/>
              <a:t>Clique para editar o estilo do título mestre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4350" y="1600200"/>
            <a:ext cx="9258300" cy="506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 smtClean="0"/>
              <a:t>Clique para editar os estilos do texto mestre</a:t>
            </a:r>
          </a:p>
          <a:p>
            <a:pPr lvl="1"/>
            <a:r>
              <a:rPr lang="pt-BR" altLang="pt-BR" smtClean="0"/>
              <a:t>Segundo nível</a:t>
            </a:r>
          </a:p>
          <a:p>
            <a:pPr lvl="2"/>
            <a:r>
              <a:rPr lang="pt-BR" altLang="pt-BR" smtClean="0"/>
              <a:t>Terceiro nível</a:t>
            </a:r>
          </a:p>
          <a:p>
            <a:pPr lvl="3"/>
            <a:r>
              <a:rPr lang="pt-BR" altLang="pt-BR" smtClean="0"/>
              <a:t>Quarto nível</a:t>
            </a:r>
          </a:p>
          <a:p>
            <a:pPr lvl="4"/>
            <a:r>
              <a:rPr lang="pt-BR" altLang="pt-BR" smtClean="0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2108004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Verdan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b="1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b="1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hyperlink" Target="http://www.scielo.br/scielo.php?script=sci_home&amp;lng=pt&amp;nrm=iso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hyperlink" Target="http://www.scielo.br/scielo.php?script=sci_home&amp;lng=pt&amp;nrm=iso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71525" y="1601365"/>
            <a:ext cx="8743950" cy="2619723"/>
          </a:xfrm>
        </p:spPr>
        <p:txBody>
          <a:bodyPr>
            <a:normAutofit/>
          </a:bodyPr>
          <a:lstStyle/>
          <a:p>
            <a:r>
              <a:rPr lang="pt-BR" b="1" dirty="0" smtClean="0">
                <a:solidFill>
                  <a:srgbClr val="FF0000"/>
                </a:solidFill>
              </a:rPr>
              <a:t>II ENCONTRO DO PROGRAMA </a:t>
            </a:r>
            <a:br>
              <a:rPr lang="pt-BR" b="1" dirty="0" smtClean="0">
                <a:solidFill>
                  <a:srgbClr val="FF0000"/>
                </a:solidFill>
              </a:rPr>
            </a:br>
            <a:r>
              <a:rPr lang="pt-BR" b="1" dirty="0" smtClean="0">
                <a:solidFill>
                  <a:srgbClr val="FF0000"/>
                </a:solidFill>
              </a:rPr>
              <a:t>ACADEMIA DA SAÚDE</a:t>
            </a:r>
            <a:br>
              <a:rPr lang="pt-BR" b="1" dirty="0" smtClean="0">
                <a:solidFill>
                  <a:srgbClr val="FF0000"/>
                </a:solidFill>
              </a:rPr>
            </a:br>
            <a:r>
              <a:rPr lang="pt-BR" b="1" dirty="0" smtClean="0">
                <a:solidFill>
                  <a:srgbClr val="FF0000"/>
                </a:solidFill>
              </a:rPr>
              <a:t>DO ESTADO DE SÃO PAULO</a:t>
            </a:r>
            <a:endParaRPr lang="pt-BR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076" y="5373216"/>
            <a:ext cx="7758608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833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pt-BR" b="1" dirty="0" smtClean="0"/>
              <a:t>ENTRAVES... </a:t>
            </a:r>
            <a:r>
              <a:rPr lang="pt-BR" b="1" dirty="0" smtClean="0">
                <a:solidFill>
                  <a:srgbClr val="FF0000"/>
                </a:solidFill>
              </a:rPr>
              <a:t>Profissional de EF</a:t>
            </a:r>
            <a:endParaRPr lang="pt-BR" b="1" dirty="0">
              <a:solidFill>
                <a:srgbClr val="FF0000"/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4350" y="1711349"/>
            <a:ext cx="9258300" cy="4525963"/>
          </a:xfrm>
        </p:spPr>
        <p:txBody>
          <a:bodyPr/>
          <a:lstStyle/>
          <a:p>
            <a:pPr>
              <a:lnSpc>
                <a:spcPct val="250000"/>
              </a:lnSpc>
            </a:pPr>
            <a:r>
              <a:rPr lang="pt-BR" b="1" dirty="0" smtClean="0"/>
              <a:t>Promoção da Saúde (AF) antecede o PEF</a:t>
            </a:r>
          </a:p>
          <a:p>
            <a:pPr>
              <a:lnSpc>
                <a:spcPct val="250000"/>
              </a:lnSpc>
            </a:pPr>
            <a:r>
              <a:rPr lang="pt-BR" b="1" dirty="0" smtClean="0"/>
              <a:t>Problemas na formação </a:t>
            </a:r>
          </a:p>
          <a:p>
            <a:pPr>
              <a:lnSpc>
                <a:spcPct val="250000"/>
              </a:lnSpc>
            </a:pPr>
            <a:r>
              <a:rPr lang="pt-BR" b="1" dirty="0" smtClean="0"/>
              <a:t>Sistema CONFEF e CREF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231955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3600" b="1" dirty="0" smtClean="0"/>
              <a:t>FUNDAMENTOS DA PROMOÇÃO DA SAÚDE</a:t>
            </a:r>
            <a:endParaRPr lang="pt-BR" sz="36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pt-BR" dirty="0" smtClean="0"/>
              <a:t>Autonomia</a:t>
            </a:r>
          </a:p>
          <a:p>
            <a:r>
              <a:rPr lang="pt-BR" dirty="0" smtClean="0"/>
              <a:t>Empoderamento</a:t>
            </a:r>
          </a:p>
          <a:p>
            <a:r>
              <a:rPr lang="pt-BR" dirty="0" smtClean="0"/>
              <a:t>Participação social</a:t>
            </a:r>
          </a:p>
          <a:p>
            <a:r>
              <a:rPr lang="pt-BR" dirty="0" smtClean="0"/>
              <a:t>Governança</a:t>
            </a:r>
          </a:p>
          <a:p>
            <a:r>
              <a:rPr lang="pt-BR" dirty="0" smtClean="0"/>
              <a:t>Território</a:t>
            </a:r>
          </a:p>
          <a:p>
            <a:r>
              <a:rPr lang="pt-BR" dirty="0" smtClean="0"/>
              <a:t>Equidade</a:t>
            </a:r>
          </a:p>
          <a:p>
            <a:r>
              <a:rPr lang="pt-BR" dirty="0" err="1" smtClean="0"/>
              <a:t>Intersetorialidade</a:t>
            </a:r>
            <a:endParaRPr lang="pt-BR" dirty="0" smtClean="0"/>
          </a:p>
          <a:p>
            <a:r>
              <a:rPr lang="pt-BR" dirty="0" smtClean="0"/>
              <a:t>Redes sociais</a:t>
            </a:r>
          </a:p>
          <a:p>
            <a:r>
              <a:rPr lang="pt-BR" dirty="0" smtClean="0"/>
              <a:t>Sustentabilidade</a:t>
            </a:r>
          </a:p>
          <a:p>
            <a:r>
              <a:rPr lang="pt-BR" dirty="0" smtClean="0"/>
              <a:t>Integralidade</a:t>
            </a:r>
          </a:p>
          <a:p>
            <a:pPr marL="0" indent="0">
              <a:buNone/>
            </a:pPr>
            <a:endParaRPr lang="pt-B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420" y="1972792"/>
            <a:ext cx="5089922" cy="340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0073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74948" y="620688"/>
            <a:ext cx="9968036" cy="5904656"/>
          </a:xfrm>
        </p:spPr>
        <p:txBody>
          <a:bodyPr>
            <a:normAutofit fontScale="92500"/>
          </a:bodyPr>
          <a:lstStyle/>
          <a:p>
            <a:pPr>
              <a:lnSpc>
                <a:spcPct val="200000"/>
              </a:lnSpc>
            </a:pPr>
            <a:r>
              <a:rPr lang="pt-BR" sz="2400" dirty="0" smtClean="0"/>
              <a:t>Qualidade de Vida  </a:t>
            </a:r>
            <a:r>
              <a:rPr lang="pt-BR" sz="2400" dirty="0"/>
              <a:t>e fatores associados BH </a:t>
            </a:r>
            <a:r>
              <a:rPr lang="pt-BR" sz="2400" dirty="0" smtClean="0"/>
              <a:t>(HORTA </a:t>
            </a:r>
            <a:r>
              <a:rPr lang="pt-BR" sz="2400" dirty="0"/>
              <a:t>PM et al 2013)</a:t>
            </a:r>
          </a:p>
          <a:p>
            <a:pPr>
              <a:lnSpc>
                <a:spcPct val="200000"/>
              </a:lnSpc>
            </a:pPr>
            <a:r>
              <a:rPr lang="pt-BR" sz="2400" dirty="0"/>
              <a:t>Qualidade de Vida</a:t>
            </a:r>
            <a:r>
              <a:rPr lang="pt-BR" sz="2400" dirty="0" smtClean="0"/>
              <a:t> </a:t>
            </a:r>
            <a:r>
              <a:rPr lang="pt-BR" sz="2400" dirty="0"/>
              <a:t>e fatores associados Recife </a:t>
            </a:r>
            <a:r>
              <a:rPr lang="pt-BR" sz="2400" dirty="0" smtClean="0"/>
              <a:t>(SOARES </a:t>
            </a:r>
            <a:r>
              <a:rPr lang="pt-BR" sz="2400" dirty="0"/>
              <a:t>J et al, 2010)</a:t>
            </a:r>
          </a:p>
          <a:p>
            <a:pPr>
              <a:lnSpc>
                <a:spcPct val="200000"/>
              </a:lnSpc>
            </a:pPr>
            <a:r>
              <a:rPr lang="pt-BR" sz="2400" dirty="0"/>
              <a:t>Fracionamento da Dieta x Perfil Nutricional (PEREIRA, LM et al 2014)</a:t>
            </a:r>
          </a:p>
          <a:p>
            <a:pPr>
              <a:lnSpc>
                <a:spcPct val="200000"/>
              </a:lnSpc>
            </a:pPr>
            <a:r>
              <a:rPr lang="pt-BR" sz="2400" dirty="0"/>
              <a:t>Intervenção Nutricional -&gt; Conhecimento e Comportamento (SILVA, CP et al 2013)</a:t>
            </a:r>
          </a:p>
          <a:p>
            <a:pPr>
              <a:lnSpc>
                <a:spcPct val="200000"/>
              </a:lnSpc>
            </a:pPr>
            <a:r>
              <a:rPr lang="pt-BR" sz="2400" dirty="0"/>
              <a:t>Qualidade da Dieta </a:t>
            </a:r>
            <a:r>
              <a:rPr lang="pt-BR" sz="2400" dirty="0" smtClean="0"/>
              <a:t>(COSTA,  </a:t>
            </a:r>
            <a:r>
              <a:rPr lang="pt-BR" sz="2400" dirty="0"/>
              <a:t>D 2012)</a:t>
            </a:r>
          </a:p>
          <a:p>
            <a:pPr>
              <a:lnSpc>
                <a:spcPct val="200000"/>
              </a:lnSpc>
            </a:pPr>
            <a:r>
              <a:rPr lang="pt-BR" sz="2400" dirty="0"/>
              <a:t>Peso e fatores associados (LOPES, ACS et al 2012)</a:t>
            </a:r>
          </a:p>
          <a:p>
            <a:pPr>
              <a:lnSpc>
                <a:spcPct val="200000"/>
              </a:lnSpc>
            </a:pPr>
            <a:r>
              <a:rPr lang="pt-BR" sz="2400" dirty="0"/>
              <a:t>Perfil de saúde e nutricional (COSTA, BVL et al 2013</a:t>
            </a:r>
            <a:r>
              <a:rPr lang="pt-BR" sz="2400" dirty="0" smtClean="0"/>
              <a:t>)</a:t>
            </a:r>
            <a:endParaRPr lang="pt-BR" sz="2400" dirty="0"/>
          </a:p>
        </p:txBody>
      </p:sp>
      <p:pic>
        <p:nvPicPr>
          <p:cNvPr id="4" name="Picture 2" descr="http://www.scielo.br/img/pt/fbpelogp.gif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5708" y="5796190"/>
            <a:ext cx="1332731" cy="873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868" y="5810500"/>
            <a:ext cx="1676401" cy="681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65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74948" y="476672"/>
            <a:ext cx="9937104" cy="5650163"/>
          </a:xfrm>
        </p:spPr>
        <p:txBody>
          <a:bodyPr>
            <a:normAutofit fontScale="92500"/>
          </a:bodyPr>
          <a:lstStyle/>
          <a:p>
            <a:pPr>
              <a:lnSpc>
                <a:spcPct val="270000"/>
              </a:lnSpc>
            </a:pPr>
            <a:r>
              <a:rPr lang="pt-BR" sz="2200" dirty="0" smtClean="0"/>
              <a:t>Nível de Atividade Física (SIMÕES </a:t>
            </a:r>
            <a:r>
              <a:rPr lang="pt-BR" sz="2200" dirty="0"/>
              <a:t>EJ et al, 2008)</a:t>
            </a:r>
          </a:p>
          <a:p>
            <a:pPr>
              <a:lnSpc>
                <a:spcPct val="270000"/>
              </a:lnSpc>
            </a:pPr>
            <a:r>
              <a:rPr lang="pt-BR" sz="2200" dirty="0"/>
              <a:t>Nível de Atividade Física </a:t>
            </a:r>
            <a:r>
              <a:rPr lang="pt-BR" sz="2200" dirty="0" smtClean="0"/>
              <a:t>- Lazer (MENDONÇA </a:t>
            </a:r>
            <a:r>
              <a:rPr lang="pt-BR" sz="2200" dirty="0"/>
              <a:t>BC, et al 2010)</a:t>
            </a:r>
          </a:p>
          <a:p>
            <a:pPr>
              <a:lnSpc>
                <a:spcPct val="270000"/>
              </a:lnSpc>
            </a:pPr>
            <a:r>
              <a:rPr lang="pt-BR" sz="2200" dirty="0" smtClean="0"/>
              <a:t>Efetividade – intervenção nutricional (TEIXEIRA PD et al, 2013)</a:t>
            </a:r>
          </a:p>
          <a:p>
            <a:pPr>
              <a:lnSpc>
                <a:spcPct val="270000"/>
              </a:lnSpc>
            </a:pPr>
            <a:r>
              <a:rPr lang="pt-BR" sz="2200" dirty="0" smtClean="0"/>
              <a:t>Uso e ocupação de parques (PARRA DC et al 2010)</a:t>
            </a:r>
          </a:p>
          <a:p>
            <a:pPr>
              <a:lnSpc>
                <a:spcPct val="270000"/>
              </a:lnSpc>
            </a:pPr>
            <a:r>
              <a:rPr lang="pt-BR" sz="2200" dirty="0" smtClean="0"/>
              <a:t>Perfil de usuários e não usuários (HALLAL PC et al 2010)</a:t>
            </a:r>
          </a:p>
          <a:p>
            <a:pPr>
              <a:lnSpc>
                <a:spcPct val="270000"/>
              </a:lnSpc>
            </a:pPr>
            <a:r>
              <a:rPr lang="pt-BR" sz="2200" dirty="0" smtClean="0"/>
              <a:t>Percepção dos usuários (HALLAL </a:t>
            </a:r>
            <a:r>
              <a:rPr lang="pt-BR" sz="2200" dirty="0"/>
              <a:t>PC et al 2010</a:t>
            </a:r>
            <a:r>
              <a:rPr lang="pt-BR" sz="2200" dirty="0" smtClean="0"/>
              <a:t>)</a:t>
            </a:r>
          </a:p>
        </p:txBody>
      </p:sp>
      <p:pic>
        <p:nvPicPr>
          <p:cNvPr id="1026" name="Picture 2" descr="http://www.scielo.br/img/pt/fbpelogp.gif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5708" y="5796190"/>
            <a:ext cx="1332731" cy="873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data:image/jpeg;base64,/9j/4AAQSkZJRgABAQAAAQABAAD/2wCEAAkGBxASEBQUERQVFhEWGBgXFhUUFRQVFRcXGRkXFhcYFBQYHCogGB0nHRYWITEhJSkrLi4uFyAzODMsNygtLiwBCgoKDg0OGxAQGzckICQtODIsNjQ0LDIyLDQvLDYvLC8vMC4tLCwsLCwsLywsNCwsLywsLCwsLCwsLCwsLCwsLP/AABEIAI8BYAMBEQACEQEDEQH/xAAcAAEBAAMBAQEBAAAAAAAAAAAABwQFBgMCAQj/xABOEAACAQIBBggICwUGBgMAAAABAgADEQQFBgcSITETIkFRYXGBsjI0cnOCkaGxCCMzNUJSU5LBwtElYpOisxUWF9Lh8UNUY4PD0xQkhP/EABoBAQACAwEAAAAAAAAAAAAAAAAEBQECAwb/xAA0EQACAQMABwUHBQEBAQAAAAAAAQIDBBEFEiExM0GBUXGRsfATIjJhocHRFBVCUuEj8ST/2gAMAwEAAhEDEQA/ALjAEAQBAEAQBAEAQBAEAQBAEAQBAEAQBAEA/LwD9gCAIAgCAIAgCAIAgCAIAgCAIAgCAIAgCAIAgCAIAgCAIAgCAIAgCAIAgCAIAgCAIAgCASbT3lSvSTB06VR0SoazOUdkJKCkEBKkG3xjG3OBzQZRzeYelWvhmFLHM1bDGwFQ3atS6Sd9VecG7cxO6BgquNy0q4inVpsHo1KSG6m6shLEMpG/nEyYOmp1AwBU3BFwRygzAPqAIAgCAIAgCAIAgCAIAgCAIAgCAIAgCAIAgCAIAgCAIAgCAIAgCAIAgCAIAgCAIAgCAR74Qy8XBHprj1il+kGURqDJT9GzE4Igk2FVwBfcLK1hzbST1kzKNWVHNLKG+ix5yn4j8fXDB00wBAEAQBAEAQBAEAQBAEAQBAEAQBAEAQBAEAQBAEAQBAEAQBAEAQBAEAQBAEAQBAEAQCRfCFHxWD8ur3UgyiLQZKbo0P8A9NvOt3UmUas7DD1ijq671IIgwUXD1g6Kw3MAR27ZgyekAQBAEAQBAEAQBAEAQBAEAQBAEAQBAEAQBAEAQBAEAQBAEAQBAEAQBAEAQBAEAQBAJF8IX5LB+XV7qwZRFoMlM0Z+KP55u5TmUas62ZMHZ5qV9bD2+oxHZ4Q981Zky8sZYoYVNeu4UbgN7MeZVG0zenTlUeIo51asKSzN4OQxOk2iD8XQqMP3mVPYNaTFYS5sgS0nDlFihpOpfTw9QeS6t77Q7CXKQWk4c4v6G4wOfeAqWBqGmTyVVK+thdfbOMrSrHlk7wvqEueO/wBYOhw+IR1DIysp3FSGB6iJHaa2MlpprKPWYMiAIAgCAIAgCAIAgCAIAgCAIAgCAIAgCAIAgCAIAgCAIAgCAIAgCAIAgEi+EL8lg/Lq91YMoi0GSmaM/FH883cpzKNWdbMmDbZOy0mEw1ao+2xUIvKzkNYDm3b+YGb0qTqS1Ucq1aNKDkyc5WypWxNU1KzXY7h9FR9VRyCXVOnGnHVieeq1ZVZa0mYU3OZ+wBAPfBY2rRbWouyNzoSL9YG/tmsoRksSWTaE5QeYvB2ORtI9ZLLiUFRfrpZX7V8Fv5ZDqWMXtg8FhS0lJbJrPn+PI7/I+XcNihejUDHlU7HXrU7e3dK+pSnTfvItKVenVWYM2U5nUQBAEAQBAEAQBAEAQBAEAQBAJDn/AI6smUKqpVqKtk2K7qPAXkBlvaQi6Syiivqk1WaTfiznv7TxH21b+LU/WSfZw7F4Iie1qf2fix/aeI+2rfxan6xqQ7F4Ie1qf2fiz9XKuJBuK9YHztT9Zj2cOxeCM+1qf2fizochZ+4qiwFcmtS5b24QDnVuXqb1iR6tnCS93YyVR0hUg/f2r6lWwWLStTWpTOsji6no/A9EqpRcXhl3GSklJbme81NhAEAQBANfnCxGExBBIIpVCCDYg6h2g8k6Uvjj3nOs8U5dzIh/aeI+2rfxan6y89nDsXgjzftan9n4ssWY9RmyfQLEsxDXLEknjtvJlNcpKrJI9BaNujFs3s4EgQBAJF8IQ/FYPy6vdSDKItBkpmjPxR/PN3KcyjVnWzJg0OdLn4tb7OMbdIsAfafXLCwXxPuKrSb+Fd/2NDLAqjfZGzQxeKpCrS4PUJIGsxBuNh2apkepcwpy1ZEqlZ1KsdaOMevkZ3+HeP8A+j/Eb/LNP11L5nT9urfLx/w5avSZHZGFmUlSOYg2PtElJ5WUQpJxbT5HnMmDoslZl4zEUVq0xTCNe2u5B2Ei9tU80j1LqnCWqyVTsqtSKksYfrsM6lmBlFGDI1JWG5lqsCD0ELsnN3tFrDz4HVaPrp5TXi/wZubukKohCYwFl3cIo448tdzdYsegzSrZJ7afgdaGkGvdq+JRcFjadZA9Jg6Hcym4/wBD0SulFxeGi1hOM1rReUZE1NhAEAQBAEAQBAEAlWkrGVUx1kqVFHBIbK7KL3fbYGWtlCLp5a5lLpCc1Vwm1s7e8+dHGNrPjgHqVGXg3NmdmH0eQmZvIRVLYuZiwqTdbDbeztKvKkuxAI1pF+cavVT7iy5s+Eigv+O+h45jYClXxqU6yhkKuSpuNoFxum11OUKeYmtlCM6urJZWCmf3Myd/y6/ef/NKz9VV/sXH6Oh/U1+VdH2DqIeBBpVOQhmZb8msrE7Oq03he1E/e2o5VNH0pL3djJPWpFWZW2MpKkcxBsR6xLdPKyijaw2mUnRPji1OtRO5GV16A97gdq39KVl/DElLtLfRlRuMoPl9zpcdnVgaNRqdWsFqLbWXVc2uARtC23ESNG3qSWUthMndUoS1ZS2ntkrL+FxLFaFQOyi5AVhYbvpATWdGcPiRtTr06myDybOczqa3KuXcNhior1Aha5W6sb2tfwQecTpTpTqfCjlUr06eNd4MbCZ2YGrUWnTrBnY2UatQXPWVtNpW9SKy0aRuqUnqqW0ys4/E8T5mp3DNaPEj3o3r8OXc/Ig0vjzBY8z8bSo5LoPVdUQBrsxsPDbZ0nolNcRcq7UVk9DazjC3i5PCPGtpEwANgarDnWnYfzEH2TZWVVmj0hRXb4GzyRnVg8SdWnVGufoOCjHqB8LsvOVS3qU9rR2pXVKrsi9pupxJBIPhC+BgvKre6nBlEYgyUnRf4rV8+39OlMo1Z2EyYOfzq30+pvyyxsN0un3KjSm+HX7Gjk8rC2ZkYfg8n4cc6a/3yX/NKS5lmrI9FaR1aMV8vPab2cCSR3SNk/gsczAcWqBUHX4LD1i/pS4s561LHYUN/T1a2e3ac3Qos7Ki+ExCr1sQB7TJTaSyyGk5NJcy/ZPwq0aSU18FFVR1KAJ5+UnKTk+Z6iEVCKiuRkTU2INnFh+DxmITkFV7dRJYewiX1GWtTi/keZuI6tWS+f8AptdHeKqLj6SKxCVNYOvIwCOwuOcFRt3zldxTpNvl+TvYzkqySex7/Askpi/NVlXOLCYbZWqqrfVF2f7q3InWnRnU+FHGrcU6fxM0jaRsCDsFUjnFMW9rXnf9DV+RH/caPz8DZ5NzvwNchUqgOdy1AUJ6AW2E9RnKdtUhtaOtO7o1HhP7G9nAkiAeOKxVOkpeoyog3sxAA7TMqLk8IxKSist4RzOJ0hYBTZWqP0pTNv5iJKVlVfyIctIUVzz0M3JOeGCxDBEqarnctQFCegE7CegGc6ltUgstHSld0qjwntOC0oeP/wDaT3vLCx4XUq9I8bovufOjL5wHm3/LM3vC6mNHcbo/sV6U5fCARrSJ841eqn3FlzZ8JFBf8d9D70bfOKeS/dmLzhMzo/j9CxSnL48cXikpIz1GCoouSdwEyouTwjEpKKy9xAsdX4SrUe1td3e3NrMW/GegitWKXYeXnLWk5dryd7ojw5viKn0eIg6+Mx9hX1yvv5fCiz0XF+9LuOaz7+ccR1p/TSSrXgx9cyHe8eXTyRvNEvy9fza94zhf/DHvJOjPjl3Ip8qy5Jppb+Uw3k1PeksrDdLoVGk98Ov2OZzP8fw3nB7jJVxwpdxDtOPHv+xYM4/E8T5mp3DKejxI96L6vw5dz8iDS+PMmwFXEYkUqKBnFMEU6aAm1ySzW59u0nonPEKeZPZk661SrqwW3G5GTis1cfTUs+HfVG0kFHsOkKSZrG5pSeFI3laVorLj5fY04PN2H9J2I5V9HmcjYhGo1jetTAIY73Tdc85BsCekdMqbugqb1o7mXljcuqtWW9fVHIfCGbi4IdNc+oUf1kMsERqDJSdF/itXz7f06UyjVnYTJg0GdI20/S/LLCw/l0KnSa+B9/2NEFJ2Dedg6zsEsM4KvGdiP6EwlEJTRBuVVUdQAH4TzzeXk9VFYWD6FQaxXlABt0G4/AzBk4zSnk7XwyVgNtJtvkPZT/MEk2xnibj2lfpGnrU1Ls+/pHKaOcn8LjlYji0gXPX4Kj1m/oyXeT1aWO0g2FPWrZ7Cv1KgUXJsLgdpIA9pEp0sl9nB9QCO6SMPqZQc/XVH9mp+SXFlLNJfIodIRxWfzX+fY8dHw/aWH/7n9KpNrvgy9czSx48evkzus/8AOVsLTFOkbV6l7H6ibi3WTsHaeSQLWgqjzLcizvbl0o4jvf0JMSzNys7HpZmJ9pJMt9iRRbW/mb+lmTlBk1uBt+6zoG9ROzttI7u6SeMktWNdrOPqaPF4WpScpVUo43qwsf8AUdM7xkpLMWRZwlF6slg73RznO5cYWuxYEfFMTcggX1CeUWvbqtzSvvLdJe0j1LSwum37OXT8FEq1QqlmICqCSTuAG0kyuSzsRat42siWdGcFTGVixJFIE8GnIBzkfWPKeyXlCiqUcc+Z525uHWlnly9dprsDgatZ9SijO3MovYc5O4DpM6SnGCzJ4OMKcpvEVkzsdmxjqKF6lBwg3kFXt0nUJsOmc43FKTwpHWdrWgsuPkYWPx9SsVNVtZlQIGO8qpJGseU7bX6J0hBQykc51JTacuzB0WjL5wHm3/LI17wupK0dxuj+xXpUF8IBGtInzjV6qfcWXNnwkUF/x30NBhcTUptrU2ZHG5lJU7d+0SRKKksNESM5ReYvBm/3gxv/ADNf+K/6zT2NP+qOv6ir/Z+Ji4vKFar8rVqPbdruzAdQJ2TaMIx+FYNJ1Jz+Jtn7k7AVa9QU6KlnPINwHOx5B0mJzjBa0hTpyqS1YraWvNrIy4TDrSBuRtdvrOd56uQdAEpK1V1JuR6KhRVKCiiU59/OOI60/ppLa14MfXMo73jy9ckbzRL8vX82veMj3/wxJOjPjl3Ip8rC5Jppc+Uw3k1PeksrDdLoVGk98Ov2OZzO8fw3nB7jJVxwpdxDtOPHv+xYM4/E8R5mp3GlPR4ke9F9X4cu5+RBpfHmSu6NslrTwYq2+MrEsTy6oJCDqsL+lKi8qOVTV5IvbCko0tbm/SOtkQnEe0i5LWhjLoLJVXXsNwa5DW7QD6UuLOo509vIob+koVcrnt/JjZiYk08oULbmJQ9IZTb26p7JtdRzSZpZS1a8fns+h7/CHPiP/wCj/wAEpT0SI5Bk22beW3wtZWBPBE2qLzqd5A5xvHVblgwWKm4YAqbqQCCNxB2gibGpos6f+H6X5ZYWH8uhVaT/AI9fsYebWG4TGYdOeqhPUp1j7FMmV5atOT+RAt461WK+fltLsJQnpTlcZlbUyzSpE8V6GqfLLMy9y3pSVGlm3cuxkKVbVulDk168joMrYIV6FSkdzqy9RI2HsNj2SPCWpJSXIlVIKcHF8zltF+TDSw9So4s9RyOoUyUt97Xku9qa00luS8yFo6lqU23vb8tnnkys/wDKvAU6K32vWpk+RTYOx9YUds0taevJvsXmdLyrqKK7WvptOqkUmE10tYa1TD1OdXQ9hVh3jLKwlskio0nHbGXeaPR4P2jR6qn9N53u+C/XMjWPHXXyPPPvFGplCtfchCDoCgX/AJtY9szax1aSMXs9avL5bD9zIxuFoYnhcS1gqnU4rNxzYXsoNrC/ri6hOcNWHUWc6dOprVOW4oX9/cm/at/Cq/5ZXfo63Z9UWv6+h2/R/g5HSBlnBYtKbUHJrIbHiOt0IJO1gBsNvWZMtKVSm2pLYQb6vRqxTg9q+T3HIYTEmlUSou9GVx6JB/CTJR1k12lfCepJS7Cv6QMWUydVKnw9VOx2AP8ALeU9pHNZZL++lq0JY57PEjcuTz5aMxclrQwVMgceqoqOeUlhcA9QIHr55S3NRzqP5bD0NnSVOku17WdAZHJRFs+cmLh8a6oLI4FRQNwDXBA6NZWl1a1HOmm+489e0lTqtLntMzRl84Dzb/lmt7wupvo7jdH9ivSnL4QCNaRfnGr1U+4subPhIoL/AI76GPmXk2liMYtKsNZCrkgErtAuNoN5tczlCnrR3mlpTjUq6stxRv7g5O+yb+LV/wA0rv1lbt+iLb9BQ7Pq/wAn6mYeTgfkieupVt3ph3lbt+iCsKC/j9X+TeYDJ1GgurRpoi8yqBfpPP2zhKcpPMnkkwhGCxFYMqam5FM+/nHEdaf00l1a8GPrmedvePL1yRvNEvjFfza96cL/AOGPeSdGfHLuRT5WFyTPS2fjcOOXVqe9P0Ms9H7pdCn0p8Uev2OazO8fw3nB7jJNxwpdxEtOPHv+xYM4/E8R5mp3DKejxI96L6vw5dz8iDS+PMFuzJqhsn4cjkTVPWpKn2gykuVirLvPSWjToRx2G8nAkEt0sVgcTRUb1pkn0m2d0y0sF7jfzKbSb9+K+RoczaZbKGHA+vf7oLH3SRcvFKRFtFmtHv8AsZPwiPDwHViffhpRnpESCAIMlM0c5U4TDmix41E7PNt4PqNx1WmUasz86f8Ah+l+WWNh/LoVOk/49fsZejXD6+UFP2aO/s1PzzteyxS7yPo+Oa2exf59ywSnL4jeeuPYZUqVE8Kk1PV60VW715c20F7BJ88lBd1GrlyXLH5K9g8QtSmlRfBdQw6mFx75Tyi4tpl9GSkk1zPujSVRZRYXJ7WJY+0mG8hLBI9JmP4XGlB4NJQnpHjN71Hoy3soatPPaUWkamtV1exevsVTJWI4ShSqfXRG+8oP4ypnHVk12Mu6ctaKl2o5bSrh9bBo/wBSqp7GDL7ysl2MsVMdqIWko5pJ9j/w4/RyP2jT8mp3DJl5wWQLDjruZhZ4UyuPxIP2hP3gGHsM3t3mlHuOd2sV5d59ZsZutjWdVqKhQA8YE3BJGy3Nb2xXrqkk2s5FvbOu2k8YOh/wyr/b0/uN+sjfr4/1Jf7XL+30/wBH+GVf7en9xv1j9fH+o/a5f2+n+n42jGvb5en9xv1j9wj/AFMftcv7fT/TotItE/2af3DSJ+8F/GR7N/8AZdSZfr/5308yRGXBQF5zdrh8JQZdxpJ3QCPWDKCqsVJL5np6MtanFrsNjOZ1JNpTqA45QN60UB69ao1vUR65bWK/5dSj0k/+y7vuzy0ZfOA82/5Zm94XU10dxuj+xXpUF8IBGtIvzjV6qfcWXNnwkUF/x30PvRt84p5NTuzF5wmZ0fx13FilOXwgCAIBHNI2EKY92O6oqOOxQh9q+2XFnLNJLsKC/hq1m+3/AMMDNfLjYPECqBrKQVdb2JU2Ow84IB/3nSvR9rDVOVtXdGety5lBqaRsEEuBVLfV1AD2km0r1Y1M8i1ekaOOZOc4cs1MXXNVxbYFVRtCqL2F+U7Sb9MsaNJUo6qKmvWdaesz2zO8fw3nB7jMXHCl3G1px49/2LBnH4nifM1O4ZT0eJHvRfVuHLufkQaXx5g6vMzO44O9OopegxvxbayNykA7CDzSLc23tfeW8nWl57H3ZbV5HX4rSLglQlOEd+RdQrt6WbYPbIasqre3YT5aRopZW0mOVso1MRWerU8Jzew3Abgo6ANks6cFCKiinq1HUm5S5nXaLMlFqz4gjiICinndt9updnpyHfVMRUO0naNpNydR7lsO2zlzVweUFRcXT1xTJKEO6ML2B4yEGxsNnQOaVhcmJgswck0gAuCoG3LUQVW7WqXJ9cA1mcei3JmJQ8FSXDVfo1KA1VB/fpDisOwHmIgEcydha+TMqCjiBY34NiPBdH2I6nlW4U35LEbwRBk7DOkfJ+l+WWVh/LoVOk90ep0WiTD8fEVOYIg7SzH3LF/LZFGujI7ZS7ikmVpbkCyzX4TE1n+tVcjq1jb2Wl/SWIJfI8xWlrVJP5sqGjPKHCYIITxqLFPRPGX3kejKu9hq1M9pc6Pqa1HHZs/B0+LxC06bu3gopY9QBJ90ixTbSRNlJRTb5EBxWIapUeo3hOxc9bEk++egjFRSS5HlpScm5PmWXMPEa+T6B+qpT7jFfcBKa6WKsj0NnLNCPh4bD6z3w3CZPxA5k1/uEP8AlmLaWKsfW8XkdahLuz4bSd6Nh+0E8h/dLG84RVaP4/Rmx0pZJZay4hRxKgCOeZ1Gy/WvdnOxqJxcHyOukqTUlUW57zmM3ssPhK61UF9hVlvbWU2uL8m4EHnElVqSqR1WQ6FZ0Z6yKZh9IOT2W7M6HlVqbk+tQR7ZVuyqp7EXC0hQa2vHRnL5zZ/VajgYNmpot7sQus56jew9vVJVCzSWam1kO40hKTxS2LzMfNzLWU8ViUpDEPYm7nVp7EHhHwewdJE2rUqNODlq+Zpb17irUUdbv3bvAp+WMCK+HqUjs10K35iRsPYbHslZTnqSUuwuasFUg4vmiDYmg9N2RxZ1JVgeQjfL6LTWUeYlFxbi96OtzLzyGFTga4ZqNyVZdrJfaRblW+3nFzv5Ilza+0etHeT7S9VJak93kdLlDSNhFQ8EHqPyDVKLf95m5OoGRY2NRv3thMnpGkl7u1+BMMoYx61V6tQ3dzc83MAByACwHQJaQgoRUVuKWc3OTlLezpNGXzgPNv8Alka94XUl6O43R/Yr0qC+EAnudmZeKxWLqVqZpBGCgB2cNxVCm4CHlHPLC3uoU6ai8lXdWVSrUco4x6+R9ZoZm4rC4tatU0igVgdRmJ2iw2FBMXF1CpDVWRa2dSlU1pY9dCgSAWggCAIBpc6M3aWNphWOq63KOBcqTvBHKp2XHRO1CvKlLK3Ee4t41o4e/kTbF5hZQQ2WmtQchR1HscgiWUbyk97wVE7CtHcs+vmemAzAxzka6rSXlLMrHsVCb+sRO9pLdtMw0fWlv2evkdBlrMJuAo0sKUurM1R6pILkhQDxVPMdnJI1K895yn0wS61h/wA1Cny35MTIGYmMoYqjVdqJRHDHVdybWO4FBzzereU5wcVnb67TnQsKsKkZNrC7/wAHfZYw7VcPVprbWem6C+wXZSBc822V8JKMk3yZaVIuUHFc0TL/AA3x31qH36n/AK5afrqXz+n5Kb9trdq+v4NvjNHpfDUtVkTFIuq+806libG9rg2ttt2TjG9xN5Wx+KJE9H60Fh4kl0ZzNXMjKKm3A63StSnb2sDJSu6L5+ZCdjXX8fqjaZH0dYh2BxLCknKFIeoegW4q9dz1TjUvoJe5tO9LR02/feEUzAYKnRprTpKFRRYAfieU8t5Wyk5PWe8uIQjCKjHcjImpsIAgE4025uCvgf8A5KD47DcYkbzRPygJ/d2P0ap54Bx+UMZw2Hw1TldLnyrLre28sbD+XQqtJ7o9TJyDnTiMGjJRFOzNrEurE3sBvDDZskqrbwqvMiDRu50U1HHrqbiln7lJxxKdNhzpRqN7mnF2dFb39USFf3EtyT6P8nH1qLp4asvlKV94kxNPcQHGS3rBss384a+DLmjqHXADBwWHFvYixG3afXOdWhGrjW5HWhcTo5cOZsMqZ8YyvRek/BBHFm1EYNa97Aljv3bpzhaU4SUlnYdql9VnFxeNvrtOakkhnQZEzwxWFpcFSFMpctx1Ym537Qw2SPVtoVJazJVG8qUo6scY9fMy8RpAxroyMtHVYFTxH3EWP0+maKypp5WfXQ6PSFVrDS+v5PnRmP2gvm39wmb3hdTGjuP0ZWcbhKdWm1OooZGFip3GVEZOLyi8lFSWrJbCdZY0b1AxOFcMv1Klww6A4Fm7bSxp3y3TRVVdGvOab8TRPmTlEG3AE9IqUrd6SP1dHt8yK7Guv4/Vfkzsn6PMY5HC6lJeW5127FXZ7ROc72mvh2nWno6rL4tn19eJRc3sgUMHT1aQux2s7eEx6TyDmA2Suq1pVXmRbULeFFYibacjsctnZmdTxZ4RDwdcC2ta6uBuDge8e2SqF1Klse1EO5s41tq2P1vODxOYuUUNhSDjnSolv5iD7JPV5RfPBVysK65Z6/nBlZM0e4yow4bVopykkO3Yq7PWRNJ3tNfDtOlPR1WT97YjaZe0fVWdBheDWktNV+MZgzNrMWY2Q3J1hOVK9ST19+TtX0fJtezxhLn/AOGVmbmdisLihVqtSKajLxGYm5tbYUHNNbi6hUhqxyb2lnUpVNaWN3rkd7IBZiAIAgCAIAgCAIAgCAIAgCAIAgCAIAgCAIAgHliqC1EZHF0dSrA8qsLEeowD+fcDhalOiMMbtUoYivQHOxDi1h0ltnXLGx2azZV6TTeol63FYzXzIoUFV66rVr7zrC6IeZVOwkfWPZaca93KbxHYjtb2MKazNZfl67TrgoGwbpEJwZQd+6AafKOa2CrX16CBj9JBwbfeS1+2doXFSO5nCpbUp74nIZX0akXbC1b/ALlX8HUe8dsmU7/+68CBV0bzpvx/JxGUcm18O2rWpsjclxsPksNjdknQqRmsxeStqUp03iawYk2ND9gHV6MfnAebf8siXvC6k7R3G6P7FelQXogCAIAgCAIAgCAIAgCAIAgCAIAgCAIAgCAIAgCAIAgCAIAgCAIAgCAIBxOFzaK5ZqVip4Fvj1P0eENNKJXr4hftE7RqatJx5tnCdPWqxk9yX1O2nE7iAIAgCAeGMwdOqhSqiuh3qwBH+/TMxk4vKZrKMZLEllE7zm0fMl6mDuw3mixuwH/TY+F1Hb0ndLGhe52VPEqrjR+PepeH4OBYEEg7CNhB2EEbwRySwKs63Rd4+fNP3kkS+4XUnaO43R+aK5KgvRAEAQBAEAQBAEAQBAEAQBAEAQBAEAQBAEAQBAEAQBAEAQBAEAQBAEAQBAEAQBAEAQBAEA4/PPM1cTerQsuIttG5anlczczdh5xLt7p0/dlu8iDdWaq+9HZLz9dpzOjbDvTyi6OpV1pOGVhYg61Pkkq8kpUU12/khaPi412nvw/NFWlUXYgCAIAgCAIAgCAIAgCAIAgCAIAgCAIAgCAIAgCAIAgCAIAgCAIAgCAIAgCAIAgCAIAgCAIB4HCU+EFTVHCAFQ1uNqkglb81wJnWeMcjGqs55nvMGRAEAQBAEAQBAEAQBAEAQBAEAQBAEAQBAEAQBAEAQBAEAQBAEAQBAEAQBAEAQBAEAQBAEAQBAEAQBAEAQBAEAQBAEAQBAP/Z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5" name="AutoShape 6" descr="data:image/jpeg;base64,/9j/4AAQSkZJRgABAQAAAQABAAD/2wCEAAkGBxASEBQUERQVFhEWGBgXFhUUFRQVFRcXGRkXFhcYFBQYHCogGB0nHRYWITEhJSkrLi4uFyAzODMsNygtLiwBCgoKDg0OGxAQGzckICQtODIsNjQ0LDIyLDQvLDYvLC8vMC4tLCwsLCwsLywsNCwsLywsLCwsLCwsLCwsLCwsLP/AABEIAI8BYAMBEQACEQEDEQH/xAAcAAEBAAMBAQEBAAAAAAAAAAAABwQFBgMCAQj/xABOEAACAQIBBggICwUGBgMAAAABAgADEQQFBgcSITETIkFRYXGBsjI0cnOCkaGxCCMzNUJSU5LBwtElYpOisxUWF9Lh8UNUY4PD0xQkhP/EABoBAQACAwEAAAAAAAAAAAAAAAAEBQECAwb/xAA0EQACAQMABwUHBQEBAQAAAAAAAQIDBBEFEiExM0GBUXGRsfATIjJhocHRFBVCUuEj8ST/2gAMAwEAAhEDEQA/ALjAEAQBAEAQBAEAQBAEAQBAEAQBAEAQBAEA/LwD9gCAIAgCAIAgCAIAgCAIAgCAIAgCAIAgCAIAgCAIAgCAIAgCAIAgCAIAgCAIAgCAIAgCASbT3lSvSTB06VR0SoazOUdkJKCkEBKkG3xjG3OBzQZRzeYelWvhmFLHM1bDGwFQ3atS6Sd9VecG7cxO6BgquNy0q4inVpsHo1KSG6m6shLEMpG/nEyYOmp1AwBU3BFwRygzAPqAIAgCAIAgCAIAgCAIAgCAIAgCAIAgCAIAgCAIAgCAIAgCAIAgCAIAgCAIAgCAIAgCAR74Qy8XBHprj1il+kGURqDJT9GzE4Igk2FVwBfcLK1hzbST1kzKNWVHNLKG+ix5yn4j8fXDB00wBAEAQBAEAQBAEAQBAEAQBAEAQBAEAQBAEAQBAEAQBAEAQBAEAQBAEAQBAEAQBAEAQCRfCFHxWD8ur3UgyiLQZKbo0P8A9NvOt3UmUas7DD1ijq671IIgwUXD1g6Kw3MAR27ZgyekAQBAEAQBAEAQBAEAQBAEAQBAEAQBAEAQBAEAQBAEAQBAEAQBAEAQBAEAQBAEAQBAJF8IX5LB+XV7qwZRFoMlM0Z+KP55u5TmUas62ZMHZ5qV9bD2+oxHZ4Q981Zky8sZYoYVNeu4UbgN7MeZVG0zenTlUeIo51asKSzN4OQxOk2iD8XQqMP3mVPYNaTFYS5sgS0nDlFihpOpfTw9QeS6t77Q7CXKQWk4c4v6G4wOfeAqWBqGmTyVVK+thdfbOMrSrHlk7wvqEueO/wBYOhw+IR1DIysp3FSGB6iJHaa2MlpprKPWYMiAIAgCAIAgCAIAgCAIAgCAIAgCAIAgCAIAgCAIAgCAIAgCAIAgCAIAgEi+EL8lg/Lq91YMoi0GSmaM/FH883cpzKNWdbMmDbZOy0mEw1ao+2xUIvKzkNYDm3b+YGb0qTqS1Ucq1aNKDkyc5WypWxNU1KzXY7h9FR9VRyCXVOnGnHVieeq1ZVZa0mYU3OZ+wBAPfBY2rRbWouyNzoSL9YG/tmsoRksSWTaE5QeYvB2ORtI9ZLLiUFRfrpZX7V8Fv5ZDqWMXtg8FhS0lJbJrPn+PI7/I+XcNihejUDHlU7HXrU7e3dK+pSnTfvItKVenVWYM2U5nUQBAEAQBAEAQBAEAQBAEAQBAJDn/AI6smUKqpVqKtk2K7qPAXkBlvaQi6Syiivqk1WaTfiznv7TxH21b+LU/WSfZw7F4Iie1qf2fix/aeI+2rfxan6xqQ7F4Ie1qf2fiz9XKuJBuK9YHztT9Zj2cOxeCM+1qf2fizochZ+4qiwFcmtS5b24QDnVuXqb1iR6tnCS93YyVR0hUg/f2r6lWwWLStTWpTOsji6no/A9EqpRcXhl3GSklJbme81NhAEAQBANfnCxGExBBIIpVCCDYg6h2g8k6Uvjj3nOs8U5dzIh/aeI+2rfxan6y89nDsXgjzftan9n4ssWY9RmyfQLEsxDXLEknjtvJlNcpKrJI9BaNujFs3s4EgQBAJF8IQ/FYPy6vdSDKItBkpmjPxR/PN3KcyjVnWzJg0OdLn4tb7OMbdIsAfafXLCwXxPuKrSb+Fd/2NDLAqjfZGzQxeKpCrS4PUJIGsxBuNh2apkepcwpy1ZEqlZ1KsdaOMevkZ3+HeP8A+j/Eb/LNP11L5nT9urfLx/w5avSZHZGFmUlSOYg2PtElJ5WUQpJxbT5HnMmDoslZl4zEUVq0xTCNe2u5B2Ei9tU80j1LqnCWqyVTsqtSKksYfrsM6lmBlFGDI1JWG5lqsCD0ELsnN3tFrDz4HVaPrp5TXi/wZubukKohCYwFl3cIo448tdzdYsegzSrZJ7afgdaGkGvdq+JRcFjadZA9Jg6Hcym4/wBD0SulFxeGi1hOM1rReUZE1NhAEAQBAEAQBAEAlWkrGVUx1kqVFHBIbK7KL3fbYGWtlCLp5a5lLpCc1Vwm1s7e8+dHGNrPjgHqVGXg3NmdmH0eQmZvIRVLYuZiwqTdbDbeztKvKkuxAI1pF+cavVT7iy5s+Eigv+O+h45jYClXxqU6yhkKuSpuNoFxum11OUKeYmtlCM6urJZWCmf3Myd/y6/ef/NKz9VV/sXH6Oh/U1+VdH2DqIeBBpVOQhmZb8msrE7Oq03he1E/e2o5VNH0pL3djJPWpFWZW2MpKkcxBsR6xLdPKyijaw2mUnRPji1OtRO5GV16A97gdq39KVl/DElLtLfRlRuMoPl9zpcdnVgaNRqdWsFqLbWXVc2uARtC23ESNG3qSWUthMndUoS1ZS2ntkrL+FxLFaFQOyi5AVhYbvpATWdGcPiRtTr06myDybOczqa3KuXcNhior1Aha5W6sb2tfwQecTpTpTqfCjlUr06eNd4MbCZ2YGrUWnTrBnY2UatQXPWVtNpW9SKy0aRuqUnqqW0ys4/E8T5mp3DNaPEj3o3r8OXc/Ig0vjzBY8z8bSo5LoPVdUQBrsxsPDbZ0nolNcRcq7UVk9DazjC3i5PCPGtpEwANgarDnWnYfzEH2TZWVVmj0hRXb4GzyRnVg8SdWnVGufoOCjHqB8LsvOVS3qU9rR2pXVKrsi9pupxJBIPhC+BgvKre6nBlEYgyUnRf4rV8+39OlMo1Z2EyYOfzq30+pvyyxsN0un3KjSm+HX7Gjk8rC2ZkYfg8n4cc6a/3yX/NKS5lmrI9FaR1aMV8vPab2cCSR3SNk/gsczAcWqBUHX4LD1i/pS4s561LHYUN/T1a2e3ac3Qos7Ki+ExCr1sQB7TJTaSyyGk5NJcy/ZPwq0aSU18FFVR1KAJ5+UnKTk+Z6iEVCKiuRkTU2INnFh+DxmITkFV7dRJYewiX1GWtTi/keZuI6tWS+f8AptdHeKqLj6SKxCVNYOvIwCOwuOcFRt3zldxTpNvl+TvYzkqySex7/Askpi/NVlXOLCYbZWqqrfVF2f7q3InWnRnU+FHGrcU6fxM0jaRsCDsFUjnFMW9rXnf9DV+RH/caPz8DZ5NzvwNchUqgOdy1AUJ6AW2E9RnKdtUhtaOtO7o1HhP7G9nAkiAeOKxVOkpeoyog3sxAA7TMqLk8IxKSist4RzOJ0hYBTZWqP0pTNv5iJKVlVfyIctIUVzz0M3JOeGCxDBEqarnctQFCegE7CegGc6ltUgstHSld0qjwntOC0oeP/wDaT3vLCx4XUq9I8bovufOjL5wHm3/LM3vC6mNHcbo/sV6U5fCARrSJ841eqn3FlzZ8JFBf8d9D70bfOKeS/dmLzhMzo/j9CxSnL48cXikpIz1GCoouSdwEyouTwjEpKKy9xAsdX4SrUe1td3e3NrMW/GegitWKXYeXnLWk5dryd7ojw5viKn0eIg6+Mx9hX1yvv5fCiz0XF+9LuOaz7+ccR1p/TSSrXgx9cyHe8eXTyRvNEvy9fza94zhf/DHvJOjPjl3Ip8qy5Jppb+Uw3k1PeksrDdLoVGk98Ov2OZzP8fw3nB7jJVxwpdxDtOPHv+xYM4/E8T5mp3DKejxI96L6vw5dz8iDS+PMmwFXEYkUqKBnFMEU6aAm1ySzW59u0nonPEKeZPZk661SrqwW3G5GTis1cfTUs+HfVG0kFHsOkKSZrG5pSeFI3laVorLj5fY04PN2H9J2I5V9HmcjYhGo1jetTAIY73Tdc85BsCekdMqbugqb1o7mXljcuqtWW9fVHIfCGbi4IdNc+oUf1kMsERqDJSdF/itXz7f06UyjVnYTJg0GdI20/S/LLCw/l0KnSa+B9/2NEFJ2Dedg6zsEsM4KvGdiP6EwlEJTRBuVVUdQAH4TzzeXk9VFYWD6FQaxXlABt0G4/AzBk4zSnk7XwyVgNtJtvkPZT/MEk2xnibj2lfpGnrU1Ls+/pHKaOcn8LjlYji0gXPX4Kj1m/oyXeT1aWO0g2FPWrZ7Cv1KgUXJsLgdpIA9pEp0sl9nB9QCO6SMPqZQc/XVH9mp+SXFlLNJfIodIRxWfzX+fY8dHw/aWH/7n9KpNrvgy9czSx48evkzus/8AOVsLTFOkbV6l7H6ibi3WTsHaeSQLWgqjzLcizvbl0o4jvf0JMSzNys7HpZmJ9pJMt9iRRbW/mb+lmTlBk1uBt+6zoG9ROzttI7u6SeMktWNdrOPqaPF4WpScpVUo43qwsf8AUdM7xkpLMWRZwlF6slg73RznO5cYWuxYEfFMTcggX1CeUWvbqtzSvvLdJe0j1LSwum37OXT8FEq1QqlmICqCSTuAG0kyuSzsRat42siWdGcFTGVixJFIE8GnIBzkfWPKeyXlCiqUcc+Z525uHWlnly9dprsDgatZ9SijO3MovYc5O4DpM6SnGCzJ4OMKcpvEVkzsdmxjqKF6lBwg3kFXt0nUJsOmc43FKTwpHWdrWgsuPkYWPx9SsVNVtZlQIGO8qpJGseU7bX6J0hBQykc51JTacuzB0WjL5wHm3/LI17wupK0dxuj+xXpUF8IBGtInzjV6qfcWXNnwkUF/x30NBhcTUptrU2ZHG5lJU7d+0SRKKksNESM5ReYvBm/3gxv/ADNf+K/6zT2NP+qOv6ir/Z+Ji4vKFar8rVqPbdruzAdQJ2TaMIx+FYNJ1Jz+Jtn7k7AVa9QU6KlnPINwHOx5B0mJzjBa0hTpyqS1YraWvNrIy4TDrSBuRtdvrOd56uQdAEpK1V1JuR6KhRVKCiiU59/OOI60/ppLa14MfXMo73jy9ckbzRL8vX82veMj3/wxJOjPjl3Ip8rC5Jppc+Uw3k1PeksrDdLoVGk98Ov2OZzO8fw3nB7jJVxwpdxDtOPHv+xYM4/E8R5mp3GlPR4ke9F9X4cu5+RBpfHmSu6NslrTwYq2+MrEsTy6oJCDqsL+lKi8qOVTV5IvbCko0tbm/SOtkQnEe0i5LWhjLoLJVXXsNwa5DW7QD6UuLOo509vIob+koVcrnt/JjZiYk08oULbmJQ9IZTb26p7JtdRzSZpZS1a8fns+h7/CHPiP/wCj/wAEpT0SI5Bk22beW3wtZWBPBE2qLzqd5A5xvHVblgwWKm4YAqbqQCCNxB2gibGpos6f+H6X5ZYWH8uhVaT/AI9fsYebWG4TGYdOeqhPUp1j7FMmV5atOT+RAt461WK+fltLsJQnpTlcZlbUyzSpE8V6GqfLLMy9y3pSVGlm3cuxkKVbVulDk168joMrYIV6FSkdzqy9RI2HsNj2SPCWpJSXIlVIKcHF8zltF+TDSw9So4s9RyOoUyUt97Xku9qa00luS8yFo6lqU23vb8tnnkys/wDKvAU6K32vWpk+RTYOx9YUds0taevJvsXmdLyrqKK7WvptOqkUmE10tYa1TD1OdXQ9hVh3jLKwlskio0nHbGXeaPR4P2jR6qn9N53u+C/XMjWPHXXyPPPvFGplCtfchCDoCgX/AJtY9szax1aSMXs9avL5bD9zIxuFoYnhcS1gqnU4rNxzYXsoNrC/ri6hOcNWHUWc6dOprVOW4oX9/cm/at/Cq/5ZXfo63Z9UWv6+h2/R/g5HSBlnBYtKbUHJrIbHiOt0IJO1gBsNvWZMtKVSm2pLYQb6vRqxTg9q+T3HIYTEmlUSou9GVx6JB/CTJR1k12lfCepJS7Cv6QMWUydVKnw9VOx2AP8ALeU9pHNZZL++lq0JY57PEjcuTz5aMxclrQwVMgceqoqOeUlhcA9QIHr55S3NRzqP5bD0NnSVOku17WdAZHJRFs+cmLh8a6oLI4FRQNwDXBA6NZWl1a1HOmm+489e0lTqtLntMzRl84Dzb/lmt7wupvo7jdH9ivSnL4QCNaRfnGr1U+4subPhIoL/AI76GPmXk2liMYtKsNZCrkgErtAuNoN5tczlCnrR3mlpTjUq6stxRv7g5O+yb+LV/wA0rv1lbt+iLb9BQ7Pq/wAn6mYeTgfkieupVt3ph3lbt+iCsKC/j9X+TeYDJ1GgurRpoi8yqBfpPP2zhKcpPMnkkwhGCxFYMqam5FM+/nHEdaf00l1a8GPrmedvePL1yRvNEvjFfza96cL/AOGPeSdGfHLuRT5WFyTPS2fjcOOXVqe9P0Ms9H7pdCn0p8Uev2OazO8fw3nB7jJNxwpdxEtOPHv+xYM4/E8R5mp3DKejxI96L6vw5dz8iDS+PMFuzJqhsn4cjkTVPWpKn2gykuVirLvPSWjToRx2G8nAkEt0sVgcTRUb1pkn0m2d0y0sF7jfzKbSb9+K+RoczaZbKGHA+vf7oLH3SRcvFKRFtFmtHv8AsZPwiPDwHViffhpRnpESCAIMlM0c5U4TDmix41E7PNt4PqNx1WmUasz86f8Ah+l+WWNh/LoVOk/49fsZejXD6+UFP2aO/s1PzzteyxS7yPo+Oa2exf59ywSnL4jeeuPYZUqVE8Kk1PV60VW715c20F7BJ88lBd1GrlyXLH5K9g8QtSmlRfBdQw6mFx75Tyi4tpl9GSkk1zPujSVRZRYXJ7WJY+0mG8hLBI9JmP4XGlB4NJQnpHjN71Hoy3soatPPaUWkamtV1exevsVTJWI4ShSqfXRG+8oP4ypnHVk12Mu6ctaKl2o5bSrh9bBo/wBSqp7GDL7ysl2MsVMdqIWko5pJ9j/w4/RyP2jT8mp3DJl5wWQLDjruZhZ4UyuPxIP2hP3gGHsM3t3mlHuOd2sV5d59ZsZutjWdVqKhQA8YE3BJGy3Nb2xXrqkk2s5FvbOu2k8YOh/wyr/b0/uN+sjfr4/1Jf7XL+30/wBH+GVf7en9xv1j9fH+o/a5f2+n+n42jGvb5en9xv1j9wj/AFMftcv7fT/TotItE/2af3DSJ+8F/GR7N/8AZdSZfr/5308yRGXBQF5zdrh8JQZdxpJ3QCPWDKCqsVJL5np6MtanFrsNjOZ1JNpTqA45QN60UB69ao1vUR65bWK/5dSj0k/+y7vuzy0ZfOA82/5Zm94XU10dxuj+xXpUF8IBGtIvzjV6qfcWXNnwkUF/x30PvRt84p5NTuzF5wmZ0fx13FilOXwgCAIBHNI2EKY92O6oqOOxQh9q+2XFnLNJLsKC/hq1m+3/AMMDNfLjYPECqBrKQVdb2JU2Ow84IB/3nSvR9rDVOVtXdGety5lBqaRsEEuBVLfV1AD2km0r1Y1M8i1ekaOOZOc4cs1MXXNVxbYFVRtCqL2F+U7Sb9MsaNJUo6qKmvWdaesz2zO8fw3nB7jMXHCl3G1px49/2LBnH4nifM1O4ZT0eJHvRfVuHLufkQaXx5g6vMzO44O9OopegxvxbayNykA7CDzSLc23tfeW8nWl57H3ZbV5HX4rSLglQlOEd+RdQrt6WbYPbIasqre3YT5aRopZW0mOVso1MRWerU8Jzew3Abgo6ANks6cFCKiinq1HUm5S5nXaLMlFqz4gjiICinndt9updnpyHfVMRUO0naNpNydR7lsO2zlzVweUFRcXT1xTJKEO6ML2B4yEGxsNnQOaVhcmJgswck0gAuCoG3LUQVW7WqXJ9cA1mcei3JmJQ8FSXDVfo1KA1VB/fpDisOwHmIgEcydha+TMqCjiBY34NiPBdH2I6nlW4U35LEbwRBk7DOkfJ+l+WWVh/LoVOk90ep0WiTD8fEVOYIg7SzH3LF/LZFGujI7ZS7ikmVpbkCyzX4TE1n+tVcjq1jb2Wl/SWIJfI8xWlrVJP5sqGjPKHCYIITxqLFPRPGX3kejKu9hq1M9pc6Pqa1HHZs/B0+LxC06bu3gopY9QBJ90ixTbSRNlJRTb5EBxWIapUeo3hOxc9bEk++egjFRSS5HlpScm5PmWXMPEa+T6B+qpT7jFfcBKa6WKsj0NnLNCPh4bD6z3w3CZPxA5k1/uEP8AlmLaWKsfW8XkdahLuz4bSd6Nh+0E8h/dLG84RVaP4/Rmx0pZJZay4hRxKgCOeZ1Gy/WvdnOxqJxcHyOukqTUlUW57zmM3ssPhK61UF9hVlvbWU2uL8m4EHnElVqSqR1WQ6FZ0Z6yKZh9IOT2W7M6HlVqbk+tQR7ZVuyqp7EXC0hQa2vHRnL5zZ/VajgYNmpot7sQus56jew9vVJVCzSWam1kO40hKTxS2LzMfNzLWU8ViUpDEPYm7nVp7EHhHwewdJE2rUqNODlq+Zpb17irUUdbv3bvAp+WMCK+HqUjs10K35iRsPYbHslZTnqSUuwuasFUg4vmiDYmg9N2RxZ1JVgeQjfL6LTWUeYlFxbi96OtzLzyGFTga4ZqNyVZdrJfaRblW+3nFzv5Ilza+0etHeT7S9VJak93kdLlDSNhFQ8EHqPyDVKLf95m5OoGRY2NRv3thMnpGkl7u1+BMMoYx61V6tQ3dzc83MAByACwHQJaQgoRUVuKWc3OTlLezpNGXzgPNv8Alka94XUl6O43R/Yr0qC+EAnudmZeKxWLqVqZpBGCgB2cNxVCm4CHlHPLC3uoU6ai8lXdWVSrUco4x6+R9ZoZm4rC4tatU0igVgdRmJ2iw2FBMXF1CpDVWRa2dSlU1pY9dCgSAWggCAIBpc6M3aWNphWOq63KOBcqTvBHKp2XHRO1CvKlLK3Ee4t41o4e/kTbF5hZQQ2WmtQchR1HscgiWUbyk97wVE7CtHcs+vmemAzAxzka6rSXlLMrHsVCb+sRO9pLdtMw0fWlv2evkdBlrMJuAo0sKUurM1R6pILkhQDxVPMdnJI1K895yn0wS61h/wA1Cny35MTIGYmMoYqjVdqJRHDHVdybWO4FBzzereU5wcVnb67TnQsKsKkZNrC7/wAHfZYw7VcPVprbWem6C+wXZSBc822V8JKMk3yZaVIuUHFc0TL/AA3x31qH36n/AK5afrqXz+n5Kb9trdq+v4NvjNHpfDUtVkTFIuq+806libG9rg2ttt2TjG9xN5Wx+KJE9H60Fh4kl0ZzNXMjKKm3A63StSnb2sDJSu6L5+ZCdjXX8fqjaZH0dYh2BxLCknKFIeoegW4q9dz1TjUvoJe5tO9LR02/feEUzAYKnRprTpKFRRYAfieU8t5Wyk5PWe8uIQjCKjHcjImpsIAgE4025uCvgf8A5KD47DcYkbzRPygJ/d2P0ap54Bx+UMZw2Hw1TldLnyrLre28sbD+XQqtJ7o9TJyDnTiMGjJRFOzNrEurE3sBvDDZskqrbwqvMiDRu50U1HHrqbiln7lJxxKdNhzpRqN7mnF2dFb39USFf3EtyT6P8nH1qLp4asvlKV94kxNPcQHGS3rBss384a+DLmjqHXADBwWHFvYixG3afXOdWhGrjW5HWhcTo5cOZsMqZ8YyvRek/BBHFm1EYNa97Aljv3bpzhaU4SUlnYdql9VnFxeNvrtOakkhnQZEzwxWFpcFSFMpctx1Ym537Qw2SPVtoVJazJVG8qUo6scY9fMy8RpAxroyMtHVYFTxH3EWP0+maKypp5WfXQ6PSFVrDS+v5PnRmP2gvm39wmb3hdTGjuP0ZWcbhKdWm1OooZGFip3GVEZOLyi8lFSWrJbCdZY0b1AxOFcMv1Klww6A4Fm7bSxp3y3TRVVdGvOab8TRPmTlEG3AE9IqUrd6SP1dHt8yK7Guv4/Vfkzsn6PMY5HC6lJeW5127FXZ7ROc72mvh2nWno6rL4tn19eJRc3sgUMHT1aQux2s7eEx6TyDmA2Suq1pVXmRbULeFFYibacjsctnZmdTxZ4RDwdcC2ta6uBuDge8e2SqF1Klse1EO5s41tq2P1vODxOYuUUNhSDjnSolv5iD7JPV5RfPBVysK65Z6/nBlZM0e4yow4bVopykkO3Yq7PWRNJ3tNfDtOlPR1WT97YjaZe0fVWdBheDWktNV+MZgzNrMWY2Q3J1hOVK9ST19+TtX0fJtezxhLn/AOGVmbmdisLihVqtSKajLxGYm5tbYUHNNbi6hUhqxyb2lnUpVNaWN3rkd7IBZiAIAgCAIAgCAIAgCAIAgCAIAgCAIAgCAIAgHliqC1EZHF0dSrA8qsLEeowD+fcDhalOiMMbtUoYivQHOxDi1h0ltnXLGx2azZV6TTeol63FYzXzIoUFV66rVr7zrC6IeZVOwkfWPZaca93KbxHYjtb2MKazNZfl67TrgoGwbpEJwZQd+6AafKOa2CrX16CBj9JBwbfeS1+2doXFSO5nCpbUp74nIZX0akXbC1b/ALlX8HUe8dsmU7/+68CBV0bzpvx/JxGUcm18O2rWpsjclxsPksNjdknQqRmsxeStqUp03iawYk2ND9gHV6MfnAebf8siXvC6k7R3G6P7FelQXogCAIAgCAIAgCAIAgCAIAgCAIAgCAIAgCAIAgCAIAgCAIAgCAIAgCAIBxOFzaK5ZqVip4Fvj1P0eENNKJXr4hftE7RqatJx5tnCdPWqxk9yX1O2nE7iAIAgCAeGMwdOqhSqiuh3qwBH+/TMxk4vKZrKMZLEllE7zm0fMl6mDuw3mixuwH/TY+F1Hb0ndLGhe52VPEqrjR+PepeH4OBYEEg7CNhB2EEbwRySwKs63Rd4+fNP3kkS+4XUnaO43R+aK5KgvRAEAQBAEAQBAEAQBAEAQBAEAQBAEAQBAEAQBAEAQBAEAQBAEAQBAEAQBAEAQBAEAQBAEA4/PPM1cTerQsuIttG5anlczczdh5xLt7p0/dlu8iDdWaq+9HZLz9dpzOjbDvTyi6OpV1pOGVhYg61Pkkq8kpUU12/khaPi412nvw/NFWlUXYgCAIAgCAIAgCAIAgCAIAgCAIAgCAIAgCAIAgCAIAgCAIAgCAIAgCAIAgCAIAgCAIAgCAIB4HCU+EFTVHCAFQ1uNqkglb81wJnWeMcjGqs55nvMGRAEAQBAEAQBAEAQBAEAQBAEAQBAEAQBAEAQBAEAQBAEAQBAEAQBAEAQBAEAQBAEAQBAEAQBAEAQBAEAQBAEAQBAEAQBAP/Z"/>
          <p:cNvSpPr>
            <a:spLocks noChangeAspect="1" noChangeArrowheads="1"/>
          </p:cNvSpPr>
          <p:nvPr/>
        </p:nvSpPr>
        <p:spPr bwMode="auto">
          <a:xfrm>
            <a:off x="1524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6" name="AutoShape 8" descr="data:image/jpeg;base64,/9j/4AAQSkZJRgABAQAAAQABAAD/2wCEAAkGBxQTEhQUExQWFRUXGR8aGRgYFRggHhcYGh8bJhgdGx0aHC4hIRooJxogIjEhJTUrMC4uHSA0ODMuNyguMSsBCgoKDg0OGxAQGy0kICUvNzcwLzQsMS8sLTQvMjQvNCwsLCw3LCwsLywsLCwyLCwsLDQwNDQsLCw0LC8vLCwsLP/AABEIAHQAoQMBIgACEQEDEQH/xAAcAAEAAgMBAQEAAAAAAAAAAAAABgcDBAUCAQj/xABEEAACAQMCAwUFAwcKBwEAAAABAgMABBESIQUGMRMiQVFhBxQycYFykbEVIzNCUpOyFiQ0U1SCocHR0jVic3SSwvBD/8QAGAEBAAMBAAAAAAAAAAAAAAAAAAECAwT/xAAmEQADAAIABQMFAQAAAAAAAAAAAQIDERITMUFhBCEyIjNRscFx/9oADAMBAAIRAxEAPwC8aUrxLKqjLEKPMkAfeaA90rU/KcP9dH+8X/WtlHBGQQR5ip0xs9UpSoApWGe6RMa3Vc9NTAZ++sqsCMg5B8aA5PN3EXtrK5njxriid11DIyoJGR5VVvJ/tNuL499ESSHfKE4dW8GU/Lrn6bVY3tG/4Xff9vJ/Ca/P3sl+O4+yv4mgP07Y3IljVx0YZ+XmKz1VV9zdJbWywQnEhZjqx8CbdM+JOfuqLjmW71aveZc/bOPu6V04/S1c8RhfqJl6L9pVScG9pM8ZAnUTL4kd1h/kflt86sjgfHoLtdUL5x1U7MvzH+dUyYLjqXjLN9Dp0pSsTQUpXwmgPtKwwXcb5COrY66WBx9xrNQClKUAqM+0b+gTf3f4hUmqM+0b+gTf3f4hWmL5r/SmT4MgfJPJ0V7DK7u6Mr6Rp04+EHcEZ8fMU5LmkteIi3V8qZGjcD4WwDhseB2/EVn5C4NcTwymG8a3UPgqI9Wo6RvnWMdcfSplyxyTFaP2pdpZd+8wwBnqQN9z5kmu3LlS4lT34OTHjb4WlrydCx5ntppzAjkyAsCNLDdDhtyMV641zLb2rKszlSwyMKTt9BVd8l/8Yl+3N/Eaz+1/9PB/0z/FWPInmKfBrzq5brybHtfYMtqRuCHI+RCV1bLn+zijijLOxVFBKocA4Gf/AIVxPan+isvsN+CVJW5atX4eAYkU9jq1hQGDac6s9fvq30cqVXkj6uZXCZuaOIx3HCb6SJg6G1n3HgezbII8D6VQPslP5y4+yv4mp1yxM35P4uv6vucjY/5uzcfhVSco8we5ylioZWwrbnIGeo9a5s2PgtybYr45TLJ5iH5xcfs/5mpzzbyoo4dE0ajtIEBYgbuuBrz5kfF9DUXsrYXF/aqN1bS3zVSzH/AVZV3zAq8QS0bGmSLP98k4B+YU/ePOunjpTHD2WzDhTdb7+xD/AGWcAWQvcSKGVe4gYZBb9Y7+Q2+prhe7m34poUlSs4AI27rEHHyIPSp/fcUjsriysoQFQsdY8lfUFz82Or6VweebHRxS2kHSUpn7SMAf8NP3VeMjq230a9itQlKS6p+5OuO8wQWigzPgnooGWb5AeHrXEsfaNZyOFOuPP6zqMfUgnH1qDcfkaXizho+2IlCLGW0hgo7q58Aev1PnXY4/wu5uYwq8LSFgQQ6SJnHiCAoyDVFghJcXfyi7zW29dvDLJurtI0MjsFQDJYnbFRO89odkQyBnOQRq0HGcffUQ5pFxFYWcE4KlWfYkbhfg6bbA4FTfgnA7b8nxnso21QhixUEliuSc9ev3VTlRE8Ve/v2Lcyqel7exGPY8Pz1x9hfxarSqrvY/+muPsL+LVaNV9V91k+n+2hSlK5zcVyObOFvc2skKEBmxgtnGxB8K69KmXp7RDW1ojHIfL0lnFIkrKxZ9Q0k9NIHiPSpPSlTVOntkTKlaRXHGvZ/P7y01rMq6mLbllZGb4sFeo/1rV4h7OLpyGNwsrkd5nL7eQBOSR93yq0aVsvU5EZvBDIfzfylJdrbKronZAhicnqF6Adfh9K5M3KXEynYG7Uw409T8Pke7nHpmrGpVZz0lr+EvDLezhcs8sxWkLRfpC/6RmA7+2MY/Zxtj51i5o5LtL6FopYUBI7siqA6HwIIHh5HY1IqVlVOntmiSS0ikeSrK7guUhiRJJrdGhYtnSqq7AMcHbK4x86kvG+Sb2aY3Paw9rlSAusaSoAGkkelT+2sESSWRR3pSCx+yoA/Ctqtlnc61+DJ4U97KF45b3cM4kuQ/aZBDtuGK4xhhsenSupNzVLe3FqJUQaJVIKg53I8z0q4bq2SRSkihlPUMMg1AeJcgdncRTWxygkUtGeqjIyVPiPQ10R6iL+S0+xjWGp+L2joc4cjC6k7aJxHLtqyDh8dDkbhhgb+lck8pcUkGh7zCYx+kc7fQAn6mrJpXNOe0tG7wy3s4PMXLS3VssLNpZAND46MBjcZ6HyqJWXIt8o7L3sJCeoRnOx64Xbr8xVl0qJzXK0iaxTT2yG8i8py2UkzSMjB1AGnPgT1yPWplSlVu3b2y0ypWkKUpVCwpSlAKUpQClK8GQYJyMDqc9KA90r4DTNAfaUpQCleO1XVpyNWM6cjOPPHXHrXC4lztYQSNFNdRRyJjUrHcZAIzt5EGgJBSuZwTmG2uwxtp0m07NoOcZ6Zrp0ApUauPaBw1GZGvYQykgjV0I6jautwbjMF0hkt5VlQHTqU7ZHUf40Bv0pSgFKUoBSlKAUpSgFKUoBVXcehYflWS30yoxaK5gBBwGgj0TAdNSljq/aUHxQCrRrxMxCkqASAcAnAJ8MnBwPXBoCDzcwH38QLKwXtXhZTpUL+ZBjCDGepGHJGokgA425HDuLstvYMkgmuhbTjRIylzcLEp0EnvBtQAK+tS6w5oL2NvdtGiGcxgJ2pIUSuFHf7MZbBzjAyds+NfeF82xO5jlxFJ20kKgayrMhOBrKhdZHe09fnQEZ4jzHIkTtHdkqLeN3lYJ+bnaQDRuuAzDVlDuukHxrPNzEY3uITdM+i4REYdnqIeEPpZwNKLqyA2Cf1RkmpLFzdaN8MhbyxG+XPeyE7veI0NkDpg56V6l5rtR2f5wt2qLIgRHYtGxADAKp2yQM+GR50BHeUeKrNc2ru6Gd7Edp0DF1cagRscg6tsDG+wqJcVcjinEjqKr2sWTkhf0KYyS4TPphj6VbVjxqGURGNtQl1aO62/ZnD522wRjfxqmuPSgcYvwNJkMiaVGQ+BCmomT/8AKEDdnHePQYzWuH5lb6Ey4FZQSOshzFOg7synD48VfI7yeasPLYbVJuKwGSPE8g7PT3lj7van1OSQn/KPqcbVWllfaSADsQpyAR1zoGP1RgNJp8FCk7sTW23FmYDfBzjcnqx2Hpkuq58NQ8q1rFt7M1ekOJSKCBFhQNlULgbeCBSpyB4KSfSpB7HifdrnPX3qXOdWfDrr72ftb1CL27BVjkaSoYlkyOzyQHZP1olbuunxREEg4wKm3sbH81uPh/pUnwuWXw+FjuR61GZalEx1J9SlK5jUUpSgFKUoBSlKAUrzI2ASBkgdPP0qsOK8yzS2GWlXNxYTyyBQAYGQJhQcbA6yne3yu2+cAWgrZ6b15lUlSAQCQcEjIB8MjIyPTIqMcX4ZCvDWiGlI2C5ZQibuy5YaAAG36iuI1zO83D1uu72Nw0RzsLiVYpSJACd1wEIG/eZh+qMgdS15TuUtIbT3uIpCIwD7q2W7J0ZdX8469zG2Op+mzHyvJnS8yNELn3lQImDB9WpVJ7QjSG3zgZ6bdTHrfna4Nsk7NEFkEQky0ebZnlCysVU50Rht9eCGXesXv8aSzGKeKXVxO21EFO8HjhUnuEDOc7+YNASj+T1x7tFD70oKyMzlYXVZEbV3Com1DBbOQ2+kZ2zXzgHLs1r7vmZJEt7cwhVgKs4BGDq7UgHCqMY656Z2415xl5+HyztcRA4fVAVXuMkg7uQwYMANJznJIOw2rPdcwTrcT/ziLsorq3iCaF3SfstWW1dR2hwfSgOtypwso08xR4xLIWjhfTmFWwZPhJA1vqfGT1HrVO84XUv5avIIoBN2ssWtQ4VpVWJCI8kfCSASPHGKtXlbmCe4l75jC6pleMsgZGjkIjCqDr+EZbV5gjaqh5zvkh4/dO8nZ6XQ58QRCmMY9cVtgW7M8j1JoQcSvHDL7tl2eVGPbKp94m7qnBGRpTKAevWto8Su5ppIEs/z2JMqJ1yvdj6HTglGiD+u4r7NzXbTe7yyEJcLOjTlfhkVOkgHg56Eema1xx2CK7kuYrgFmMjr3SMEnKA/Pxrt15/Rg6f4Mf5Xu5EmnjtsLE6ya+0XTFKw0zDBHeWXfKDpnqatn2HShrKZlQRq1zIQgOQmcbA+QqteJc1Wjw30cbaFmMbxof2w2qXJHQZOkei1YvsEIPD5CP69/wD1rn9Qvp69/wCGuNtvRZVKUrkNhSlKAUpSgFKUoBWE2kZ1ZRO98XdHex0ztv8AWs1KAxPbIV0FFK/slRjbpt0pJbI2nUinTuuVB0n0z0rLSgMQtk73cXv/ABd0d77Xn9a8NYxEYMaEDwKL4DA8PLatilAa8ljGxJaNCW6kopzjpnbevP5Oh/qo/wDwXr91bVKAxrAoYsFUMdi2Bkj1PWtS44JbSMXe3hdj1ZokJPzJGa36UBy/5OWn9lt/3Ef+2n8nLT+y2/7iP/bXUpQHL/k5af2W3/cR/wC2t2zso4hpijSNc5wihRnzwB1rPSgFKUoBSlKAUpSgFKUoBSlKAUpSgFKUoBSlKAUpSgFKUoBSlKAUpSgFKUoBSlKA/9k="/>
          <p:cNvSpPr>
            <a:spLocks noChangeAspect="1" noChangeArrowheads="1"/>
          </p:cNvSpPr>
          <p:nvPr/>
        </p:nvSpPr>
        <p:spPr bwMode="auto">
          <a:xfrm>
            <a:off x="304800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868" y="5810500"/>
            <a:ext cx="1676401" cy="681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355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4094163" y="1814513"/>
            <a:ext cx="2100262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pt-BR" altLang="pt-BR" sz="2400" b="1" smtClean="0">
                <a:solidFill>
                  <a:srgbClr val="FFFFFF"/>
                </a:solidFill>
              </a:rPr>
              <a:t>Envolver os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pt-BR" altLang="pt-BR" sz="2400" b="1" smtClean="0">
                <a:solidFill>
                  <a:srgbClr val="FFFFFF"/>
                </a:solidFill>
              </a:rPr>
              <a:t>Participantes</a:t>
            </a: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6851650" y="2462213"/>
            <a:ext cx="323215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pt-BR" altLang="pt-BR" sz="2400" b="1" smtClean="0">
                <a:solidFill>
                  <a:srgbClr val="FFFFFF"/>
                </a:solidFill>
              </a:rPr>
              <a:t>Descrever ou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pt-BR" altLang="pt-BR" sz="2400" b="1" smtClean="0">
                <a:solidFill>
                  <a:srgbClr val="FFFFFF"/>
                </a:solidFill>
              </a:rPr>
              <a:t>Planejar o Programa</a:t>
            </a:r>
            <a:r>
              <a:rPr lang="pt-BR" altLang="pt-BR" sz="2400" b="1" smtClean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7108825" y="4335463"/>
            <a:ext cx="23352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pt-BR" altLang="pt-BR" sz="2400" b="1" smtClean="0">
                <a:solidFill>
                  <a:srgbClr val="FFFFFF"/>
                </a:solidFill>
              </a:rPr>
              <a:t>Concentrar-se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pt-BR" altLang="pt-BR" sz="2400" b="1" smtClean="0">
                <a:solidFill>
                  <a:srgbClr val="FFFFFF"/>
                </a:solidFill>
              </a:rPr>
              <a:t>na avaliação</a:t>
            </a:r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3689350" y="5516563"/>
            <a:ext cx="290988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pt-BR" altLang="pt-BR" sz="2400" b="1" smtClean="0">
                <a:solidFill>
                  <a:srgbClr val="FFFFFF"/>
                </a:solidFill>
              </a:rPr>
              <a:t>Reunir Evidências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pt-BR" altLang="pt-BR" sz="2400" b="1" smtClean="0">
                <a:solidFill>
                  <a:srgbClr val="FFFFFF"/>
                </a:solidFill>
              </a:rPr>
              <a:t>Fidedignas</a:t>
            </a: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1155700" y="4262438"/>
            <a:ext cx="241935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pt-BR" altLang="pt-BR" sz="2400" b="1" smtClean="0">
                <a:solidFill>
                  <a:srgbClr val="FFFFFF"/>
                </a:solidFill>
              </a:rPr>
              <a:t>Fundamentar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pt-BR" altLang="pt-BR" sz="2400" b="1" smtClean="0">
                <a:solidFill>
                  <a:srgbClr val="FFFFFF"/>
                </a:solidFill>
              </a:rPr>
              <a:t>as Conclusões</a:t>
            </a:r>
            <a:r>
              <a:rPr lang="pt-BR" altLang="pt-BR" sz="2400" b="1" smtClean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608013" y="2317750"/>
            <a:ext cx="29083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pt-BR" altLang="pt-BR" sz="2400" b="1" smtClean="0">
                <a:solidFill>
                  <a:srgbClr val="FFFFFF"/>
                </a:solidFill>
              </a:rPr>
              <a:t>Garantir o Uso e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pt-BR" altLang="pt-BR" sz="2400" b="1" smtClean="0">
                <a:solidFill>
                  <a:srgbClr val="FFFFFF"/>
                </a:solidFill>
              </a:rPr>
              <a:t>Compartilhar as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pt-BR" altLang="pt-BR" sz="2400" b="1" smtClean="0">
                <a:solidFill>
                  <a:srgbClr val="FFFFFF"/>
                </a:solidFill>
              </a:rPr>
              <a:t>Lições Aprendidas</a:t>
            </a:r>
          </a:p>
        </p:txBody>
      </p:sp>
      <p:sp>
        <p:nvSpPr>
          <p:cNvPr id="35848" name="AutoShape 8"/>
          <p:cNvSpPr>
            <a:spLocks noChangeArrowheads="1"/>
          </p:cNvSpPr>
          <p:nvPr/>
        </p:nvSpPr>
        <p:spPr bwMode="auto">
          <a:xfrm rot="10800000" flipH="1">
            <a:off x="3487738" y="3113088"/>
            <a:ext cx="3816350" cy="863600"/>
          </a:xfrm>
          <a:prstGeom prst="curvedUpArrow">
            <a:avLst>
              <a:gd name="adj1" fmla="val 88382"/>
              <a:gd name="adj2" fmla="val 176765"/>
              <a:gd name="adj3" fmla="val 33333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pt-BR" altLang="pt-BR" smtClean="0">
              <a:solidFill>
                <a:srgbClr val="000000"/>
              </a:solidFill>
            </a:endParaRPr>
          </a:p>
        </p:txBody>
      </p:sp>
      <p:sp>
        <p:nvSpPr>
          <p:cNvPr id="35849" name="AutoShape 9"/>
          <p:cNvSpPr>
            <a:spLocks noChangeArrowheads="1"/>
          </p:cNvSpPr>
          <p:nvPr/>
        </p:nvSpPr>
        <p:spPr bwMode="auto">
          <a:xfrm rot="264888" flipH="1">
            <a:off x="3127375" y="4264025"/>
            <a:ext cx="3816350" cy="863600"/>
          </a:xfrm>
          <a:prstGeom prst="curvedUpArrow">
            <a:avLst>
              <a:gd name="adj1" fmla="val 88382"/>
              <a:gd name="adj2" fmla="val 176765"/>
              <a:gd name="adj3" fmla="val 33333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pt-BR" altLang="pt-BR" smtClean="0">
              <a:solidFill>
                <a:srgbClr val="000000"/>
              </a:solidFill>
            </a:endParaRPr>
          </a:p>
        </p:txBody>
      </p:sp>
      <p:sp>
        <p:nvSpPr>
          <p:cNvPr id="35850" name="Text Box 10"/>
          <p:cNvSpPr txBox="1">
            <a:spLocks noChangeArrowheads="1"/>
          </p:cNvSpPr>
          <p:nvPr/>
        </p:nvSpPr>
        <p:spPr bwMode="auto">
          <a:xfrm>
            <a:off x="493713" y="699821"/>
            <a:ext cx="9258300" cy="496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fontAlgn="base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pt-BR" sz="4800" b="1" dirty="0" smtClean="0">
                <a:solidFill>
                  <a:srgbClr val="FFFF00"/>
                </a:solidFill>
                <a:latin typeface="Verdana" pitchFamily="34" charset="0"/>
              </a:rPr>
              <a:t>AVALIAÇÃO</a:t>
            </a:r>
          </a:p>
        </p:txBody>
      </p:sp>
      <p:sp>
        <p:nvSpPr>
          <p:cNvPr id="2" name="CaixaDeTexto 1"/>
          <p:cNvSpPr txBox="1"/>
          <p:nvPr/>
        </p:nvSpPr>
        <p:spPr>
          <a:xfrm>
            <a:off x="8671892" y="6444044"/>
            <a:ext cx="15263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rgbClr val="FFC000"/>
                </a:solidFill>
              </a:rPr>
              <a:t>CDC, 2002</a:t>
            </a:r>
            <a:endParaRPr lang="pt-BR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5714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16606" t="26203" r="13997" b="8829"/>
          <a:stretch>
            <a:fillRect/>
          </a:stretch>
        </p:blipFill>
        <p:spPr bwMode="auto">
          <a:xfrm>
            <a:off x="363969" y="764704"/>
            <a:ext cx="9598995" cy="599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ixaDeTexto 4"/>
          <p:cNvSpPr txBox="1"/>
          <p:nvPr/>
        </p:nvSpPr>
        <p:spPr>
          <a:xfrm>
            <a:off x="39934" y="44624"/>
            <a:ext cx="45536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000" dirty="0" smtClean="0"/>
              <a:t>www.projectguia.org</a:t>
            </a:r>
            <a:endParaRPr lang="pt-BR" sz="4000" dirty="0"/>
          </a:p>
        </p:txBody>
      </p:sp>
    </p:spTree>
    <p:extLst>
      <p:ext uri="{BB962C8B-B14F-4D97-AF65-F5344CB8AC3E}">
        <p14:creationId xmlns:p14="http://schemas.microsoft.com/office/powerpoint/2010/main" val="3181225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0" y="0"/>
            <a:ext cx="53703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000" b="1" dirty="0" smtClean="0"/>
              <a:t>www.each.usp.br/gepaf</a:t>
            </a:r>
            <a:endParaRPr lang="pt-BR" sz="4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77" r="15883" b="16923"/>
          <a:stretch/>
        </p:blipFill>
        <p:spPr bwMode="auto">
          <a:xfrm>
            <a:off x="1" y="1030531"/>
            <a:ext cx="10287000" cy="504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859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l="11688" t="10101" r="74026" b="9051"/>
          <a:stretch>
            <a:fillRect/>
          </a:stretch>
        </p:blipFill>
        <p:spPr bwMode="auto">
          <a:xfrm>
            <a:off x="-1" y="0"/>
            <a:ext cx="4602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25974"/>
          <a:stretch>
            <a:fillRect/>
          </a:stretch>
        </p:blipFill>
        <p:spPr bwMode="auto">
          <a:xfrm>
            <a:off x="5305518" y="4090864"/>
            <a:ext cx="4617513" cy="1642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ixaDeTexto 4"/>
          <p:cNvSpPr txBox="1"/>
          <p:nvPr/>
        </p:nvSpPr>
        <p:spPr>
          <a:xfrm>
            <a:off x="925010" y="2270482"/>
            <a:ext cx="851822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4800" b="1" dirty="0" smtClean="0"/>
              <a:t>Prof. Dr. Douglas Roque Andrade</a:t>
            </a:r>
          </a:p>
          <a:p>
            <a:pPr algn="ctr"/>
            <a:r>
              <a:rPr lang="pt-BR" sz="4000" i="1" dirty="0" smtClean="0"/>
              <a:t>Curso Educação Física e Saúde</a:t>
            </a:r>
            <a:endParaRPr lang="pt-BR" sz="4000" i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6277626" y="6165305"/>
            <a:ext cx="34031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b="1" dirty="0" smtClean="0"/>
              <a:t>douglas.andrade@usp.br</a:t>
            </a:r>
            <a:endParaRPr lang="pt-BR" sz="2400" b="1" dirty="0"/>
          </a:p>
        </p:txBody>
      </p:sp>
    </p:spTree>
    <p:extLst>
      <p:ext uri="{BB962C8B-B14F-4D97-AF65-F5344CB8AC3E}">
        <p14:creationId xmlns:p14="http://schemas.microsoft.com/office/powerpoint/2010/main" val="2352526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30" t="16791" r="9582" b="12499"/>
          <a:stretch/>
        </p:blipFill>
        <p:spPr bwMode="auto">
          <a:xfrm>
            <a:off x="65890" y="692696"/>
            <a:ext cx="10190178" cy="4989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419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Inovação em intervenções</a:t>
            </a:r>
          </a:p>
          <a:p>
            <a:r>
              <a:rPr lang="pt-BR" dirty="0" smtClean="0"/>
              <a:t>Efetividade e eficácia</a:t>
            </a:r>
          </a:p>
          <a:p>
            <a:endParaRPr lang="pt-BR" dirty="0" smtClean="0"/>
          </a:p>
          <a:p>
            <a:r>
              <a:rPr lang="pt-BR" dirty="0" smtClean="0"/>
              <a:t>Viabilidade</a:t>
            </a:r>
          </a:p>
          <a:p>
            <a:endParaRPr lang="pt-BR" dirty="0" smtClean="0"/>
          </a:p>
          <a:p>
            <a:r>
              <a:rPr lang="en-US" i="1" dirty="0"/>
              <a:t>240 individuals in the PA field (186 practitioners and</a:t>
            </a:r>
          </a:p>
          <a:p>
            <a:r>
              <a:rPr lang="pt-BR" i="1" dirty="0"/>
              <a:t>54 </a:t>
            </a:r>
            <a:r>
              <a:rPr lang="pt-BR" i="1" dirty="0" err="1"/>
              <a:t>researchers</a:t>
            </a:r>
            <a:r>
              <a:rPr lang="pt-BR" i="1"/>
              <a:t>)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13823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74" t="25815" r="32419" b="7482"/>
          <a:stretch/>
        </p:blipFill>
        <p:spPr bwMode="auto">
          <a:xfrm>
            <a:off x="246956" y="116632"/>
            <a:ext cx="9793088" cy="656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544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4350" y="836713"/>
            <a:ext cx="9258300" cy="583264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pt-BR" sz="2200" dirty="0" smtClean="0"/>
              <a:t>(</a:t>
            </a:r>
            <a:r>
              <a:rPr lang="pt-BR" sz="2200" dirty="0"/>
              <a:t>a) pessoas expostas ao Programa, seja visualmente </a:t>
            </a:r>
            <a:r>
              <a:rPr lang="pt-BR" sz="2200" dirty="0" smtClean="0"/>
              <a:t>ou por </a:t>
            </a:r>
            <a:r>
              <a:rPr lang="pt-BR" sz="2200" dirty="0"/>
              <a:t>participação, foram mais ativas do que aquelas não expostas; </a:t>
            </a:r>
            <a:endParaRPr lang="pt-BR" sz="2200" dirty="0" smtClean="0"/>
          </a:p>
          <a:p>
            <a:pPr>
              <a:lnSpc>
                <a:spcPct val="150000"/>
              </a:lnSpc>
            </a:pPr>
            <a:r>
              <a:rPr lang="pt-BR" sz="2200" dirty="0" smtClean="0"/>
              <a:t>(</a:t>
            </a:r>
            <a:r>
              <a:rPr lang="pt-BR" sz="2200" dirty="0"/>
              <a:t>b) </a:t>
            </a:r>
            <a:r>
              <a:rPr lang="pt-BR" sz="2200" dirty="0" smtClean="0"/>
              <a:t>usuários de </a:t>
            </a:r>
            <a:r>
              <a:rPr lang="pt-BR" sz="2200" dirty="0"/>
              <a:t>parques, praças e outros espaços nos quais o Programa foi implantado </a:t>
            </a:r>
            <a:r>
              <a:rPr lang="pt-BR" sz="2200" dirty="0" smtClean="0"/>
              <a:t>foram mais </a:t>
            </a:r>
            <a:r>
              <a:rPr lang="pt-BR" sz="2200" dirty="0"/>
              <a:t>ativos do que usuários de locais similares nos quais o Programa </a:t>
            </a:r>
            <a:r>
              <a:rPr lang="pt-BR" sz="2200" dirty="0" smtClean="0"/>
              <a:t>não </a:t>
            </a:r>
            <a:r>
              <a:rPr lang="pt-BR" sz="2200" dirty="0"/>
              <a:t>está presente</a:t>
            </a:r>
            <a:r>
              <a:rPr lang="pt-BR" sz="2200" dirty="0" smtClean="0"/>
              <a:t>;</a:t>
            </a:r>
          </a:p>
          <a:p>
            <a:pPr>
              <a:lnSpc>
                <a:spcPct val="150000"/>
              </a:lnSpc>
            </a:pPr>
            <a:r>
              <a:rPr lang="pt-BR" sz="2200" dirty="0" smtClean="0"/>
              <a:t>(</a:t>
            </a:r>
            <a:r>
              <a:rPr lang="pt-BR" sz="2200" dirty="0"/>
              <a:t>c) usuários do Programa possuíam uma melhor auto </a:t>
            </a:r>
            <a:r>
              <a:rPr lang="pt-BR" sz="2200" dirty="0" smtClean="0"/>
              <a:t>percepção de </a:t>
            </a:r>
            <a:r>
              <a:rPr lang="pt-BR" sz="2200" dirty="0"/>
              <a:t>saúde quando comparados com não usuários</a:t>
            </a:r>
            <a:r>
              <a:rPr lang="pt-BR" sz="2200" dirty="0" smtClean="0"/>
              <a:t>;</a:t>
            </a:r>
          </a:p>
          <a:p>
            <a:pPr>
              <a:lnSpc>
                <a:spcPct val="150000"/>
              </a:lnSpc>
            </a:pPr>
            <a:r>
              <a:rPr lang="pt-BR" sz="2200" dirty="0" smtClean="0"/>
              <a:t>(</a:t>
            </a:r>
            <a:r>
              <a:rPr lang="pt-BR" sz="2200" dirty="0"/>
              <a:t>d) usuários e profissionais </a:t>
            </a:r>
            <a:r>
              <a:rPr lang="pt-BR" sz="2200" dirty="0" smtClean="0"/>
              <a:t>do Programa </a:t>
            </a:r>
            <a:r>
              <a:rPr lang="pt-BR" sz="2200" dirty="0"/>
              <a:t>estavam, em geral, satisfeitos com as ações do mesmo e </a:t>
            </a:r>
            <a:r>
              <a:rPr lang="pt-BR" sz="2200" dirty="0" smtClean="0"/>
              <a:t>acreditavam que </a:t>
            </a:r>
            <a:r>
              <a:rPr lang="pt-BR" sz="2200" dirty="0"/>
              <a:t>o Programa tinha perspectivas de expansão, </a:t>
            </a:r>
            <a:r>
              <a:rPr lang="pt-BR" sz="2200" dirty="0" smtClean="0"/>
              <a:t>confirmando </a:t>
            </a:r>
            <a:r>
              <a:rPr lang="pt-BR" sz="2200" dirty="0"/>
              <a:t>a efetividade </a:t>
            </a:r>
            <a:r>
              <a:rPr lang="pt-BR" sz="2200" dirty="0" smtClean="0"/>
              <a:t>do modelo </a:t>
            </a:r>
            <a:r>
              <a:rPr lang="pt-BR" sz="2200" dirty="0"/>
              <a:t>de </a:t>
            </a:r>
            <a:r>
              <a:rPr lang="pt-BR" sz="2200" dirty="0" smtClean="0"/>
              <a:t>programa.</a:t>
            </a:r>
            <a:endParaRPr lang="pt-BR" sz="22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7087716" y="6381328"/>
            <a:ext cx="3106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MALTA, DC  et al, </a:t>
            </a:r>
            <a:r>
              <a:rPr lang="pt-BR" b="1" dirty="0"/>
              <a:t>RBAFS </a:t>
            </a:r>
            <a:r>
              <a:rPr lang="pt-BR" b="1" dirty="0" smtClean="0"/>
              <a:t>: 2014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1699757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366243" y="1285876"/>
            <a:ext cx="8679656" cy="785813"/>
          </a:xfrm>
        </p:spPr>
        <p:txBody>
          <a:bodyPr/>
          <a:lstStyle/>
          <a:p>
            <a:pPr algn="l">
              <a:defRPr/>
            </a:pPr>
            <a:r>
              <a:rPr lang="pt-BR" sz="1800" b="1" dirty="0" smtClean="0"/>
              <a:t>PROJETOS CADASTRADOS NO OBSERVATÓRIO DE PROMOÇÃO DA SAÚDE, SEGUNDO TEMAS, 2012-2013</a:t>
            </a:r>
            <a:endParaRPr lang="pt-BR" sz="1800" b="1" dirty="0"/>
          </a:p>
        </p:txBody>
      </p:sp>
      <p:sp>
        <p:nvSpPr>
          <p:cNvPr id="23555" name="CaixaDeTexto 3"/>
          <p:cNvSpPr txBox="1">
            <a:spLocks noChangeArrowheads="1"/>
          </p:cNvSpPr>
          <p:nvPr/>
        </p:nvSpPr>
        <p:spPr bwMode="auto">
          <a:xfrm>
            <a:off x="1205509" y="5661026"/>
            <a:ext cx="443903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pt-BR" altLang="pt-BR" sz="1400"/>
              <a:t>Fonte: OPS – CVE-CCD/SES-SP; 2012 e 31/10/2013</a:t>
            </a:r>
          </a:p>
        </p:txBody>
      </p:sp>
      <p:pic>
        <p:nvPicPr>
          <p:cNvPr id="2355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628" y="2122489"/>
            <a:ext cx="9068991" cy="317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ítulo 1"/>
          <p:cNvSpPr txBox="1">
            <a:spLocks/>
          </p:cNvSpPr>
          <p:nvPr/>
        </p:nvSpPr>
        <p:spPr bwMode="auto">
          <a:xfrm>
            <a:off x="2250281" y="285751"/>
            <a:ext cx="7795618" cy="785813"/>
          </a:xfrm>
          <a:prstGeom prst="rect">
            <a:avLst/>
          </a:prstGeom>
          <a:gradFill rotWithShape="0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/>
          </a:gra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>
              <a:defRPr/>
            </a:pPr>
            <a:r>
              <a:rPr lang="pt-BR" sz="3200" b="1" dirty="0">
                <a:latin typeface="+mj-lt"/>
                <a:ea typeface="+mj-ea"/>
                <a:cs typeface="+mj-cs"/>
              </a:rPr>
              <a:t>Observatório  de Promoção da Saúde</a:t>
            </a:r>
          </a:p>
        </p:txBody>
      </p:sp>
    </p:spTree>
    <p:extLst>
      <p:ext uri="{BB962C8B-B14F-4D97-AF65-F5344CB8AC3E}">
        <p14:creationId xmlns:p14="http://schemas.microsoft.com/office/powerpoint/2010/main" val="2124505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79319405"/>
              </p:ext>
            </p:extLst>
          </p:nvPr>
        </p:nvGraphicFramePr>
        <p:xfrm>
          <a:off x="318964" y="1412776"/>
          <a:ext cx="9649072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Grupo 4"/>
          <p:cNvGrpSpPr/>
          <p:nvPr/>
        </p:nvGrpSpPr>
        <p:grpSpPr>
          <a:xfrm>
            <a:off x="1975148" y="4293096"/>
            <a:ext cx="1480514" cy="1810385"/>
            <a:chOff x="1557082" y="1357788"/>
            <a:chExt cx="1480514" cy="1810385"/>
          </a:xfrm>
        </p:grpSpPr>
        <p:sp>
          <p:nvSpPr>
            <p:cNvPr id="6" name="Retângulo de cantos arredondados 5"/>
            <p:cNvSpPr/>
            <p:nvPr/>
          </p:nvSpPr>
          <p:spPr>
            <a:xfrm>
              <a:off x="1557082" y="1357788"/>
              <a:ext cx="1480514" cy="1810385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etângulo 6"/>
            <p:cNvSpPr/>
            <p:nvPr/>
          </p:nvSpPr>
          <p:spPr>
            <a:xfrm>
              <a:off x="1629355" y="1430061"/>
              <a:ext cx="1335968" cy="16658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2200" kern="1200" dirty="0" smtClean="0"/>
                <a:t>Academia da Cidade</a:t>
              </a: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2200" dirty="0" smtClean="0"/>
                <a:t>Recife</a:t>
              </a:r>
              <a:endParaRPr lang="pt-BR" sz="2200" kern="1200" dirty="0"/>
            </a:p>
          </p:txBody>
        </p:sp>
      </p:grpSp>
      <p:sp>
        <p:nvSpPr>
          <p:cNvPr id="8" name="CaixaDeTexto 7"/>
          <p:cNvSpPr txBox="1"/>
          <p:nvPr/>
        </p:nvSpPr>
        <p:spPr>
          <a:xfrm>
            <a:off x="1111052" y="539969"/>
            <a:ext cx="77132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 smtClean="0"/>
              <a:t>PROTAGONISMO DO ESTADO DE SÃO PAULO</a:t>
            </a:r>
            <a:endParaRPr lang="pt-BR" sz="3200" b="1" dirty="0"/>
          </a:p>
        </p:txBody>
      </p:sp>
    </p:spTree>
    <p:extLst>
      <p:ext uri="{BB962C8B-B14F-4D97-AF65-F5344CB8AC3E}">
        <p14:creationId xmlns:p14="http://schemas.microsoft.com/office/powerpoint/2010/main" val="150943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áfico 4"/>
          <p:cNvGraphicFramePr/>
          <p:nvPr>
            <p:extLst>
              <p:ext uri="{D42A27DB-BD31-4B8C-83A1-F6EECF244321}">
                <p14:modId xmlns:p14="http://schemas.microsoft.com/office/powerpoint/2010/main" val="3061924012"/>
              </p:ext>
            </p:extLst>
          </p:nvPr>
        </p:nvGraphicFramePr>
        <p:xfrm>
          <a:off x="679004" y="1143000"/>
          <a:ext cx="9073008" cy="4518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CaixaDeTexto 5"/>
          <p:cNvSpPr txBox="1"/>
          <p:nvPr/>
        </p:nvSpPr>
        <p:spPr>
          <a:xfrm>
            <a:off x="6583660" y="5589240"/>
            <a:ext cx="28200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Agosto a Dezembro de 2012</a:t>
            </a:r>
          </a:p>
          <a:p>
            <a:r>
              <a:rPr lang="pt-BR" dirty="0" smtClean="0"/>
              <a:t>n=914 gestores (44%)</a:t>
            </a:r>
          </a:p>
          <a:p>
            <a:endParaRPr lang="pt-BR" dirty="0" smtClean="0"/>
          </a:p>
          <a:p>
            <a:r>
              <a:rPr lang="pt-BR" b="1" dirty="0" smtClean="0"/>
              <a:t>Florindo AA et al 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1721523" y="323945"/>
            <a:ext cx="66623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 smtClean="0">
                <a:solidFill>
                  <a:schemeClr val="accent3">
                    <a:lumMod val="75000"/>
                  </a:schemeClr>
                </a:solidFill>
              </a:rPr>
              <a:t>PROFISIONAIS QUE ATUAM/ATUARÃO</a:t>
            </a:r>
            <a:endParaRPr lang="pt-BR" sz="32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25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Design padrão">
  <a:themeElements>
    <a:clrScheme name="1_Design padrã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sign padrão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b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t-B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b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t-B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Design padrã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sign padrã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sign padrã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sign padrã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sign padrã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sign padrã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sign padrã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sign padrã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sign padrã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sign padrã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sign padrã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sign padrã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480</Words>
  <Application>Microsoft Office PowerPoint</Application>
  <PresentationFormat>Slides de 35 mm</PresentationFormat>
  <Paragraphs>82</Paragraphs>
  <Slides>16</Slides>
  <Notes>2</Notes>
  <HiddenSlides>3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slides</vt:lpstr>
      </vt:variant>
      <vt:variant>
        <vt:i4>16</vt:i4>
      </vt:variant>
    </vt:vector>
  </HeadingPairs>
  <TitlesOfParts>
    <vt:vector size="18" baseType="lpstr">
      <vt:lpstr>Tema do Office</vt:lpstr>
      <vt:lpstr>1_Design padrão</vt:lpstr>
      <vt:lpstr>II ENCONTRO DO PROGRAMA  ACADEMIA DA SAÚDE DO ESTADO DE SÃO PAULO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PROJETOS CADASTRADOS NO OBSERVATÓRIO DE PROMOÇÃO DA SAÚDE, SEGUNDO TEMAS, 2012-2013</vt:lpstr>
      <vt:lpstr>Apresentação do PowerPoint</vt:lpstr>
      <vt:lpstr>Apresentação do PowerPoint</vt:lpstr>
      <vt:lpstr>ENTRAVES... Profissional de EF</vt:lpstr>
      <vt:lpstr>FUNDAMENTOS DA PROMOÇÃO DA SAÚDE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Windows User</dc:creator>
  <cp:lastModifiedBy>Windows User</cp:lastModifiedBy>
  <cp:revision>20</cp:revision>
  <dcterms:created xsi:type="dcterms:W3CDTF">2014-08-23T14:26:02Z</dcterms:created>
  <dcterms:modified xsi:type="dcterms:W3CDTF">2014-08-26T16:52:32Z</dcterms:modified>
</cp:coreProperties>
</file>