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28"/>
  </p:notesMasterIdLst>
  <p:handoutMasterIdLst>
    <p:handoutMasterId r:id="rId29"/>
  </p:handoutMasterIdLst>
  <p:sldIdLst>
    <p:sldId id="593" r:id="rId2"/>
    <p:sldId id="635" r:id="rId3"/>
    <p:sldId id="575" r:id="rId4"/>
    <p:sldId id="562" r:id="rId5"/>
    <p:sldId id="609" r:id="rId6"/>
    <p:sldId id="610" r:id="rId7"/>
    <p:sldId id="607" r:id="rId8"/>
    <p:sldId id="614" r:id="rId9"/>
    <p:sldId id="620" r:id="rId10"/>
    <p:sldId id="617" r:id="rId11"/>
    <p:sldId id="618" r:id="rId12"/>
    <p:sldId id="619" r:id="rId13"/>
    <p:sldId id="615" r:id="rId14"/>
    <p:sldId id="584" r:id="rId15"/>
    <p:sldId id="577" r:id="rId16"/>
    <p:sldId id="621" r:id="rId17"/>
    <p:sldId id="622" r:id="rId18"/>
    <p:sldId id="625" r:id="rId19"/>
    <p:sldId id="624" r:id="rId20"/>
    <p:sldId id="623" r:id="rId21"/>
    <p:sldId id="616" r:id="rId22"/>
    <p:sldId id="629" r:id="rId23"/>
    <p:sldId id="632" r:id="rId24"/>
    <p:sldId id="633" r:id="rId25"/>
    <p:sldId id="634" r:id="rId26"/>
    <p:sldId id="630" r:id="rId27"/>
  </p:sldIdLst>
  <p:sldSz cx="9144000" cy="6858000" type="screen4x3"/>
  <p:notesSz cx="68580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CC99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Estilo com Tema 2 - Ênfas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com Tema 2 - Ênfas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Estilo com Tema 2 - Ênfas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06" autoAdjust="0"/>
  </p:normalViewPr>
  <p:slideViewPr>
    <p:cSldViewPr>
      <p:cViewPr varScale="1">
        <p:scale>
          <a:sx n="66" d="100"/>
          <a:sy n="66" d="100"/>
        </p:scale>
        <p:origin x="142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DD823-6A2A-46AB-9368-C600E7C88D08}" type="datetimeFigureOut">
              <a:rPr lang="pt-BR" smtClean="0"/>
              <a:t>13/11/2013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553576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9553576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4C39D-8D2E-4625-99AE-07F69F63403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0769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BC139-2234-410E-A79B-98C8E2EB489F}" type="datetimeFigureOut">
              <a:rPr lang="pt-BR" smtClean="0"/>
              <a:t>13/11/2013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54063"/>
            <a:ext cx="5029200" cy="3773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77740"/>
            <a:ext cx="5486400" cy="45262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53736"/>
            <a:ext cx="2971800" cy="502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553736"/>
            <a:ext cx="2971800" cy="502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0FA5E-37B5-49F8-AFD3-91627EEFF49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578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8296CC-D04D-415C-9B92-433D05B74C56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605961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4C768F-6D15-4818-93E5-DB5FA22B3FE7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Chao Lung Wen - chao@usp.br</a:t>
            </a:r>
            <a:endParaRPr lang="pt-BR"/>
          </a:p>
        </p:txBody>
      </p:sp>
      <p:sp>
        <p:nvSpPr>
          <p:cNvPr id="3" name="Espaço Reservado para Cabeçalho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Disciplina de Telemedicina da FMUSP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61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FC37CB-F199-4D4C-908A-B6FCAD0DE9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2813" y="754063"/>
            <a:ext cx="50323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E29BDFB-ADF0-45F3-9B27-F52FD503FDC6}" type="datetime1">
              <a:rPr lang="pt-BR" smtClean="0"/>
              <a:pPr>
                <a:defRPr/>
              </a:pPr>
              <a:t>13/11/2013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Faculdade de Medicina da USP - São Paulo - Brasil</a:t>
            </a:r>
            <a:endParaRPr lang="pt-BR"/>
          </a:p>
        </p:txBody>
      </p:sp>
      <p:sp>
        <p:nvSpPr>
          <p:cNvPr id="7" name="Espaço Reservado para Cabeçalho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pt-BR" smtClean="0"/>
              <a:t>Chao Lung Wen - Telemedicina FMUSP - chao@usp.br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655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Wednesday, November 13,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8107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685800" y="2286000"/>
            <a:ext cx="3810000" cy="41148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Chao Lung Wen – chao@usp.br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4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Wednesday, November 13,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Wednesday, November 13,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CaixaDeTexto 7"/>
          <p:cNvSpPr txBox="1"/>
          <p:nvPr userDrawn="1"/>
        </p:nvSpPr>
        <p:spPr>
          <a:xfrm>
            <a:off x="35496" y="6577607"/>
            <a:ext cx="1252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>
                <a:solidFill>
                  <a:schemeClr val="bg2">
                    <a:lumMod val="25000"/>
                  </a:schemeClr>
                </a:solidFill>
              </a:rPr>
              <a:t>chao@usp.br</a:t>
            </a:r>
            <a:endParaRPr lang="pt-BR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2673107"/>
            <a:ext cx="8280920" cy="1980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Curso por Educação Interativa à Distância sobre </a:t>
            </a:r>
          </a:p>
          <a:p>
            <a:pPr algn="ctr">
              <a:lnSpc>
                <a:spcPct val="150000"/>
              </a:lnSpc>
            </a:pPr>
            <a:r>
              <a:rPr lang="pt-BR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Prevenção 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de Acidentes </a:t>
            </a:r>
            <a:r>
              <a:rPr lang="pt-BR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envolvendo Motociclistas</a:t>
            </a:r>
            <a:endParaRPr lang="pt-BR" sz="28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pt-BR" sz="1000" dirty="0" smtClean="0"/>
          </a:p>
          <a:p>
            <a:pPr algn="ctr">
              <a:lnSpc>
                <a:spcPct val="150000"/>
              </a:lnSpc>
            </a:pPr>
            <a:r>
              <a:rPr lang="pt-BR" dirty="0" smtClean="0"/>
              <a:t>Divisão </a:t>
            </a:r>
            <a:r>
              <a:rPr lang="pt-BR" dirty="0"/>
              <a:t>de Doenças Crônicas Não </a:t>
            </a:r>
            <a:r>
              <a:rPr lang="pt-BR" dirty="0" smtClean="0"/>
              <a:t>Transmissíveis </a:t>
            </a:r>
            <a:r>
              <a:rPr lang="pt-BR" dirty="0"/>
              <a:t>– </a:t>
            </a:r>
            <a:r>
              <a:rPr lang="pt-BR" dirty="0" smtClean="0"/>
              <a:t>CVE-CCD/SES-SP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5220072" y="616530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2195736" y="6093296"/>
            <a:ext cx="14537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 descr="Logo-Vida-no-Transito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1944216" cy="18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4680520" y="836712"/>
            <a:ext cx="392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Projeto Vida no </a:t>
            </a:r>
            <a:r>
              <a:rPr lang="pt-BR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Trânsito/SP</a:t>
            </a:r>
            <a:endParaRPr lang="pt-BR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/>
          <a:srcRect l="2835" t="64000" r="10246" b="6923"/>
          <a:stretch/>
        </p:blipFill>
        <p:spPr>
          <a:xfrm>
            <a:off x="395536" y="5167976"/>
            <a:ext cx="8208912" cy="171740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72008" y="6309320"/>
            <a:ext cx="4675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63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48019"/>
            <a:ext cx="8784976" cy="529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5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85725"/>
            <a:ext cx="1068705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21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85725"/>
            <a:ext cx="1068705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17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576178"/>
              </p:ext>
            </p:extLst>
          </p:nvPr>
        </p:nvGraphicFramePr>
        <p:xfrm>
          <a:off x="539554" y="620683"/>
          <a:ext cx="8136902" cy="57606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9138"/>
                <a:gridCol w="459901"/>
                <a:gridCol w="1341380"/>
                <a:gridCol w="2079138"/>
                <a:gridCol w="2177345"/>
              </a:tblGrid>
              <a:tr h="20296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t-BR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Prevenção de Acidentes Envolvendo Motocicletas</a:t>
                      </a:r>
                      <a:endParaRPr lang="pt-BR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721" marR="7721" marT="7721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08914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DATA DA AULA</a:t>
                      </a:r>
                      <a:endParaRPr lang="pt-B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Semana</a:t>
                      </a:r>
                      <a:endParaRPr lang="pt-B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MÓDULO</a:t>
                      </a:r>
                      <a:endParaRPr lang="pt-B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AULA </a:t>
                      </a:r>
                      <a:endParaRPr lang="pt-B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PROFESSOR </a:t>
                      </a:r>
                      <a:endParaRPr lang="pt-B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459143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 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 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 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Apresentação do Curso de Prevenção de Acidentes de Trânsito em Motociclistas</a:t>
                      </a:r>
                      <a:endParaRPr lang="pt-B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Prof. Dr Marco Antonio de Moraes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07 de junho</a:t>
                      </a:r>
                      <a:endParaRPr lang="pt-BR" sz="9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1</a:t>
                      </a:r>
                      <a:endParaRPr lang="pt-BR" sz="10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Projetos de Prevenção (6h/aula))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Dimensão dos acidentes de trânsito envolvendo motociclistas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Drª Mirian Matsura Shirassu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Planejamento de Projetos de Prevenção de Acidentes de trânsito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Profª  Cláudia Vieira Carnevalle 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14 de junho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2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Procedimentos em acidentes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Acionamento dos órgãos de emergência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Capitão Miguel Jodas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Respeito a sinalização de Trânsito (motociclista e pedestre)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Sargento Gilmar de Souza Francisco 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21 de junho</a:t>
                      </a:r>
                      <a:endParaRPr lang="pt-BR" sz="9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3</a:t>
                      </a:r>
                      <a:endParaRPr lang="pt-BR" sz="10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Direção defensiva e legislação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Equipamentos de Proteção Individual (motociclista) 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Flávio Henrique Lacerda Santos 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Direção defensiva/Legislação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Capitão Julyver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28 de junho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4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Pilotagem, trânsito e sinalização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Conceito: Habilidade de Pilotagem x Condição do Trânsito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Sargento Carrasco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Sinalização de Via com acidente/ e Segurança de Cena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Soldado Jander Roberto dos Santos 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60937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05 de julho </a:t>
                      </a:r>
                      <a:endParaRPr lang="pt-BR" sz="9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5</a:t>
                      </a:r>
                      <a:endParaRPr lang="pt-BR" sz="10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Idosos, crianças e portadores de necessidades especiais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Orientação para Idosos e Crianças no Trânsito/ Orientação para Portadores de Necessidades Especiais - PNE (Pedestres)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Sargento Gilmar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 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 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12 de julho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6</a:t>
                      </a:r>
                      <a:endParaRPr lang="pt-BR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Identificação das lesões e primeiros socorros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Mecanismos de Trauma envolvendo motocicletas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Tenente Médica Daniela Paoli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33828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Primeiros socorros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Tenente Médica Daniela Paoli</a:t>
                      </a:r>
                      <a:endParaRPr lang="pt-B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  <a:tr h="459143"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u="none" strike="noStrike">
                          <a:effectLst/>
                        </a:rPr>
                        <a:t>19 de julho</a:t>
                      </a:r>
                      <a:endParaRPr lang="pt-BR" sz="9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effectLst/>
                        </a:rPr>
                        <a:t>7</a:t>
                      </a:r>
                      <a:endParaRPr lang="pt-BR" sz="10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Estratégias de prevenção de acidentes nos municípios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>
                          <a:effectLst/>
                        </a:rPr>
                        <a:t>Desenvolvimento do projeto de divulgação/multiplicação no município</a:t>
                      </a:r>
                      <a:endParaRPr lang="pt-BR" sz="9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Capitão Jodas / Claudia Carnevalle / Sec Saúde</a:t>
                      </a:r>
                      <a:endParaRPr lang="pt-BR" sz="9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721" marR="7721" marT="7721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51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58552"/>
            <a:ext cx="8686800" cy="838200"/>
          </a:xfrm>
        </p:spPr>
        <p:txBody>
          <a:bodyPr/>
          <a:lstStyle/>
          <a:p>
            <a:pPr algn="ctr">
              <a:defRPr/>
            </a:pPr>
            <a:r>
              <a:rPr lang="en-US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tividades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nos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fóruns</a:t>
            </a:r>
            <a:endParaRPr lang="pt-BR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Espaço Reservado para Conteúdo 2"/>
          <p:cNvSpPr>
            <a:spLocks noGrp="1"/>
          </p:cNvSpPr>
          <p:nvPr>
            <p:ph idx="1"/>
          </p:nvPr>
        </p:nvSpPr>
        <p:spPr>
          <a:xfrm>
            <a:off x="304800" y="1196454"/>
            <a:ext cx="8587680" cy="518487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Discussão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dos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pontos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mais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relevantes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para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abordagem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situações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prática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relacionados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com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os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temas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da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semana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que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o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profissional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deveria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conhecer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sobre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o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assunto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, 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associando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com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cotidiano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importância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competências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cotidiano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contexto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Como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as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competências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se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relacionam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com a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situação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prática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Como se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aprimorar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mais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no </a:t>
            </a:r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assunto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Acompanhamento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estímulo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cumprimento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dos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prazos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Incentivo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uso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Biblioteca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Digital.</a:t>
            </a:r>
          </a:p>
          <a:p>
            <a:pPr>
              <a:spcBef>
                <a:spcPts val="1200"/>
              </a:spcBef>
            </a:pP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Elaboração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envio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da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discussão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clínica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sob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contexto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da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realidade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cada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um.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86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502568"/>
            <a:ext cx="8686800" cy="838200"/>
          </a:xfrm>
        </p:spPr>
        <p:txBody>
          <a:bodyPr/>
          <a:lstStyle/>
          <a:p>
            <a:pPr algn="ctr"/>
            <a:r>
              <a:rPr lang="pt-BR" sz="3200" b="1" dirty="0"/>
              <a:t>A</a:t>
            </a:r>
            <a:r>
              <a:rPr lang="pt-BR" sz="3200" b="1" dirty="0" smtClean="0"/>
              <a:t>valiação dos participantes, por perfil</a:t>
            </a:r>
            <a:endParaRPr lang="pt-BR" sz="32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99592" y="2060848"/>
            <a:ext cx="7632848" cy="345638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pt-BR" sz="2900" dirty="0" smtClean="0">
                <a:latin typeface="Arial" pitchFamily="34" charset="0"/>
                <a:cs typeface="Arial" pitchFamily="34" charset="0"/>
              </a:rPr>
              <a:t>A - Peso 3 – cumprimentos dos prazos das atividades semanais e lista de discussão.</a:t>
            </a:r>
          </a:p>
          <a:p>
            <a:pPr>
              <a:spcBef>
                <a:spcPts val="1200"/>
              </a:spcBef>
            </a:pPr>
            <a:r>
              <a:rPr lang="pt-BR" sz="2900" dirty="0" smtClean="0">
                <a:latin typeface="Arial" pitchFamily="34" charset="0"/>
                <a:cs typeface="Arial" pitchFamily="34" charset="0"/>
              </a:rPr>
              <a:t>B - Peso </a:t>
            </a:r>
            <a:r>
              <a:rPr lang="pt-BR" sz="2900" dirty="0">
                <a:latin typeface="Arial" pitchFamily="34" charset="0"/>
                <a:cs typeface="Arial" pitchFamily="34" charset="0"/>
              </a:rPr>
              <a:t>3</a:t>
            </a:r>
            <a:r>
              <a:rPr lang="pt-BR" sz="2900" dirty="0" smtClean="0">
                <a:latin typeface="Arial" pitchFamily="34" charset="0"/>
                <a:cs typeface="Arial" pitchFamily="34" charset="0"/>
              </a:rPr>
              <a:t> – cumprimento do envio das sínteses.</a:t>
            </a:r>
          </a:p>
          <a:p>
            <a:pPr>
              <a:spcBef>
                <a:spcPts val="1200"/>
              </a:spcBef>
            </a:pPr>
            <a:r>
              <a:rPr lang="pt-BR" sz="2900" dirty="0">
                <a:latin typeface="Arial" pitchFamily="34" charset="0"/>
                <a:cs typeface="Arial" pitchFamily="34" charset="0"/>
              </a:rPr>
              <a:t>C</a:t>
            </a:r>
            <a:r>
              <a:rPr lang="pt-BR" sz="2900" dirty="0" smtClean="0">
                <a:latin typeface="Arial" pitchFamily="34" charset="0"/>
                <a:cs typeface="Arial" pitchFamily="34" charset="0"/>
              </a:rPr>
              <a:t> - Peso 4 – conteúdo das sínteses.</a:t>
            </a:r>
          </a:p>
        </p:txBody>
      </p:sp>
    </p:spTree>
    <p:extLst>
      <p:ext uri="{BB962C8B-B14F-4D97-AF65-F5344CB8AC3E}">
        <p14:creationId xmlns:p14="http://schemas.microsoft.com/office/powerpoint/2010/main" val="193422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-38100"/>
            <a:ext cx="10687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421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-38100"/>
            <a:ext cx="10687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83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-38100"/>
            <a:ext cx="10687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64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-38100"/>
            <a:ext cx="10687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05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548680"/>
            <a:ext cx="8820472" cy="5904656"/>
          </a:xfrm>
        </p:spPr>
        <p:txBody>
          <a:bodyPr>
            <a:noAutofit/>
          </a:bodyPr>
          <a:lstStyle/>
          <a:p>
            <a:pPr marL="514350" indent="-457200" eaLnBrk="1" hangingPunct="1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Professor  </a:t>
            </a:r>
            <a:r>
              <a:rPr lang="en-US" sz="2000" i="1" dirty="0" err="1" smtClean="0">
                <a:solidFill>
                  <a:srgbClr val="002060"/>
                </a:solidFill>
                <a:latin typeface="Arial" charset="0"/>
              </a:rPr>
              <a:t>Associado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 e </a:t>
            </a:r>
            <a:r>
              <a:rPr lang="en-US" sz="2000" i="1" dirty="0" err="1" smtClean="0">
                <a:solidFill>
                  <a:srgbClr val="002060"/>
                </a:solidFill>
                <a:latin typeface="Arial" charset="0"/>
              </a:rPr>
              <a:t>Chefe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da Disciplina de Telemedicina da FMUSP.</a:t>
            </a: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Coordenador 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do Projeto 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CAPES/ MEC – </a:t>
            </a:r>
            <a:r>
              <a:rPr lang="en-US" sz="2000" i="1" dirty="0" err="1" smtClean="0">
                <a:solidFill>
                  <a:srgbClr val="002060"/>
                </a:solidFill>
                <a:latin typeface="Arial" charset="0"/>
              </a:rPr>
              <a:t>Pró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 Ensino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– </a:t>
            </a: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Tecnologias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Educacionais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Interativas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.</a:t>
            </a: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Coordenador do Núcleo de </a:t>
            </a: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Acompanhamento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Jurídico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em Telemedicina e Telessaúde – OAB-SP.</a:t>
            </a: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Coordenador dos </a:t>
            </a:r>
            <a:r>
              <a:rPr lang="en-US" sz="2000" i="1" dirty="0" err="1" smtClean="0">
                <a:solidFill>
                  <a:srgbClr val="002060"/>
                </a:solidFill>
                <a:latin typeface="Arial" charset="0"/>
              </a:rPr>
              <a:t>Projetos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i="1" dirty="0" err="1">
                <a:solidFill>
                  <a:srgbClr val="002060"/>
                </a:solidFill>
                <a:latin typeface="Arial" charset="0"/>
              </a:rPr>
              <a:t>Homem</a:t>
            </a:r>
            <a:r>
              <a:rPr lang="en-US" sz="2000" i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latin typeface="Arial" charset="0"/>
              </a:rPr>
              <a:t>Virtual e Jovem Doutor</a:t>
            </a:r>
            <a:endParaRPr lang="en-US" sz="2000" i="1" dirty="0">
              <a:solidFill>
                <a:srgbClr val="002060"/>
              </a:solidFill>
              <a:latin typeface="Arial" charset="0"/>
            </a:endParaRP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" charset="0"/>
              </a:rPr>
              <a:t>Membro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do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Conselho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Assessor da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Rede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Universitária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de Telemedicina da RNP/ MCT (RUTE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).</a:t>
            </a:r>
            <a:endParaRPr lang="en-US" sz="2000" dirty="0">
              <a:solidFill>
                <a:srgbClr val="002060"/>
              </a:solidFill>
              <a:latin typeface="Arial" charset="0"/>
            </a:endParaRP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Membro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da Comissão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Pedagógica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da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Escola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Educação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Permanente do 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HCFMUSP.</a:t>
            </a:r>
            <a:endParaRPr lang="en-US" sz="2000" dirty="0">
              <a:solidFill>
                <a:srgbClr val="002060"/>
              </a:solidFill>
              <a:latin typeface="Arial" charset="0"/>
            </a:endParaRPr>
          </a:p>
          <a:p>
            <a:pPr marL="514350" indent="-4572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Ex- 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Coordenador 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do Núcleo São Paulo, do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Programa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Nacional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Telessaúde Brasil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Redes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do </a:t>
            </a:r>
            <a:r>
              <a:rPr lang="en-US" sz="2000" dirty="0" err="1">
                <a:solidFill>
                  <a:srgbClr val="002060"/>
                </a:solidFill>
                <a:latin typeface="Arial" charset="0"/>
              </a:rPr>
              <a:t>Ministério</a:t>
            </a:r>
            <a:r>
              <a:rPr lang="en-US" sz="2000" dirty="0">
                <a:solidFill>
                  <a:srgbClr val="002060"/>
                </a:solidFill>
                <a:latin typeface="Arial" charset="0"/>
              </a:rPr>
              <a:t> da Saúde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.</a:t>
            </a:r>
            <a:endParaRPr lang="en-US" sz="20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2195736" y="44624"/>
            <a:ext cx="66965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7338" indent="-287338" algn="r">
              <a:lnSpc>
                <a:spcPct val="105000"/>
              </a:lnSpc>
              <a:spcBef>
                <a:spcPct val="20000"/>
              </a:spcBef>
              <a:buClr>
                <a:srgbClr val="125496"/>
              </a:buClr>
              <a:buFont typeface="Wingdings" pitchFamily="2" charset="2"/>
              <a:buNone/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	 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Chao Lung Wen - chao@usp.br</a:t>
            </a:r>
          </a:p>
        </p:txBody>
      </p:sp>
    </p:spTree>
    <p:extLst>
      <p:ext uri="{BB962C8B-B14F-4D97-AF65-F5344CB8AC3E}">
        <p14:creationId xmlns:p14="http://schemas.microsoft.com/office/powerpoint/2010/main" val="181341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25" y="-38100"/>
            <a:ext cx="1068705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63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Dados interessantes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843928"/>
              </p:ext>
            </p:extLst>
          </p:nvPr>
        </p:nvGraphicFramePr>
        <p:xfrm>
          <a:off x="486229" y="2462554"/>
          <a:ext cx="7931223" cy="2688838"/>
        </p:xfrm>
        <a:graphic>
          <a:graphicData uri="http://schemas.openxmlformats.org/drawingml/2006/table">
            <a:tbl>
              <a:tblPr/>
              <a:tblGrid>
                <a:gridCol w="5383038"/>
                <a:gridCol w="283131"/>
                <a:gridCol w="968911"/>
                <a:gridCol w="1296143"/>
              </a:tblGrid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Quantas Adesões tínhamos 15 dias antes do iniciar o curso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Quantas Inscritos tínhamos no momento do curso.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Quantas pessoas tiveram alguma participação até 1 mês após o curso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Quantos aprovados - Médicos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Quantos aprovados - Enfermeiros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3127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Quantos aprovados - Outros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467544" y="2492896"/>
            <a:ext cx="7920880" cy="266429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4409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Oval 43"/>
          <p:cNvSpPr>
            <a:spLocks noChangeArrowheads="1"/>
          </p:cNvSpPr>
          <p:nvPr/>
        </p:nvSpPr>
        <p:spPr bwMode="auto">
          <a:xfrm>
            <a:off x="-90340" y="188642"/>
            <a:ext cx="2773042" cy="2156767"/>
          </a:xfrm>
          <a:prstGeom prst="ellipse">
            <a:avLst/>
          </a:prstGeom>
          <a:solidFill>
            <a:schemeClr val="accent5">
              <a:lumMod val="50000"/>
              <a:alpha val="35000"/>
            </a:schemeClr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800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grpSp>
        <p:nvGrpSpPr>
          <p:cNvPr id="60" name="Group 10"/>
          <p:cNvGrpSpPr>
            <a:grpSpLocks/>
          </p:cNvGrpSpPr>
          <p:nvPr/>
        </p:nvGrpSpPr>
        <p:grpSpPr bwMode="auto">
          <a:xfrm>
            <a:off x="0" y="-142989"/>
            <a:ext cx="9252520" cy="1771789"/>
            <a:chOff x="9367" y="7788"/>
            <a:chExt cx="2698" cy="151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64" name="Group 11"/>
            <p:cNvGrpSpPr>
              <a:grpSpLocks/>
            </p:cNvGrpSpPr>
            <p:nvPr/>
          </p:nvGrpSpPr>
          <p:grpSpPr bwMode="auto">
            <a:xfrm>
              <a:off x="10943" y="7927"/>
              <a:ext cx="1122" cy="1307"/>
              <a:chOff x="10943" y="7927"/>
              <a:chExt cx="1122" cy="1307"/>
            </a:xfrm>
          </p:grpSpPr>
          <p:grpSp>
            <p:nvGrpSpPr>
              <p:cNvPr id="99" name="Group 12"/>
              <p:cNvGrpSpPr>
                <a:grpSpLocks/>
              </p:cNvGrpSpPr>
              <p:nvPr/>
            </p:nvGrpSpPr>
            <p:grpSpPr bwMode="auto">
              <a:xfrm>
                <a:off x="11372" y="7927"/>
                <a:ext cx="693" cy="1053"/>
                <a:chOff x="11372" y="7927"/>
                <a:chExt cx="693" cy="1053"/>
              </a:xfrm>
            </p:grpSpPr>
            <p:grpSp>
              <p:nvGrpSpPr>
                <p:cNvPr id="104" name="Group 13"/>
                <p:cNvGrpSpPr>
                  <a:grpSpLocks/>
                </p:cNvGrpSpPr>
                <p:nvPr/>
              </p:nvGrpSpPr>
              <p:grpSpPr bwMode="auto">
                <a:xfrm>
                  <a:off x="11549" y="8065"/>
                  <a:ext cx="516" cy="776"/>
                  <a:chOff x="11549" y="8065"/>
                  <a:chExt cx="516" cy="776"/>
                </a:xfrm>
              </p:grpSpPr>
              <p:grpSp>
                <p:nvGrpSpPr>
                  <p:cNvPr id="114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1549" y="8065"/>
                    <a:ext cx="516" cy="776"/>
                    <a:chOff x="11549" y="8065"/>
                    <a:chExt cx="516" cy="776"/>
                  </a:xfrm>
                </p:grpSpPr>
                <p:grpSp>
                  <p:nvGrpSpPr>
                    <p:cNvPr id="116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680" y="8111"/>
                      <a:ext cx="385" cy="637"/>
                      <a:chOff x="11680" y="8111"/>
                      <a:chExt cx="385" cy="637"/>
                    </a:xfrm>
                  </p:grpSpPr>
                  <p:grpSp>
                    <p:nvGrpSpPr>
                      <p:cNvPr id="120" name="Group 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724" y="8111"/>
                        <a:ext cx="341" cy="637"/>
                        <a:chOff x="11724" y="8111"/>
                        <a:chExt cx="341" cy="637"/>
                      </a:xfrm>
                    </p:grpSpPr>
                    <p:sp>
                      <p:nvSpPr>
                        <p:cNvPr id="124" name="Oval 1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901" y="8481"/>
                          <a:ext cx="164" cy="175"/>
                        </a:xfrm>
                        <a:prstGeom prst="ellipse">
                          <a:avLst/>
                        </a:prstGeom>
                        <a:solidFill>
                          <a:srgbClr val="F7F7F7"/>
                        </a:solidFill>
                        <a:ln w="3175">
                          <a:noFill/>
                          <a:round/>
                          <a:headEnd/>
                          <a:tailEnd/>
                        </a:ln>
                        <a:effectLst>
                          <a:outerShdw blurRad="44450" dist="27940" dir="5400000" algn="ctr">
                            <a:srgbClr val="000000">
                              <a:alpha val="32000"/>
                            </a:srgbClr>
                          </a:outerShdw>
                        </a:effectLst>
                        <a:sp3d>
                          <a:bevelT w="190500" h="38100"/>
                        </a:sp3d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pt-BR"/>
                        </a:p>
                      </p:txBody>
                    </p:sp>
                    <p:sp>
                      <p:nvSpPr>
                        <p:cNvPr id="125" name="Oval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768" y="8528"/>
                          <a:ext cx="208" cy="220"/>
                        </a:xfrm>
                        <a:prstGeom prst="ellipse">
                          <a:avLst/>
                        </a:prstGeom>
                        <a:solidFill>
                          <a:srgbClr val="F7F7F7"/>
                        </a:solidFill>
                        <a:ln w="3175">
                          <a:noFill/>
                          <a:round/>
                          <a:headEnd/>
                          <a:tailEnd/>
                        </a:ln>
                        <a:effectLst>
                          <a:outerShdw blurRad="44450" dist="27940" dir="5400000" algn="ctr">
                            <a:srgbClr val="000000">
                              <a:alpha val="32000"/>
                            </a:srgbClr>
                          </a:outerShdw>
                        </a:effectLst>
                        <a:sp3d>
                          <a:bevelT w="190500" h="38100"/>
                        </a:sp3d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pt-BR"/>
                        </a:p>
                      </p:txBody>
                    </p:sp>
                    <p:sp>
                      <p:nvSpPr>
                        <p:cNvPr id="126" name="Oval 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855" y="8249"/>
                          <a:ext cx="167" cy="176"/>
                        </a:xfrm>
                        <a:prstGeom prst="ellipse">
                          <a:avLst/>
                        </a:prstGeom>
                        <a:solidFill>
                          <a:srgbClr val="F7F7F7"/>
                        </a:solidFill>
                        <a:ln w="3175">
                          <a:noFill/>
                          <a:round/>
                          <a:headEnd/>
                          <a:tailEnd/>
                        </a:ln>
                        <a:effectLst>
                          <a:outerShdw blurRad="44450" dist="27940" dir="5400000" algn="ctr">
                            <a:srgbClr val="000000">
                              <a:alpha val="32000"/>
                            </a:srgbClr>
                          </a:outerShdw>
                        </a:effectLst>
                        <a:sp3d>
                          <a:bevelT w="190500" h="38100"/>
                        </a:sp3d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pt-BR"/>
                        </a:p>
                      </p:txBody>
                    </p:sp>
                    <p:sp>
                      <p:nvSpPr>
                        <p:cNvPr id="127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724" y="8111"/>
                          <a:ext cx="210" cy="222"/>
                        </a:xfrm>
                        <a:prstGeom prst="ellipse">
                          <a:avLst/>
                        </a:prstGeom>
                        <a:solidFill>
                          <a:srgbClr val="F7F7F7"/>
                        </a:solidFill>
                        <a:ln w="3175">
                          <a:noFill/>
                          <a:round/>
                          <a:headEnd/>
                          <a:tailEnd/>
                        </a:ln>
                        <a:effectLst>
                          <a:outerShdw blurRad="44450" dist="27940" dir="5400000" algn="ctr">
                            <a:srgbClr val="000000">
                              <a:alpha val="32000"/>
                            </a:srgbClr>
                          </a:outerShdw>
                        </a:effectLst>
                        <a:sp3d>
                          <a:bevelT w="190500" h="38100"/>
                        </a:sp3d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pt-BR"/>
                        </a:p>
                      </p:txBody>
                    </p:sp>
                    <p:sp>
                      <p:nvSpPr>
                        <p:cNvPr id="128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1856" y="8248"/>
                          <a:ext cx="150" cy="37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50" y="367"/>
                            </a:cxn>
                            <a:cxn ang="0">
                              <a:pos x="87" y="370"/>
                            </a:cxn>
                            <a:cxn ang="0">
                              <a:pos x="0" y="0"/>
                            </a:cxn>
                            <a:cxn ang="0">
                              <a:pos x="93" y="30"/>
                            </a:cxn>
                            <a:cxn ang="0">
                              <a:pos x="96" y="210"/>
                            </a:cxn>
                            <a:cxn ang="0">
                              <a:pos x="150" y="367"/>
                            </a:cxn>
                          </a:cxnLst>
                          <a:rect l="0" t="0" r="r" b="b"/>
                          <a:pathLst>
                            <a:path w="150" h="370">
                              <a:moveTo>
                                <a:pt x="150" y="367"/>
                              </a:moveTo>
                              <a:lnTo>
                                <a:pt x="87" y="370"/>
                              </a:lnTo>
                              <a:lnTo>
                                <a:pt x="0" y="0"/>
                              </a:lnTo>
                              <a:lnTo>
                                <a:pt x="93" y="30"/>
                              </a:lnTo>
                              <a:lnTo>
                                <a:pt x="96" y="210"/>
                              </a:lnTo>
                              <a:lnTo>
                                <a:pt x="150" y="36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7F7F7"/>
                        </a:solidFill>
                        <a:ln w="3175">
                          <a:noFill/>
                          <a:round/>
                          <a:headEnd/>
                          <a:tailEnd/>
                        </a:ln>
                        <a:effectLst>
                          <a:outerShdw blurRad="44450" dist="27940" dir="5400000" algn="ctr">
                            <a:srgbClr val="000000">
                              <a:alpha val="32000"/>
                            </a:srgbClr>
                          </a:outerShdw>
                        </a:effectLst>
                        <a:sp3d>
                          <a:bevelT w="190500" h="38100"/>
                        </a:sp3d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pt-BR"/>
                        </a:p>
                      </p:txBody>
                    </p:sp>
                  </p:grpSp>
                  <p:sp>
                    <p:nvSpPr>
                      <p:cNvPr id="121" name="Oval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680" y="8296"/>
                        <a:ext cx="298" cy="314"/>
                      </a:xfrm>
                      <a:prstGeom prst="ellipse">
                        <a:avLst/>
                      </a:prstGeom>
                      <a:solidFill>
                        <a:srgbClr val="F7F7F7"/>
                      </a:solidFill>
                      <a:ln w="3175">
                        <a:noFill/>
                        <a:round/>
                        <a:headEnd/>
                        <a:tailEnd/>
                      </a:ln>
                      <a:effectLst>
                        <a:outerShdw blurRad="44450" dist="27940" dir="5400000" algn="ctr">
                          <a:srgbClr val="000000">
                            <a:alpha val="32000"/>
                          </a:srgbClr>
                        </a:outerShdw>
                      </a:effectLst>
                      <a:sp3d>
                        <a:bevelT w="190500" h="38100"/>
                      </a:sp3d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pt-BR"/>
                      </a:p>
                    </p:txBody>
                  </p:sp>
                  <p:sp>
                    <p:nvSpPr>
                      <p:cNvPr id="122" name="Oval 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680" y="8481"/>
                        <a:ext cx="210" cy="222"/>
                      </a:xfrm>
                      <a:prstGeom prst="ellipse">
                        <a:avLst/>
                      </a:prstGeom>
                      <a:solidFill>
                        <a:srgbClr val="F7F7F7"/>
                      </a:solidFill>
                      <a:ln w="3175">
                        <a:noFill/>
                        <a:round/>
                        <a:headEnd/>
                        <a:tailEnd/>
                      </a:ln>
                      <a:effectLst>
                        <a:outerShdw blurRad="44450" dist="27940" dir="5400000" algn="ctr">
                          <a:srgbClr val="000000">
                            <a:alpha val="32000"/>
                          </a:srgbClr>
                        </a:outerShdw>
                      </a:effectLst>
                      <a:sp3d>
                        <a:bevelT w="190500" h="38100"/>
                      </a:sp3d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pt-BR"/>
                      </a:p>
                    </p:txBody>
                  </p:sp>
                  <p:sp>
                    <p:nvSpPr>
                      <p:cNvPr id="123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40" y="8207"/>
                        <a:ext cx="158" cy="39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3" y="68"/>
                          </a:cxn>
                          <a:cxn ang="0">
                            <a:pos x="124" y="154"/>
                          </a:cxn>
                          <a:cxn ang="0">
                            <a:pos x="158" y="344"/>
                          </a:cxn>
                          <a:cxn ang="0">
                            <a:pos x="94" y="399"/>
                          </a:cxn>
                          <a:cxn ang="0">
                            <a:pos x="0" y="169"/>
                          </a:cxn>
                          <a:cxn ang="0">
                            <a:pos x="76" y="0"/>
                          </a:cxn>
                          <a:cxn ang="0">
                            <a:pos x="143" y="68"/>
                          </a:cxn>
                        </a:cxnLst>
                        <a:rect l="0" t="0" r="r" b="b"/>
                        <a:pathLst>
                          <a:path w="158" h="399">
                            <a:moveTo>
                              <a:pt x="143" y="68"/>
                            </a:moveTo>
                            <a:lnTo>
                              <a:pt x="124" y="154"/>
                            </a:lnTo>
                            <a:lnTo>
                              <a:pt x="158" y="344"/>
                            </a:lnTo>
                            <a:lnTo>
                              <a:pt x="94" y="399"/>
                            </a:lnTo>
                            <a:lnTo>
                              <a:pt x="0" y="169"/>
                            </a:lnTo>
                            <a:lnTo>
                              <a:pt x="76" y="0"/>
                            </a:lnTo>
                            <a:lnTo>
                              <a:pt x="143" y="68"/>
                            </a:lnTo>
                            <a:close/>
                          </a:path>
                        </a:pathLst>
                      </a:custGeom>
                      <a:solidFill>
                        <a:srgbClr val="F7F7F7"/>
                      </a:solidFill>
                      <a:ln w="3175">
                        <a:noFill/>
                        <a:round/>
                        <a:headEnd/>
                        <a:tailEnd/>
                      </a:ln>
                      <a:effectLst>
                        <a:outerShdw blurRad="44450" dist="27940" dir="5400000" algn="ctr">
                          <a:srgbClr val="000000">
                            <a:alpha val="32000"/>
                          </a:srgbClr>
                        </a:outerShdw>
                      </a:effectLst>
                      <a:sp3d>
                        <a:bevelT w="190500" h="38100"/>
                      </a:sp3d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pt-BR"/>
                      </a:p>
                    </p:txBody>
                  </p:sp>
                </p:grpSp>
                <p:sp>
                  <p:nvSpPr>
                    <p:cNvPr id="117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680" y="8666"/>
                      <a:ext cx="165" cy="175"/>
                    </a:xfrm>
                    <a:prstGeom prst="ellipse">
                      <a:avLst/>
                    </a:prstGeom>
                    <a:solidFill>
                      <a:srgbClr val="F7F7F7"/>
                    </a:solidFill>
                    <a:ln w="3175">
                      <a:noFill/>
                      <a:round/>
                      <a:headEnd/>
                      <a:tailEnd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pt-BR"/>
                    </a:p>
                  </p:txBody>
                </p:sp>
                <p:sp>
                  <p:nvSpPr>
                    <p:cNvPr id="118" name="Oval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549" y="8065"/>
                      <a:ext cx="210" cy="222"/>
                    </a:xfrm>
                    <a:prstGeom prst="ellipse">
                      <a:avLst/>
                    </a:prstGeom>
                    <a:solidFill>
                      <a:srgbClr val="F7F7F7"/>
                    </a:solidFill>
                    <a:ln w="3175">
                      <a:noFill/>
                      <a:round/>
                      <a:headEnd/>
                      <a:tailEnd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pt-BR"/>
                    </a:p>
                  </p:txBody>
                </p:sp>
                <p:sp>
                  <p:nvSpPr>
                    <p:cNvPr id="119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11726" y="8625"/>
                      <a:ext cx="118" cy="82"/>
                    </a:xfrm>
                    <a:custGeom>
                      <a:avLst/>
                      <a:gdLst/>
                      <a:ahLst/>
                      <a:cxnLst>
                        <a:cxn ang="0">
                          <a:pos x="118" y="52"/>
                        </a:cxn>
                        <a:cxn ang="0">
                          <a:pos x="83" y="82"/>
                        </a:cxn>
                        <a:cxn ang="0">
                          <a:pos x="0" y="40"/>
                        </a:cxn>
                        <a:cxn ang="0">
                          <a:pos x="83" y="0"/>
                        </a:cxn>
                        <a:cxn ang="0">
                          <a:pos x="118" y="52"/>
                        </a:cxn>
                      </a:cxnLst>
                      <a:rect l="0" t="0" r="r" b="b"/>
                      <a:pathLst>
                        <a:path w="118" h="82">
                          <a:moveTo>
                            <a:pt x="118" y="52"/>
                          </a:moveTo>
                          <a:lnTo>
                            <a:pt x="83" y="82"/>
                          </a:lnTo>
                          <a:lnTo>
                            <a:pt x="0" y="40"/>
                          </a:lnTo>
                          <a:lnTo>
                            <a:pt x="83" y="0"/>
                          </a:lnTo>
                          <a:lnTo>
                            <a:pt x="118" y="52"/>
                          </a:lnTo>
                          <a:close/>
                        </a:path>
                      </a:pathLst>
                    </a:custGeom>
                    <a:solidFill>
                      <a:srgbClr val="F7F7F7"/>
                    </a:solidFill>
                    <a:ln w="3175">
                      <a:noFill/>
                      <a:round/>
                      <a:headEnd/>
                      <a:tailEnd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p3d>
                      <a:bevelT w="190500" h="38100"/>
                    </a:sp3d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pt-BR"/>
                    </a:p>
                  </p:txBody>
                </p:sp>
              </p:grpSp>
              <p:sp>
                <p:nvSpPr>
                  <p:cNvPr id="115" name="Freeform 28"/>
                  <p:cNvSpPr>
                    <a:spLocks/>
                  </p:cNvSpPr>
                  <p:nvPr/>
                </p:nvSpPr>
                <p:spPr bwMode="auto">
                  <a:xfrm>
                    <a:off x="11710" y="8165"/>
                    <a:ext cx="70" cy="130"/>
                  </a:xfrm>
                  <a:custGeom>
                    <a:avLst/>
                    <a:gdLst/>
                    <a:ahLst/>
                    <a:cxnLst>
                      <a:cxn ang="0">
                        <a:pos x="35" y="0"/>
                      </a:cxn>
                      <a:cxn ang="0">
                        <a:pos x="70" y="4"/>
                      </a:cxn>
                      <a:cxn ang="0">
                        <a:pos x="57" y="130"/>
                      </a:cxn>
                      <a:cxn ang="0">
                        <a:pos x="0" y="105"/>
                      </a:cxn>
                      <a:cxn ang="0">
                        <a:pos x="35" y="0"/>
                      </a:cxn>
                    </a:cxnLst>
                    <a:rect l="0" t="0" r="r" b="b"/>
                    <a:pathLst>
                      <a:path w="70" h="130">
                        <a:moveTo>
                          <a:pt x="35" y="0"/>
                        </a:moveTo>
                        <a:lnTo>
                          <a:pt x="70" y="4"/>
                        </a:lnTo>
                        <a:lnTo>
                          <a:pt x="57" y="130"/>
                        </a:lnTo>
                        <a:lnTo>
                          <a:pt x="0" y="105"/>
                        </a:lnTo>
                        <a:lnTo>
                          <a:pt x="35" y="0"/>
                        </a:lnTo>
                        <a:close/>
                      </a:path>
                    </a:pathLst>
                  </a:cu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</p:grpSp>
            <p:grpSp>
              <p:nvGrpSpPr>
                <p:cNvPr id="105" name="Group 29"/>
                <p:cNvGrpSpPr>
                  <a:grpSpLocks/>
                </p:cNvGrpSpPr>
                <p:nvPr/>
              </p:nvGrpSpPr>
              <p:grpSpPr bwMode="auto">
                <a:xfrm>
                  <a:off x="11372" y="7927"/>
                  <a:ext cx="473" cy="961"/>
                  <a:chOff x="11372" y="7927"/>
                  <a:chExt cx="473" cy="961"/>
                </a:xfrm>
              </p:grpSpPr>
              <p:sp>
                <p:nvSpPr>
                  <p:cNvPr id="108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11416" y="8483"/>
                    <a:ext cx="385" cy="405"/>
                  </a:xfrm>
                  <a:prstGeom prst="ellipse">
                    <a:avLst/>
                  </a:pr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  <p:sp>
                <p:nvSpPr>
                  <p:cNvPr id="109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11460" y="8205"/>
                    <a:ext cx="385" cy="405"/>
                  </a:xfrm>
                  <a:prstGeom prst="ellipse">
                    <a:avLst/>
                  </a:pr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  <p:sp>
                <p:nvSpPr>
                  <p:cNvPr id="110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11372" y="7927"/>
                    <a:ext cx="298" cy="315"/>
                  </a:xfrm>
                  <a:prstGeom prst="ellipse">
                    <a:avLst/>
                  </a:pr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  <p:sp>
                <p:nvSpPr>
                  <p:cNvPr id="111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1549" y="8112"/>
                    <a:ext cx="165" cy="175"/>
                  </a:xfrm>
                  <a:prstGeom prst="ellipse">
                    <a:avLst/>
                  </a:pr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  <p:sp>
                <p:nvSpPr>
                  <p:cNvPr id="112" name="Freeform 34"/>
                  <p:cNvSpPr>
                    <a:spLocks/>
                  </p:cNvSpPr>
                  <p:nvPr/>
                </p:nvSpPr>
                <p:spPr bwMode="auto">
                  <a:xfrm>
                    <a:off x="11457" y="8076"/>
                    <a:ext cx="266" cy="359"/>
                  </a:xfrm>
                  <a:custGeom>
                    <a:avLst/>
                    <a:gdLst/>
                    <a:ahLst/>
                    <a:cxnLst>
                      <a:cxn ang="0">
                        <a:pos x="190" y="15"/>
                      </a:cxn>
                      <a:cxn ang="0">
                        <a:pos x="187" y="59"/>
                      </a:cxn>
                      <a:cxn ang="0">
                        <a:pos x="249" y="138"/>
                      </a:cxn>
                      <a:cxn ang="0">
                        <a:pos x="266" y="147"/>
                      </a:cxn>
                      <a:cxn ang="0">
                        <a:pos x="174" y="359"/>
                      </a:cxn>
                      <a:cxn ang="0">
                        <a:pos x="0" y="0"/>
                      </a:cxn>
                      <a:cxn ang="0">
                        <a:pos x="190" y="15"/>
                      </a:cxn>
                    </a:cxnLst>
                    <a:rect l="0" t="0" r="r" b="b"/>
                    <a:pathLst>
                      <a:path w="266" h="359">
                        <a:moveTo>
                          <a:pt x="190" y="15"/>
                        </a:moveTo>
                        <a:lnTo>
                          <a:pt x="187" y="59"/>
                        </a:lnTo>
                        <a:lnTo>
                          <a:pt x="249" y="138"/>
                        </a:lnTo>
                        <a:lnTo>
                          <a:pt x="266" y="147"/>
                        </a:lnTo>
                        <a:lnTo>
                          <a:pt x="174" y="359"/>
                        </a:lnTo>
                        <a:lnTo>
                          <a:pt x="0" y="0"/>
                        </a:lnTo>
                        <a:lnTo>
                          <a:pt x="190" y="15"/>
                        </a:lnTo>
                        <a:close/>
                      </a:path>
                    </a:pathLst>
                  </a:cu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  <p:sp>
                <p:nvSpPr>
                  <p:cNvPr id="113" name="Freeform 35"/>
                  <p:cNvSpPr>
                    <a:spLocks/>
                  </p:cNvSpPr>
                  <p:nvPr/>
                </p:nvSpPr>
                <p:spPr bwMode="auto">
                  <a:xfrm>
                    <a:off x="11582" y="8554"/>
                    <a:ext cx="173" cy="109"/>
                  </a:xfrm>
                  <a:custGeom>
                    <a:avLst/>
                    <a:gdLst/>
                    <a:ahLst/>
                    <a:cxnLst>
                      <a:cxn ang="0">
                        <a:pos x="155" y="15"/>
                      </a:cxn>
                      <a:cxn ang="0">
                        <a:pos x="173" y="49"/>
                      </a:cxn>
                      <a:cxn ang="0">
                        <a:pos x="0" y="109"/>
                      </a:cxn>
                      <a:cxn ang="0">
                        <a:pos x="5" y="0"/>
                      </a:cxn>
                      <a:cxn ang="0">
                        <a:pos x="155" y="15"/>
                      </a:cxn>
                    </a:cxnLst>
                    <a:rect l="0" t="0" r="r" b="b"/>
                    <a:pathLst>
                      <a:path w="173" h="109">
                        <a:moveTo>
                          <a:pt x="155" y="15"/>
                        </a:moveTo>
                        <a:lnTo>
                          <a:pt x="173" y="49"/>
                        </a:lnTo>
                        <a:lnTo>
                          <a:pt x="0" y="109"/>
                        </a:lnTo>
                        <a:lnTo>
                          <a:pt x="5" y="0"/>
                        </a:lnTo>
                        <a:lnTo>
                          <a:pt x="155" y="15"/>
                        </a:lnTo>
                        <a:close/>
                      </a:path>
                    </a:pathLst>
                  </a:custGeom>
                  <a:solidFill>
                    <a:srgbClr val="F7F7F7"/>
                  </a:solidFill>
                  <a:ln w="3175">
                    <a:noFill/>
                    <a:round/>
                    <a:headEnd/>
                    <a:tailE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p3d>
                    <a:bevelT w="190500" h="38100"/>
                  </a:sp3d>
                </p:spPr>
                <p:txBody>
                  <a:bodyPr/>
                  <a:lstStyle/>
                  <a:p>
                    <a:pPr>
                      <a:defRPr/>
                    </a:pPr>
                    <a:endParaRPr lang="pt-BR"/>
                  </a:p>
                </p:txBody>
              </p:sp>
            </p:grpSp>
            <p:sp>
              <p:nvSpPr>
                <p:cNvPr id="106" name="Oval 36"/>
                <p:cNvSpPr>
                  <a:spLocks noChangeArrowheads="1"/>
                </p:cNvSpPr>
                <p:nvPr/>
              </p:nvSpPr>
              <p:spPr bwMode="auto">
                <a:xfrm>
                  <a:off x="11372" y="8759"/>
                  <a:ext cx="210" cy="221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107" name="Freeform 37"/>
                <p:cNvSpPr>
                  <a:spLocks/>
                </p:cNvSpPr>
                <p:nvPr/>
              </p:nvSpPr>
              <p:spPr bwMode="auto">
                <a:xfrm>
                  <a:off x="11508" y="8732"/>
                  <a:ext cx="117" cy="127"/>
                </a:xfrm>
                <a:custGeom>
                  <a:avLst/>
                  <a:gdLst/>
                  <a:ahLst/>
                  <a:cxnLst>
                    <a:cxn ang="0">
                      <a:pos x="47" y="127"/>
                    </a:cxn>
                    <a:cxn ang="0">
                      <a:pos x="117" y="83"/>
                    </a:cxn>
                    <a:cxn ang="0">
                      <a:pos x="37" y="0"/>
                    </a:cxn>
                    <a:cxn ang="0">
                      <a:pos x="0" y="46"/>
                    </a:cxn>
                    <a:cxn ang="0">
                      <a:pos x="47" y="127"/>
                    </a:cxn>
                  </a:cxnLst>
                  <a:rect l="0" t="0" r="r" b="b"/>
                  <a:pathLst>
                    <a:path w="117" h="127">
                      <a:moveTo>
                        <a:pt x="47" y="127"/>
                      </a:moveTo>
                      <a:lnTo>
                        <a:pt x="117" y="83"/>
                      </a:lnTo>
                      <a:lnTo>
                        <a:pt x="37" y="0"/>
                      </a:lnTo>
                      <a:lnTo>
                        <a:pt x="0" y="46"/>
                      </a:lnTo>
                      <a:lnTo>
                        <a:pt x="47" y="127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</p:grpSp>
          <p:sp>
            <p:nvSpPr>
              <p:cNvPr id="100" name="Oval 38"/>
              <p:cNvSpPr>
                <a:spLocks noChangeArrowheads="1"/>
              </p:cNvSpPr>
              <p:nvPr/>
            </p:nvSpPr>
            <p:spPr bwMode="auto">
              <a:xfrm>
                <a:off x="10943" y="8967"/>
                <a:ext cx="254" cy="267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01" name="Oval 39"/>
              <p:cNvSpPr>
                <a:spLocks noChangeArrowheads="1"/>
              </p:cNvSpPr>
              <p:nvPr/>
            </p:nvSpPr>
            <p:spPr bwMode="auto">
              <a:xfrm>
                <a:off x="11152" y="8967"/>
                <a:ext cx="212" cy="222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02" name="Oval 40"/>
              <p:cNvSpPr>
                <a:spLocks noChangeArrowheads="1"/>
              </p:cNvSpPr>
              <p:nvPr/>
            </p:nvSpPr>
            <p:spPr bwMode="auto">
              <a:xfrm>
                <a:off x="11273" y="8891"/>
                <a:ext cx="210" cy="224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1095" y="8855"/>
                <a:ext cx="428" cy="305"/>
              </a:xfrm>
              <a:custGeom>
                <a:avLst/>
                <a:gdLst/>
                <a:ahLst/>
                <a:cxnLst>
                  <a:cxn ang="0">
                    <a:pos x="398" y="89"/>
                  </a:cxn>
                  <a:cxn ang="0">
                    <a:pos x="359" y="110"/>
                  </a:cxn>
                  <a:cxn ang="0">
                    <a:pos x="244" y="231"/>
                  </a:cxn>
                  <a:cxn ang="0">
                    <a:pos x="218" y="281"/>
                  </a:cxn>
                  <a:cxn ang="0">
                    <a:pos x="91" y="281"/>
                  </a:cxn>
                  <a:cxn ang="0">
                    <a:pos x="64" y="305"/>
                  </a:cxn>
                  <a:cxn ang="0">
                    <a:pos x="0" y="216"/>
                  </a:cxn>
                  <a:cxn ang="0">
                    <a:pos x="288" y="0"/>
                  </a:cxn>
                  <a:cxn ang="0">
                    <a:pos x="428" y="49"/>
                  </a:cxn>
                  <a:cxn ang="0">
                    <a:pos x="398" y="89"/>
                  </a:cxn>
                </a:cxnLst>
                <a:rect l="0" t="0" r="r" b="b"/>
                <a:pathLst>
                  <a:path w="428" h="305">
                    <a:moveTo>
                      <a:pt x="398" y="89"/>
                    </a:moveTo>
                    <a:lnTo>
                      <a:pt x="359" y="110"/>
                    </a:lnTo>
                    <a:lnTo>
                      <a:pt x="244" y="231"/>
                    </a:lnTo>
                    <a:lnTo>
                      <a:pt x="218" y="281"/>
                    </a:lnTo>
                    <a:lnTo>
                      <a:pt x="91" y="281"/>
                    </a:lnTo>
                    <a:lnTo>
                      <a:pt x="64" y="305"/>
                    </a:lnTo>
                    <a:lnTo>
                      <a:pt x="0" y="216"/>
                    </a:lnTo>
                    <a:lnTo>
                      <a:pt x="288" y="0"/>
                    </a:lnTo>
                    <a:lnTo>
                      <a:pt x="428" y="49"/>
                    </a:lnTo>
                    <a:lnTo>
                      <a:pt x="398" y="89"/>
                    </a:lnTo>
                    <a:close/>
                  </a:path>
                </a:pathLst>
              </a:cu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</p:grpSp>
        <p:grpSp>
          <p:nvGrpSpPr>
            <p:cNvPr id="65" name="Group 42"/>
            <p:cNvGrpSpPr>
              <a:grpSpLocks/>
            </p:cNvGrpSpPr>
            <p:nvPr/>
          </p:nvGrpSpPr>
          <p:grpSpPr bwMode="auto">
            <a:xfrm>
              <a:off x="9367" y="7934"/>
              <a:ext cx="676" cy="908"/>
              <a:chOff x="9367" y="7934"/>
              <a:chExt cx="676" cy="908"/>
            </a:xfrm>
          </p:grpSpPr>
          <p:grpSp>
            <p:nvGrpSpPr>
              <p:cNvPr id="80" name="Group 43"/>
              <p:cNvGrpSpPr>
                <a:grpSpLocks/>
              </p:cNvGrpSpPr>
              <p:nvPr/>
            </p:nvGrpSpPr>
            <p:grpSpPr bwMode="auto">
              <a:xfrm>
                <a:off x="9367" y="8065"/>
                <a:ext cx="368" cy="547"/>
                <a:chOff x="9367" y="8065"/>
                <a:chExt cx="368" cy="547"/>
              </a:xfrm>
            </p:grpSpPr>
            <p:sp>
              <p:nvSpPr>
                <p:cNvPr id="95" name="Oval 44"/>
                <p:cNvSpPr>
                  <a:spLocks noChangeArrowheads="1"/>
                </p:cNvSpPr>
                <p:nvPr/>
              </p:nvSpPr>
              <p:spPr bwMode="auto">
                <a:xfrm>
                  <a:off x="9367" y="8250"/>
                  <a:ext cx="164" cy="175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6" name="Oval 45"/>
                <p:cNvSpPr>
                  <a:spLocks noChangeArrowheads="1"/>
                </p:cNvSpPr>
                <p:nvPr/>
              </p:nvSpPr>
              <p:spPr bwMode="auto">
                <a:xfrm>
                  <a:off x="9394" y="8390"/>
                  <a:ext cx="210" cy="222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7" name="Oval 46"/>
                <p:cNvSpPr>
                  <a:spLocks noChangeArrowheads="1"/>
                </p:cNvSpPr>
                <p:nvPr/>
              </p:nvSpPr>
              <p:spPr bwMode="auto">
                <a:xfrm>
                  <a:off x="9437" y="8065"/>
                  <a:ext cx="298" cy="315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8" name="Freeform 47"/>
                <p:cNvSpPr>
                  <a:spLocks/>
                </p:cNvSpPr>
                <p:nvPr/>
              </p:nvSpPr>
              <p:spPr bwMode="auto">
                <a:xfrm>
                  <a:off x="9415" y="8270"/>
                  <a:ext cx="116" cy="176"/>
                </a:xfrm>
                <a:custGeom>
                  <a:avLst/>
                  <a:gdLst/>
                  <a:ahLst/>
                  <a:cxnLst>
                    <a:cxn ang="0">
                      <a:pos x="67" y="0"/>
                    </a:cxn>
                    <a:cxn ang="0">
                      <a:pos x="0" y="33"/>
                    </a:cxn>
                    <a:cxn ang="0">
                      <a:pos x="1" y="143"/>
                    </a:cxn>
                    <a:cxn ang="0">
                      <a:pos x="25" y="176"/>
                    </a:cxn>
                    <a:cxn ang="0">
                      <a:pos x="116" y="143"/>
                    </a:cxn>
                    <a:cxn ang="0">
                      <a:pos x="67" y="0"/>
                    </a:cxn>
                  </a:cxnLst>
                  <a:rect l="0" t="0" r="r" b="b"/>
                  <a:pathLst>
                    <a:path w="116" h="176">
                      <a:moveTo>
                        <a:pt x="67" y="0"/>
                      </a:moveTo>
                      <a:lnTo>
                        <a:pt x="0" y="33"/>
                      </a:lnTo>
                      <a:lnTo>
                        <a:pt x="1" y="143"/>
                      </a:lnTo>
                      <a:lnTo>
                        <a:pt x="25" y="176"/>
                      </a:lnTo>
                      <a:lnTo>
                        <a:pt x="116" y="14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</p:grpSp>
          <p:grpSp>
            <p:nvGrpSpPr>
              <p:cNvPr id="81" name="Group 48"/>
              <p:cNvGrpSpPr>
                <a:grpSpLocks/>
              </p:cNvGrpSpPr>
              <p:nvPr/>
            </p:nvGrpSpPr>
            <p:grpSpPr bwMode="auto">
              <a:xfrm>
                <a:off x="9481" y="7934"/>
                <a:ext cx="562" cy="908"/>
                <a:chOff x="9481" y="7934"/>
                <a:chExt cx="562" cy="908"/>
              </a:xfrm>
            </p:grpSpPr>
            <p:sp>
              <p:nvSpPr>
                <p:cNvPr id="84" name="Oval 49"/>
                <p:cNvSpPr>
                  <a:spLocks noChangeArrowheads="1"/>
                </p:cNvSpPr>
                <p:nvPr/>
              </p:nvSpPr>
              <p:spPr bwMode="auto">
                <a:xfrm>
                  <a:off x="9658" y="7973"/>
                  <a:ext cx="385" cy="405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85" name="Oval 50"/>
                <p:cNvSpPr>
                  <a:spLocks noChangeArrowheads="1"/>
                </p:cNvSpPr>
                <p:nvPr/>
              </p:nvSpPr>
              <p:spPr bwMode="auto">
                <a:xfrm>
                  <a:off x="9481" y="8249"/>
                  <a:ext cx="212" cy="223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87" name="Oval 51"/>
                <p:cNvSpPr>
                  <a:spLocks noChangeArrowheads="1"/>
                </p:cNvSpPr>
                <p:nvPr/>
              </p:nvSpPr>
              <p:spPr bwMode="auto">
                <a:xfrm>
                  <a:off x="9525" y="8388"/>
                  <a:ext cx="299" cy="315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89" name="Oval 52"/>
                <p:cNvSpPr>
                  <a:spLocks noChangeArrowheads="1"/>
                </p:cNvSpPr>
                <p:nvPr/>
              </p:nvSpPr>
              <p:spPr bwMode="auto">
                <a:xfrm>
                  <a:off x="9612" y="8528"/>
                  <a:ext cx="300" cy="314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0" name="Oval 53"/>
                <p:cNvSpPr>
                  <a:spLocks noChangeArrowheads="1"/>
                </p:cNvSpPr>
                <p:nvPr/>
              </p:nvSpPr>
              <p:spPr bwMode="auto">
                <a:xfrm>
                  <a:off x="9636" y="8163"/>
                  <a:ext cx="266" cy="274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1" name="Oval 54"/>
                <p:cNvSpPr>
                  <a:spLocks noChangeArrowheads="1"/>
                </p:cNvSpPr>
                <p:nvPr/>
              </p:nvSpPr>
              <p:spPr bwMode="auto">
                <a:xfrm>
                  <a:off x="9855" y="7934"/>
                  <a:ext cx="166" cy="175"/>
                </a:xfrm>
                <a:prstGeom prst="ellipse">
                  <a:avLst/>
                </a:pr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2" name="Freeform 55"/>
                <p:cNvSpPr>
                  <a:spLocks/>
                </p:cNvSpPr>
                <p:nvPr/>
              </p:nvSpPr>
              <p:spPr bwMode="auto">
                <a:xfrm>
                  <a:off x="9716" y="8110"/>
                  <a:ext cx="193" cy="146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25" y="109"/>
                    </a:cxn>
                    <a:cxn ang="0">
                      <a:pos x="193" y="146"/>
                    </a:cxn>
                    <a:cxn ang="0">
                      <a:pos x="193" y="55"/>
                    </a:cxn>
                    <a:cxn ang="0">
                      <a:pos x="11" y="0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93" h="146">
                      <a:moveTo>
                        <a:pt x="0" y="39"/>
                      </a:moveTo>
                      <a:lnTo>
                        <a:pt x="25" y="109"/>
                      </a:lnTo>
                      <a:lnTo>
                        <a:pt x="193" y="146"/>
                      </a:lnTo>
                      <a:lnTo>
                        <a:pt x="193" y="55"/>
                      </a:lnTo>
                      <a:lnTo>
                        <a:pt x="11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94" name="Freeform 56"/>
                <p:cNvSpPr>
                  <a:spLocks/>
                </p:cNvSpPr>
                <p:nvPr/>
              </p:nvSpPr>
              <p:spPr bwMode="auto">
                <a:xfrm>
                  <a:off x="9537" y="8347"/>
                  <a:ext cx="221" cy="284"/>
                </a:xfrm>
                <a:custGeom>
                  <a:avLst/>
                  <a:gdLst/>
                  <a:ahLst/>
                  <a:cxnLst>
                    <a:cxn ang="0">
                      <a:pos x="137" y="0"/>
                    </a:cxn>
                    <a:cxn ang="0">
                      <a:pos x="0" y="72"/>
                    </a:cxn>
                    <a:cxn ang="0">
                      <a:pos x="58" y="130"/>
                    </a:cxn>
                    <a:cxn ang="0">
                      <a:pos x="66" y="268"/>
                    </a:cxn>
                    <a:cxn ang="0">
                      <a:pos x="98" y="284"/>
                    </a:cxn>
                    <a:cxn ang="0">
                      <a:pos x="212" y="195"/>
                    </a:cxn>
                    <a:cxn ang="0">
                      <a:pos x="221" y="29"/>
                    </a:cxn>
                    <a:cxn ang="0">
                      <a:pos x="137" y="0"/>
                    </a:cxn>
                  </a:cxnLst>
                  <a:rect l="0" t="0" r="r" b="b"/>
                  <a:pathLst>
                    <a:path w="221" h="284">
                      <a:moveTo>
                        <a:pt x="137" y="0"/>
                      </a:moveTo>
                      <a:lnTo>
                        <a:pt x="0" y="72"/>
                      </a:lnTo>
                      <a:lnTo>
                        <a:pt x="58" y="130"/>
                      </a:lnTo>
                      <a:lnTo>
                        <a:pt x="66" y="268"/>
                      </a:lnTo>
                      <a:lnTo>
                        <a:pt x="98" y="284"/>
                      </a:lnTo>
                      <a:lnTo>
                        <a:pt x="212" y="195"/>
                      </a:lnTo>
                      <a:lnTo>
                        <a:pt x="221" y="29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 w="3175">
                  <a:noFill/>
                  <a:round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  <p:txBody>
                <a:bodyPr/>
                <a:lstStyle/>
                <a:p>
                  <a:pPr>
                    <a:defRPr/>
                  </a:pPr>
                  <a:endParaRPr lang="pt-BR"/>
                </a:p>
              </p:txBody>
            </p:sp>
          </p:grp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9842" y="8027"/>
                <a:ext cx="123" cy="145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52" y="0"/>
                  </a:cxn>
                  <a:cxn ang="0">
                    <a:pos x="123" y="78"/>
                  </a:cxn>
                  <a:cxn ang="0">
                    <a:pos x="62" y="145"/>
                  </a:cxn>
                  <a:cxn ang="0">
                    <a:pos x="0" y="78"/>
                  </a:cxn>
                </a:cxnLst>
                <a:rect l="0" t="0" r="r" b="b"/>
                <a:pathLst>
                  <a:path w="123" h="145">
                    <a:moveTo>
                      <a:pt x="0" y="78"/>
                    </a:moveTo>
                    <a:lnTo>
                      <a:pt x="52" y="0"/>
                    </a:lnTo>
                    <a:lnTo>
                      <a:pt x="123" y="78"/>
                    </a:lnTo>
                    <a:lnTo>
                      <a:pt x="62" y="145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</p:grpSp>
        <p:grpSp>
          <p:nvGrpSpPr>
            <p:cNvPr id="66" name="Group 58"/>
            <p:cNvGrpSpPr>
              <a:grpSpLocks/>
            </p:cNvGrpSpPr>
            <p:nvPr/>
          </p:nvGrpSpPr>
          <p:grpSpPr bwMode="auto">
            <a:xfrm>
              <a:off x="9702" y="7788"/>
              <a:ext cx="1970" cy="1517"/>
              <a:chOff x="9702" y="7788"/>
              <a:chExt cx="1970" cy="1517"/>
            </a:xfrm>
          </p:grpSpPr>
          <p:sp>
            <p:nvSpPr>
              <p:cNvPr id="67" name="Oval 59"/>
              <p:cNvSpPr>
                <a:spLocks noChangeArrowheads="1"/>
              </p:cNvSpPr>
              <p:nvPr/>
            </p:nvSpPr>
            <p:spPr bwMode="auto">
              <a:xfrm>
                <a:off x="10317" y="7833"/>
                <a:ext cx="475" cy="501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68" name="Oval 60"/>
              <p:cNvSpPr>
                <a:spLocks noChangeArrowheads="1"/>
              </p:cNvSpPr>
              <p:nvPr/>
            </p:nvSpPr>
            <p:spPr bwMode="auto">
              <a:xfrm>
                <a:off x="10713" y="7788"/>
                <a:ext cx="387" cy="405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69" name="Oval 61"/>
              <p:cNvSpPr>
                <a:spLocks noChangeArrowheads="1"/>
              </p:cNvSpPr>
              <p:nvPr/>
            </p:nvSpPr>
            <p:spPr bwMode="auto">
              <a:xfrm>
                <a:off x="11066" y="8203"/>
                <a:ext cx="606" cy="639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0" name="Oval 62"/>
              <p:cNvSpPr>
                <a:spLocks noChangeArrowheads="1"/>
              </p:cNvSpPr>
              <p:nvPr/>
            </p:nvSpPr>
            <p:spPr bwMode="auto">
              <a:xfrm>
                <a:off x="9920" y="8483"/>
                <a:ext cx="695" cy="730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1" name="Oval 63"/>
              <p:cNvSpPr>
                <a:spLocks noChangeArrowheads="1"/>
              </p:cNvSpPr>
              <p:nvPr/>
            </p:nvSpPr>
            <p:spPr bwMode="auto">
              <a:xfrm>
                <a:off x="10889" y="8573"/>
                <a:ext cx="517" cy="545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3" name="Oval 64"/>
              <p:cNvSpPr>
                <a:spLocks noChangeArrowheads="1"/>
              </p:cNvSpPr>
              <p:nvPr/>
            </p:nvSpPr>
            <p:spPr bwMode="auto">
              <a:xfrm>
                <a:off x="9744" y="8621"/>
                <a:ext cx="388" cy="407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4" name="Oval 65"/>
              <p:cNvSpPr>
                <a:spLocks noChangeArrowheads="1"/>
              </p:cNvSpPr>
              <p:nvPr/>
            </p:nvSpPr>
            <p:spPr bwMode="auto">
              <a:xfrm>
                <a:off x="9702" y="8296"/>
                <a:ext cx="385" cy="407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5" name="Oval 66"/>
              <p:cNvSpPr>
                <a:spLocks noChangeArrowheads="1"/>
              </p:cNvSpPr>
              <p:nvPr/>
            </p:nvSpPr>
            <p:spPr bwMode="auto">
              <a:xfrm>
                <a:off x="9877" y="7927"/>
                <a:ext cx="607" cy="638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6" name="Oval 67"/>
              <p:cNvSpPr>
                <a:spLocks noChangeArrowheads="1"/>
              </p:cNvSpPr>
              <p:nvPr/>
            </p:nvSpPr>
            <p:spPr bwMode="auto">
              <a:xfrm>
                <a:off x="10405" y="8668"/>
                <a:ext cx="607" cy="637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7" name="Oval 68"/>
              <p:cNvSpPr>
                <a:spLocks noChangeArrowheads="1"/>
              </p:cNvSpPr>
              <p:nvPr/>
            </p:nvSpPr>
            <p:spPr bwMode="auto">
              <a:xfrm>
                <a:off x="11154" y="7973"/>
                <a:ext cx="474" cy="499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8" name="Oval 69"/>
              <p:cNvSpPr>
                <a:spLocks noChangeArrowheads="1"/>
              </p:cNvSpPr>
              <p:nvPr/>
            </p:nvSpPr>
            <p:spPr bwMode="auto">
              <a:xfrm>
                <a:off x="11021" y="7788"/>
                <a:ext cx="430" cy="452"/>
              </a:xfrm>
              <a:prstGeom prst="ellipse">
                <a:avLst/>
              </a:pr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  <p:sp>
            <p:nvSpPr>
              <p:cNvPr id="79" name="Freeform 70"/>
              <p:cNvSpPr>
                <a:spLocks/>
              </p:cNvSpPr>
              <p:nvPr/>
            </p:nvSpPr>
            <p:spPr bwMode="auto">
              <a:xfrm>
                <a:off x="9855" y="7905"/>
                <a:ext cx="1710" cy="1208"/>
              </a:xfrm>
              <a:custGeom>
                <a:avLst/>
                <a:gdLst/>
                <a:ahLst/>
                <a:cxnLst>
                  <a:cxn ang="0">
                    <a:pos x="527" y="121"/>
                  </a:cxn>
                  <a:cxn ang="0">
                    <a:pos x="599" y="35"/>
                  </a:cxn>
                  <a:cxn ang="0">
                    <a:pos x="919" y="40"/>
                  </a:cxn>
                  <a:cxn ang="0">
                    <a:pos x="1145" y="0"/>
                  </a:cxn>
                  <a:cxn ang="0">
                    <a:pos x="1429" y="144"/>
                  </a:cxn>
                  <a:cxn ang="0">
                    <a:pos x="1572" y="104"/>
                  </a:cxn>
                  <a:cxn ang="0">
                    <a:pos x="1649" y="121"/>
                  </a:cxn>
                  <a:cxn ang="0">
                    <a:pos x="1666" y="479"/>
                  </a:cxn>
                  <a:cxn ang="0">
                    <a:pos x="1710" y="536"/>
                  </a:cxn>
                  <a:cxn ang="0">
                    <a:pos x="1579" y="816"/>
                  </a:cxn>
                  <a:cxn ang="0">
                    <a:pos x="1434" y="624"/>
                  </a:cxn>
                  <a:cxn ang="0">
                    <a:pos x="1395" y="721"/>
                  </a:cxn>
                  <a:cxn ang="0">
                    <a:pos x="1193" y="1103"/>
                  </a:cxn>
                  <a:cxn ang="0">
                    <a:pos x="517" y="1208"/>
                  </a:cxn>
                  <a:cxn ang="0">
                    <a:pos x="165" y="1132"/>
                  </a:cxn>
                  <a:cxn ang="0">
                    <a:pos x="54" y="896"/>
                  </a:cxn>
                  <a:cxn ang="0">
                    <a:pos x="54" y="652"/>
                  </a:cxn>
                  <a:cxn ang="0">
                    <a:pos x="0" y="450"/>
                  </a:cxn>
                  <a:cxn ang="0">
                    <a:pos x="527" y="121"/>
                  </a:cxn>
                </a:cxnLst>
                <a:rect l="0" t="0" r="r" b="b"/>
                <a:pathLst>
                  <a:path w="1710" h="1208">
                    <a:moveTo>
                      <a:pt x="527" y="121"/>
                    </a:moveTo>
                    <a:lnTo>
                      <a:pt x="599" y="35"/>
                    </a:lnTo>
                    <a:lnTo>
                      <a:pt x="919" y="40"/>
                    </a:lnTo>
                    <a:lnTo>
                      <a:pt x="1145" y="0"/>
                    </a:lnTo>
                    <a:lnTo>
                      <a:pt x="1429" y="144"/>
                    </a:lnTo>
                    <a:lnTo>
                      <a:pt x="1572" y="104"/>
                    </a:lnTo>
                    <a:lnTo>
                      <a:pt x="1649" y="121"/>
                    </a:lnTo>
                    <a:lnTo>
                      <a:pt x="1666" y="479"/>
                    </a:lnTo>
                    <a:lnTo>
                      <a:pt x="1710" y="536"/>
                    </a:lnTo>
                    <a:lnTo>
                      <a:pt x="1579" y="816"/>
                    </a:lnTo>
                    <a:lnTo>
                      <a:pt x="1434" y="624"/>
                    </a:lnTo>
                    <a:lnTo>
                      <a:pt x="1395" y="721"/>
                    </a:lnTo>
                    <a:lnTo>
                      <a:pt x="1193" y="1103"/>
                    </a:lnTo>
                    <a:lnTo>
                      <a:pt x="517" y="1208"/>
                    </a:lnTo>
                    <a:lnTo>
                      <a:pt x="165" y="1132"/>
                    </a:lnTo>
                    <a:lnTo>
                      <a:pt x="54" y="896"/>
                    </a:lnTo>
                    <a:lnTo>
                      <a:pt x="54" y="652"/>
                    </a:lnTo>
                    <a:lnTo>
                      <a:pt x="0" y="450"/>
                    </a:lnTo>
                    <a:lnTo>
                      <a:pt x="527" y="121"/>
                    </a:lnTo>
                    <a:close/>
                  </a:path>
                </a:pathLst>
              </a:custGeom>
              <a:solidFill>
                <a:srgbClr val="F7F7F7"/>
              </a:solidFill>
              <a:ln w="317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/>
              <a:lstStyle/>
              <a:p>
                <a:pPr>
                  <a:defRPr/>
                </a:pPr>
                <a:endParaRPr lang="pt-BR"/>
              </a:p>
            </p:txBody>
          </p:sp>
        </p:grpSp>
      </p:grp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3000364" y="3429000"/>
            <a:ext cx="6143636" cy="2714644"/>
          </a:xfrm>
          <a:prstGeom prst="ellipse">
            <a:avLst/>
          </a:prstGeom>
          <a:solidFill>
            <a:srgbClr val="FFC000">
              <a:alpha val="51000"/>
            </a:srgb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800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sp>
        <p:nvSpPr>
          <p:cNvPr id="57" name="Oval 43"/>
          <p:cNvSpPr>
            <a:spLocks noChangeArrowheads="1"/>
          </p:cNvSpPr>
          <p:nvPr/>
        </p:nvSpPr>
        <p:spPr bwMode="auto">
          <a:xfrm>
            <a:off x="3559717" y="2285992"/>
            <a:ext cx="5298563" cy="1571636"/>
          </a:xfrm>
          <a:prstGeom prst="ellipse">
            <a:avLst/>
          </a:prstGeom>
          <a:solidFill>
            <a:srgbClr val="004376">
              <a:alpha val="35000"/>
            </a:srgbClr>
          </a:solidFill>
          <a:ln w="9525">
            <a:noFill/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800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sp>
        <p:nvSpPr>
          <p:cNvPr id="11282" name="Oval 33"/>
          <p:cNvSpPr>
            <a:spLocks noChangeArrowheads="1"/>
          </p:cNvSpPr>
          <p:nvPr/>
        </p:nvSpPr>
        <p:spPr bwMode="auto">
          <a:xfrm>
            <a:off x="1214414" y="1500174"/>
            <a:ext cx="2857520" cy="5000660"/>
          </a:xfrm>
          <a:prstGeom prst="ellipse">
            <a:avLst/>
          </a:prstGeom>
          <a:solidFill>
            <a:schemeClr val="accent6">
              <a:lumMod val="60000"/>
              <a:lumOff val="40000"/>
              <a:alpha val="66000"/>
            </a:schemeClr>
          </a:solid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11290" name="Oval 43"/>
          <p:cNvSpPr>
            <a:spLocks noChangeArrowheads="1"/>
          </p:cNvSpPr>
          <p:nvPr/>
        </p:nvSpPr>
        <p:spPr bwMode="auto">
          <a:xfrm>
            <a:off x="1023520" y="858169"/>
            <a:ext cx="4119980" cy="3640806"/>
          </a:xfrm>
          <a:prstGeom prst="ellipse">
            <a:avLst/>
          </a:prstGeom>
          <a:solidFill>
            <a:schemeClr val="accent1">
              <a:lumMod val="75000"/>
              <a:alpha val="35000"/>
            </a:schemeClr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800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sp>
        <p:nvSpPr>
          <p:cNvPr id="11270" name="Oval 9"/>
          <p:cNvSpPr>
            <a:spLocks noChangeArrowheads="1"/>
          </p:cNvSpPr>
          <p:nvPr/>
        </p:nvSpPr>
        <p:spPr bwMode="auto">
          <a:xfrm>
            <a:off x="3786188" y="785813"/>
            <a:ext cx="5072062" cy="2000250"/>
          </a:xfrm>
          <a:prstGeom prst="ellipse">
            <a:avLst/>
          </a:prstGeom>
          <a:solidFill>
            <a:schemeClr val="bg2">
              <a:lumMod val="75000"/>
              <a:alpha val="48000"/>
            </a:schemeClr>
          </a:solidFill>
          <a:ln w="635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11272" name="Rectangle 11"/>
          <p:cNvSpPr>
            <a:spLocks noChangeArrowheads="1"/>
          </p:cNvSpPr>
          <p:nvPr/>
        </p:nvSpPr>
        <p:spPr bwMode="auto">
          <a:xfrm>
            <a:off x="3500432" y="2208854"/>
            <a:ext cx="4000528" cy="5000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/>
          </a:p>
        </p:txBody>
      </p:sp>
      <p:sp>
        <p:nvSpPr>
          <p:cNvPr id="11273" name="Rectangle 12"/>
          <p:cNvSpPr>
            <a:spLocks noChangeArrowheads="1"/>
          </p:cNvSpPr>
          <p:nvPr/>
        </p:nvSpPr>
        <p:spPr bwMode="auto">
          <a:xfrm>
            <a:off x="164611" y="6211452"/>
            <a:ext cx="8835816" cy="410065"/>
          </a:xfrm>
          <a:prstGeom prst="rect">
            <a:avLst/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/>
          </a:p>
        </p:txBody>
      </p:sp>
      <p:sp>
        <p:nvSpPr>
          <p:cNvPr id="2149391" name="AutoShape 15"/>
          <p:cNvSpPr>
            <a:spLocks noChangeArrowheads="1"/>
          </p:cNvSpPr>
          <p:nvPr/>
        </p:nvSpPr>
        <p:spPr bwMode="auto">
          <a:xfrm>
            <a:off x="1835696" y="1690690"/>
            <a:ext cx="665164" cy="4524375"/>
          </a:xfrm>
          <a:prstGeom prst="can">
            <a:avLst>
              <a:gd name="adj" fmla="val 43565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>
                  <a:alpha val="35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392" name="AutoShape 16"/>
          <p:cNvSpPr>
            <a:spLocks noChangeArrowheads="1"/>
          </p:cNvSpPr>
          <p:nvPr/>
        </p:nvSpPr>
        <p:spPr bwMode="auto">
          <a:xfrm>
            <a:off x="1824137" y="1835153"/>
            <a:ext cx="665164" cy="6953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86000"/>
                </a:schemeClr>
              </a:gs>
              <a:gs pos="50000">
                <a:schemeClr val="accent1">
                  <a:alpha val="24001"/>
                </a:schemeClr>
              </a:gs>
              <a:gs pos="100000">
                <a:schemeClr val="accent1">
                  <a:gamma/>
                  <a:shade val="46275"/>
                  <a:invGamma/>
                  <a:alpha val="86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394" name="AutoShape 18"/>
          <p:cNvSpPr>
            <a:spLocks noChangeArrowheads="1"/>
          </p:cNvSpPr>
          <p:nvPr/>
        </p:nvSpPr>
        <p:spPr bwMode="auto">
          <a:xfrm>
            <a:off x="1824137" y="2724153"/>
            <a:ext cx="665164" cy="6953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86000"/>
                </a:schemeClr>
              </a:gs>
              <a:gs pos="50000">
                <a:schemeClr val="accent1">
                  <a:alpha val="24001"/>
                </a:schemeClr>
              </a:gs>
              <a:gs pos="100000">
                <a:schemeClr val="accent1">
                  <a:gamma/>
                  <a:shade val="46275"/>
                  <a:invGamma/>
                  <a:alpha val="86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396" name="AutoShape 20"/>
          <p:cNvSpPr>
            <a:spLocks noChangeArrowheads="1"/>
          </p:cNvSpPr>
          <p:nvPr/>
        </p:nvSpPr>
        <p:spPr bwMode="auto">
          <a:xfrm>
            <a:off x="2682702" y="1700810"/>
            <a:ext cx="665163" cy="4524375"/>
          </a:xfrm>
          <a:prstGeom prst="can">
            <a:avLst>
              <a:gd name="adj" fmla="val 43565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>
                  <a:alpha val="35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397" name="AutoShape 21"/>
          <p:cNvSpPr>
            <a:spLocks noChangeArrowheads="1"/>
          </p:cNvSpPr>
          <p:nvPr/>
        </p:nvSpPr>
        <p:spPr bwMode="auto">
          <a:xfrm>
            <a:off x="2692401" y="1835153"/>
            <a:ext cx="665163" cy="6953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86000"/>
                </a:schemeClr>
              </a:gs>
              <a:gs pos="50000">
                <a:schemeClr val="accent1">
                  <a:alpha val="24001"/>
                </a:schemeClr>
              </a:gs>
              <a:gs pos="100000">
                <a:schemeClr val="accent1">
                  <a:gamma/>
                  <a:shade val="46275"/>
                  <a:invGamma/>
                  <a:alpha val="86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399" name="AutoShape 23"/>
          <p:cNvSpPr>
            <a:spLocks noChangeArrowheads="1"/>
          </p:cNvSpPr>
          <p:nvPr/>
        </p:nvSpPr>
        <p:spPr bwMode="auto">
          <a:xfrm>
            <a:off x="2692401" y="2724153"/>
            <a:ext cx="665163" cy="6953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86000"/>
                </a:schemeClr>
              </a:gs>
              <a:gs pos="50000">
                <a:schemeClr val="accent1">
                  <a:alpha val="24001"/>
                </a:schemeClr>
              </a:gs>
              <a:gs pos="100000">
                <a:schemeClr val="accent1">
                  <a:gamma/>
                  <a:shade val="46275"/>
                  <a:invGamma/>
                  <a:alpha val="86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2149410" name="Text Box 34"/>
          <p:cNvSpPr txBox="1">
            <a:spLocks noChangeArrowheads="1"/>
          </p:cNvSpPr>
          <p:nvPr/>
        </p:nvSpPr>
        <p:spPr bwMode="auto">
          <a:xfrm>
            <a:off x="4928673" y="1269875"/>
            <a:ext cx="276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Consultórios Digitais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Unidades de Referência</a:t>
            </a:r>
            <a:endParaRPr lang="en-US" sz="1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2149411" name="Text Box 35"/>
          <p:cNvSpPr txBox="1">
            <a:spLocks noChangeArrowheads="1"/>
          </p:cNvSpPr>
          <p:nvPr/>
        </p:nvSpPr>
        <p:spPr bwMode="auto">
          <a:xfrm rot="16200000">
            <a:off x="122899" y="3711546"/>
            <a:ext cx="2929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Teleducação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Interativa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9722" name="Text Box 44"/>
          <p:cNvSpPr txBox="1">
            <a:spLocks noChangeArrowheads="1"/>
          </p:cNvSpPr>
          <p:nvPr/>
        </p:nvSpPr>
        <p:spPr bwMode="auto">
          <a:xfrm>
            <a:off x="4067945" y="2289808"/>
            <a:ext cx="32967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1600" b="1" dirty="0">
                <a:solidFill>
                  <a:schemeClr val="bg1"/>
                </a:solidFill>
              </a:rPr>
              <a:t>Certificações de </a:t>
            </a:r>
            <a:r>
              <a:rPr lang="pt-BR" sz="1600" b="1" dirty="0" smtClean="0">
                <a:solidFill>
                  <a:schemeClr val="bg1"/>
                </a:solidFill>
              </a:rPr>
              <a:t>competências</a:t>
            </a:r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29723" name="Text Box 45"/>
          <p:cNvSpPr txBox="1">
            <a:spLocks noChangeArrowheads="1"/>
          </p:cNvSpPr>
          <p:nvPr/>
        </p:nvSpPr>
        <p:spPr bwMode="auto">
          <a:xfrm rot="-5400000">
            <a:off x="502991" y="3970353"/>
            <a:ext cx="3311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 dirty="0"/>
              <a:t>LMS</a:t>
            </a:r>
            <a:r>
              <a:rPr lang="pt-BR" dirty="0">
                <a:solidFill>
                  <a:srgbClr val="0000CC"/>
                </a:solidFill>
              </a:rPr>
              <a:t> </a:t>
            </a:r>
          </a:p>
          <a:p>
            <a:r>
              <a:rPr lang="pt-BR" sz="1200" dirty="0"/>
              <a:t>(Núcleo de Aprimoramento Continuado)</a:t>
            </a:r>
            <a:endParaRPr lang="en-US" sz="1200" dirty="0"/>
          </a:p>
        </p:txBody>
      </p:sp>
      <p:sp>
        <p:nvSpPr>
          <p:cNvPr id="29724" name="Text Box 64"/>
          <p:cNvSpPr txBox="1">
            <a:spLocks noChangeArrowheads="1"/>
          </p:cNvSpPr>
          <p:nvPr/>
        </p:nvSpPr>
        <p:spPr bwMode="auto">
          <a:xfrm rot="-5400000">
            <a:off x="1507436" y="4180017"/>
            <a:ext cx="33115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dirty="0"/>
              <a:t>Matriz de Conhecimentos</a:t>
            </a:r>
            <a:r>
              <a:rPr lang="pt-BR" dirty="0">
                <a:solidFill>
                  <a:srgbClr val="0000CC"/>
                </a:solidFill>
              </a:rPr>
              <a:t> </a:t>
            </a:r>
          </a:p>
        </p:txBody>
      </p:sp>
      <p:grpSp>
        <p:nvGrpSpPr>
          <p:cNvPr id="4" name="Group 68"/>
          <p:cNvGrpSpPr>
            <a:grpSpLocks/>
          </p:cNvGrpSpPr>
          <p:nvPr/>
        </p:nvGrpSpPr>
        <p:grpSpPr bwMode="auto">
          <a:xfrm>
            <a:off x="1847631" y="1833563"/>
            <a:ext cx="277561" cy="2665412"/>
            <a:chOff x="942" y="1071"/>
            <a:chExt cx="190" cy="1679"/>
          </a:xfrm>
        </p:grpSpPr>
        <p:sp>
          <p:nvSpPr>
            <p:cNvPr id="29765" name="AutoShape 69"/>
            <p:cNvSpPr>
              <a:spLocks noChangeArrowheads="1"/>
            </p:cNvSpPr>
            <p:nvPr/>
          </p:nvSpPr>
          <p:spPr bwMode="auto">
            <a:xfrm>
              <a:off x="943" y="1071"/>
              <a:ext cx="181" cy="1679"/>
            </a:xfrm>
            <a:prstGeom prst="can">
              <a:avLst>
                <a:gd name="adj" fmla="val 58019"/>
              </a:avLst>
            </a:prstGeom>
            <a:solidFill>
              <a:srgbClr val="FF0000">
                <a:alpha val="23921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Tx/>
                <a:buChar char="-"/>
              </a:pPr>
              <a:endParaRPr lang="pt-BR">
                <a:latin typeface="Franklin Gothic Book" pitchFamily="34" charset="0"/>
              </a:endParaRPr>
            </a:p>
          </p:txBody>
        </p:sp>
        <p:sp>
          <p:nvSpPr>
            <p:cNvPr id="29766" name="Text Box 70"/>
            <p:cNvSpPr txBox="1">
              <a:spLocks noChangeArrowheads="1"/>
            </p:cNvSpPr>
            <p:nvPr/>
          </p:nvSpPr>
          <p:spPr bwMode="auto">
            <a:xfrm rot="16200000">
              <a:off x="583" y="1793"/>
              <a:ext cx="907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t-BR" sz="1200">
                  <a:solidFill>
                    <a:schemeClr val="bg1"/>
                  </a:solidFill>
                </a:rPr>
                <a:t>Núcleo prático</a:t>
              </a:r>
              <a:endParaRPr 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71"/>
          <p:cNvGrpSpPr>
            <a:grpSpLocks/>
          </p:cNvGrpSpPr>
          <p:nvPr/>
        </p:nvGrpSpPr>
        <p:grpSpPr bwMode="auto">
          <a:xfrm>
            <a:off x="2698335" y="1833563"/>
            <a:ext cx="277559" cy="2665412"/>
            <a:chOff x="942" y="1071"/>
            <a:chExt cx="190" cy="1679"/>
          </a:xfrm>
        </p:grpSpPr>
        <p:sp>
          <p:nvSpPr>
            <p:cNvPr id="29763" name="AutoShape 72"/>
            <p:cNvSpPr>
              <a:spLocks noChangeArrowheads="1"/>
            </p:cNvSpPr>
            <p:nvPr/>
          </p:nvSpPr>
          <p:spPr bwMode="auto">
            <a:xfrm>
              <a:off x="943" y="1071"/>
              <a:ext cx="181" cy="1679"/>
            </a:xfrm>
            <a:prstGeom prst="can">
              <a:avLst>
                <a:gd name="adj" fmla="val 58019"/>
              </a:avLst>
            </a:prstGeom>
            <a:solidFill>
              <a:srgbClr val="FF0000">
                <a:alpha val="23921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Tx/>
                <a:buChar char="-"/>
              </a:pPr>
              <a:endParaRPr lang="pt-BR">
                <a:latin typeface="Franklin Gothic Book" pitchFamily="34" charset="0"/>
              </a:endParaRPr>
            </a:p>
          </p:txBody>
        </p:sp>
        <p:sp>
          <p:nvSpPr>
            <p:cNvPr id="29764" name="Text Box 73"/>
            <p:cNvSpPr txBox="1">
              <a:spLocks noChangeArrowheads="1"/>
            </p:cNvSpPr>
            <p:nvPr/>
          </p:nvSpPr>
          <p:spPr bwMode="auto">
            <a:xfrm rot="16200000">
              <a:off x="583" y="1792"/>
              <a:ext cx="907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t-BR" sz="1200" dirty="0">
                  <a:solidFill>
                    <a:schemeClr val="bg1"/>
                  </a:solidFill>
                </a:rPr>
                <a:t>Núcleo prático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322" name="Picture 4" descr="Dsc09189_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082" y="2678572"/>
            <a:ext cx="782876" cy="59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2" name="Text Box 34"/>
          <p:cNvSpPr txBox="1">
            <a:spLocks noChangeArrowheads="1"/>
          </p:cNvSpPr>
          <p:nvPr/>
        </p:nvSpPr>
        <p:spPr bwMode="auto">
          <a:xfrm>
            <a:off x="4812942" y="2812926"/>
            <a:ext cx="19193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TeleHomecare</a:t>
            </a:r>
            <a:endParaRPr lang="en-US" sz="20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86" name="WordArt 4"/>
          <p:cNvSpPr>
            <a:spLocks noChangeArrowheads="1" noChangeShapeType="1" noTextEdit="1"/>
          </p:cNvSpPr>
          <p:nvPr/>
        </p:nvSpPr>
        <p:spPr bwMode="auto">
          <a:xfrm>
            <a:off x="882868" y="6309320"/>
            <a:ext cx="7630511" cy="252249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legacyObliqueTopRight"/>
            <a:lightRig rig="legacyFlat3" dir="b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p3d extrusionH="74600" prstMaterial="legacyMatte">
              <a:extrusionClr>
                <a:srgbClr val="C5C5FF"/>
              </a:extrusion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 kern="10" dirty="0" smtClean="0">
                <a:ln w="9525">
                  <a:round/>
                  <a:headEnd/>
                  <a:tailEnd/>
                </a:ln>
                <a:solidFill>
                  <a:srgbClr val="082C60"/>
                </a:solidFill>
                <a:latin typeface="Arial Black"/>
                <a:cs typeface="+mn-cs"/>
              </a:rPr>
              <a:t>Programa de Acessibilidade Digital em Saúde </a:t>
            </a:r>
            <a:endParaRPr lang="pt-BR" sz="3600" kern="10" dirty="0">
              <a:ln w="9525">
                <a:round/>
                <a:headEnd/>
                <a:tailEnd/>
              </a:ln>
              <a:solidFill>
                <a:srgbClr val="082C60"/>
              </a:solidFill>
              <a:latin typeface="Arial Black"/>
              <a:cs typeface="+mn-cs"/>
            </a:endParaRP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3500432" y="4086760"/>
            <a:ext cx="3000395" cy="1214448"/>
          </a:xfrm>
          <a:prstGeom prst="ellipse">
            <a:avLst/>
          </a:prstGeom>
          <a:solidFill>
            <a:schemeClr val="accent5">
              <a:alpha val="47843"/>
            </a:schemeClr>
          </a:solidFill>
          <a:ln w="6350">
            <a:noFill/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46" name="Oval 9"/>
          <p:cNvSpPr>
            <a:spLocks noChangeArrowheads="1"/>
          </p:cNvSpPr>
          <p:nvPr/>
        </p:nvSpPr>
        <p:spPr bwMode="auto">
          <a:xfrm>
            <a:off x="3572440" y="4936927"/>
            <a:ext cx="2655744" cy="1084361"/>
          </a:xfrm>
          <a:prstGeom prst="ellipse">
            <a:avLst/>
          </a:prstGeom>
          <a:solidFill>
            <a:schemeClr val="accent4">
              <a:lumMod val="75000"/>
              <a:alpha val="48000"/>
            </a:schemeClr>
          </a:solidFill>
          <a:ln w="6350">
            <a:noFill/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6000751" y="3962996"/>
            <a:ext cx="2714625" cy="1180503"/>
          </a:xfrm>
          <a:prstGeom prst="ellipse">
            <a:avLst/>
          </a:prstGeom>
          <a:solidFill>
            <a:schemeClr val="accent4">
              <a:lumMod val="75000"/>
              <a:alpha val="48000"/>
            </a:schemeClr>
          </a:solidFill>
          <a:ln w="6350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49" name="Text Box 34"/>
          <p:cNvSpPr txBox="1">
            <a:spLocks noChangeArrowheads="1"/>
          </p:cNvSpPr>
          <p:nvPr/>
        </p:nvSpPr>
        <p:spPr bwMode="auto">
          <a:xfrm>
            <a:off x="3727302" y="4192632"/>
            <a:ext cx="2500882" cy="7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Portal de Serviços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pt-BR" sz="16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eNotícias</a:t>
            </a:r>
            <a:r>
              <a:rPr lang="pt-BR" sz="1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– </a:t>
            </a:r>
            <a:r>
              <a:rPr lang="pt-BR" sz="1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Saúde para Você</a:t>
            </a:r>
            <a:endParaRPr lang="en-US" sz="12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0" name="Text Box 34"/>
          <p:cNvSpPr txBox="1">
            <a:spLocks noChangeArrowheads="1"/>
          </p:cNvSpPr>
          <p:nvPr/>
        </p:nvSpPr>
        <p:spPr bwMode="auto">
          <a:xfrm>
            <a:off x="6444207" y="4211796"/>
            <a:ext cx="20882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IP-TV (WebTV)</a:t>
            </a:r>
            <a:endParaRPr lang="en-US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1097" y="2356646"/>
            <a:ext cx="500063" cy="735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6" name="Imagem 55" descr="Speechmik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0246" y="753500"/>
            <a:ext cx="657876" cy="5321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320" name="Oval 43"/>
          <p:cNvSpPr>
            <a:spLocks noChangeArrowheads="1"/>
          </p:cNvSpPr>
          <p:nvPr/>
        </p:nvSpPr>
        <p:spPr bwMode="auto">
          <a:xfrm>
            <a:off x="5643571" y="4878850"/>
            <a:ext cx="3036240" cy="1070430"/>
          </a:xfrm>
          <a:prstGeom prst="ellipse">
            <a:avLst/>
          </a:prstGeom>
          <a:solidFill>
            <a:schemeClr val="accent1">
              <a:lumMod val="75000"/>
              <a:alpha val="35000"/>
            </a:schemeClr>
          </a:solidFill>
          <a:ln w="9525">
            <a:noFill/>
            <a:round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Redes sociais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e </a:t>
            </a:r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de convivência </a:t>
            </a:r>
            <a:b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cultural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72" name="Imagem 71" descr="1198158593_168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842" y="1852162"/>
            <a:ext cx="528956" cy="669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751" name="Imagem 76" descr="virtual-doctor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4318" y="2336967"/>
            <a:ext cx="544710" cy="47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itle 1"/>
          <p:cNvSpPr txBox="1">
            <a:spLocks/>
          </p:cNvSpPr>
          <p:nvPr/>
        </p:nvSpPr>
        <p:spPr bwMode="auto">
          <a:xfrm>
            <a:off x="2643174" y="165483"/>
            <a:ext cx="3770476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Nuvem</a:t>
            </a:r>
            <a:r>
              <a:rPr lang="en-US" sz="2400" b="1" kern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da Saúde</a:t>
            </a:r>
            <a:endParaRPr lang="en-US" sz="2400" kern="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678883" y="450912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Minuto </a:t>
            </a:r>
            <a:r>
              <a:rPr lang="pt-BR" dirty="0" smtClean="0">
                <a:solidFill>
                  <a:schemeClr val="bg2">
                    <a:lumMod val="25000"/>
                  </a:schemeClr>
                </a:solidFill>
              </a:rPr>
              <a:t>Saúde</a:t>
            </a:r>
            <a:endParaRPr lang="pt-B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1" name="Text Box 38"/>
          <p:cNvSpPr txBox="1">
            <a:spLocks noChangeArrowheads="1"/>
          </p:cNvSpPr>
          <p:nvPr/>
        </p:nvSpPr>
        <p:spPr bwMode="auto">
          <a:xfrm>
            <a:off x="-90340" y="766445"/>
            <a:ext cx="27061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Repositório de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Produção Intelectual</a:t>
            </a:r>
          </a:p>
        </p:txBody>
      </p:sp>
      <p:sp>
        <p:nvSpPr>
          <p:cNvPr id="11286" name="Text Box 38"/>
          <p:cNvSpPr txBox="1">
            <a:spLocks noChangeArrowheads="1"/>
          </p:cNvSpPr>
          <p:nvPr/>
        </p:nvSpPr>
        <p:spPr bwMode="auto">
          <a:xfrm>
            <a:off x="1547278" y="1496978"/>
            <a:ext cx="28376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Centro de Convenção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Digital Interativo</a:t>
            </a:r>
            <a:endParaRPr lang="en-US" sz="1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132" name="Imagem 57" descr="Distance-Learning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16" y="5445661"/>
            <a:ext cx="1184149" cy="57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Imagem 55" descr="research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226" y="1512260"/>
            <a:ext cx="732500" cy="48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4" descr="http://www.hebrewrehab.org/images/Teaching_PatientDoctor%20I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63849" y="1298791"/>
            <a:ext cx="658965" cy="553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7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952" y="4734616"/>
            <a:ext cx="1057526" cy="654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 Box 34"/>
          <p:cNvSpPr txBox="1">
            <a:spLocks noChangeArrowheads="1"/>
          </p:cNvSpPr>
          <p:nvPr/>
        </p:nvSpPr>
        <p:spPr bwMode="auto">
          <a:xfrm>
            <a:off x="3749116" y="5230941"/>
            <a:ext cx="22493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eBooks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 Interativos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Web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-radio</a:t>
            </a:r>
            <a:endParaRPr lang="en-US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644008" y="3543399"/>
            <a:ext cx="294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eCare</a:t>
            </a:r>
            <a:r>
              <a:rPr lang="pt-B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Saúde Total</a:t>
            </a:r>
            <a:endParaRPr lang="pt-B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8332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" y="548680"/>
            <a:ext cx="9141200" cy="591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39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0168"/>
            <a:ext cx="9144000" cy="591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75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49080"/>
            <a:ext cx="3140968" cy="1632708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 rot="1861024">
            <a:off x="83139" y="2742731"/>
            <a:ext cx="5460023" cy="2549806"/>
          </a:xfrm>
          <a:prstGeom prst="ellipse">
            <a:avLst/>
          </a:prstGeom>
          <a:solidFill>
            <a:schemeClr val="bg2">
              <a:lumMod val="50000"/>
              <a:alpha val="14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539552" y="2636912"/>
            <a:ext cx="6030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b="1" dirty="0">
                <a:solidFill>
                  <a:srgbClr val="C00000"/>
                </a:solidFill>
              </a:rPr>
              <a:t>Avança Saúde Brasil</a:t>
            </a: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   </a:t>
            </a:r>
            <a:r>
              <a:rPr lang="pt-BR" b="1" dirty="0" smtClean="0">
                <a:solidFill>
                  <a:schemeClr val="bg2">
                    <a:lumMod val="25000"/>
                  </a:schemeClr>
                </a:solidFill>
              </a:rPr>
              <a:t> Telemedicina </a:t>
            </a: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e Telessaúde</a:t>
            </a: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          </a:t>
            </a:r>
            <a:r>
              <a:rPr lang="pt-BR" b="1" dirty="0">
                <a:solidFill>
                  <a:srgbClr val="C00000"/>
                </a:solidFill>
              </a:rPr>
              <a:t>Saúde do Futuro</a:t>
            </a: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                em Prol ao</a:t>
            </a: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                     </a:t>
            </a:r>
            <a:r>
              <a:rPr lang="pt-BR" b="1" dirty="0">
                <a:solidFill>
                  <a:srgbClr val="C00000"/>
                </a:solidFill>
              </a:rPr>
              <a:t> Futuro da Saúde</a:t>
            </a: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                             com </a:t>
            </a:r>
            <a:r>
              <a:rPr lang="pt-BR" sz="2000" b="1" dirty="0">
                <a:solidFill>
                  <a:srgbClr val="C00000"/>
                </a:solidFill>
              </a:rPr>
              <a:t>Mais Qualidade</a:t>
            </a:r>
          </a:p>
        </p:txBody>
      </p:sp>
    </p:spTree>
    <p:extLst>
      <p:ext uri="{BB962C8B-B14F-4D97-AF65-F5344CB8AC3E}">
        <p14:creationId xmlns:p14="http://schemas.microsoft.com/office/powerpoint/2010/main" val="13759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" y="179973"/>
            <a:ext cx="9151483" cy="670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4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2587625" y="427038"/>
            <a:ext cx="3613150" cy="5559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BR" sz="3600" kern="10" dirty="0">
                <a:ln w="6350">
                  <a:solidFill>
                    <a:srgbClr val="FFCC00"/>
                  </a:solidFill>
                  <a:prstDash val="sysDot"/>
                  <a:round/>
                  <a:headEnd/>
                  <a:tailEnd/>
                </a:ln>
                <a:solidFill>
                  <a:srgbClr val="FFFF99">
                    <a:alpha val="61176"/>
                  </a:srgbClr>
                </a:solidFill>
                <a:latin typeface="Arial Black"/>
              </a:rPr>
              <a:t>?</a:t>
            </a:r>
          </a:p>
        </p:txBody>
      </p:sp>
      <p:sp>
        <p:nvSpPr>
          <p:cNvPr id="12291" name="Seta para baixo 5"/>
          <p:cNvSpPr>
            <a:spLocks noChangeArrowheads="1"/>
          </p:cNvSpPr>
          <p:nvPr/>
        </p:nvSpPr>
        <p:spPr bwMode="auto">
          <a:xfrm rot="2237987">
            <a:off x="2679700" y="2835275"/>
            <a:ext cx="863600" cy="1179513"/>
          </a:xfrm>
          <a:prstGeom prst="downArrow">
            <a:avLst>
              <a:gd name="adj1" fmla="val 50000"/>
              <a:gd name="adj2" fmla="val 50042"/>
            </a:avLst>
          </a:prstGeom>
          <a:solidFill>
            <a:srgbClr val="FFC000">
              <a:alpha val="54901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>
              <a:buFontTx/>
              <a:buChar char="-"/>
            </a:pPr>
            <a:endParaRPr lang="pt-BR" dirty="0"/>
          </a:p>
        </p:txBody>
      </p:sp>
      <p:sp>
        <p:nvSpPr>
          <p:cNvPr id="12292" name="Seta para baixo 6"/>
          <p:cNvSpPr>
            <a:spLocks noChangeArrowheads="1"/>
          </p:cNvSpPr>
          <p:nvPr/>
        </p:nvSpPr>
        <p:spPr bwMode="auto">
          <a:xfrm rot="-2282079">
            <a:off x="5313363" y="2817813"/>
            <a:ext cx="863600" cy="1257300"/>
          </a:xfrm>
          <a:prstGeom prst="downArrow">
            <a:avLst>
              <a:gd name="adj1" fmla="val 50000"/>
              <a:gd name="adj2" fmla="val 50006"/>
            </a:avLst>
          </a:prstGeom>
          <a:solidFill>
            <a:srgbClr val="FFC000">
              <a:alpha val="54901"/>
            </a:srgb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>
              <a:buFontTx/>
              <a:buChar char="-"/>
            </a:pPr>
            <a:endParaRPr lang="pt-BR" dirty="0"/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3" cstate="print">
            <a:lum contras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1700809"/>
            <a:ext cx="3168352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404664"/>
            <a:ext cx="8693150" cy="6370638"/>
          </a:xfrm>
        </p:spPr>
        <p:txBody>
          <a:bodyPr>
            <a:normAutofit/>
          </a:bodyPr>
          <a:lstStyle/>
          <a:p>
            <a:pPr algn="ctr">
              <a:lnSpc>
                <a:spcPct val="155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endParaRPr lang="pt-BR" sz="800" b="1" dirty="0" smtClean="0">
              <a:solidFill>
                <a:schemeClr val="bg2">
                  <a:lumMod val="25000"/>
                </a:schemeClr>
              </a:solidFill>
              <a:latin typeface="Arial" charset="0"/>
            </a:endParaRPr>
          </a:p>
          <a:p>
            <a:pPr algn="ctr">
              <a:lnSpc>
                <a:spcPct val="110000"/>
              </a:lnSpc>
              <a:spcBef>
                <a:spcPct val="40000"/>
              </a:spcBef>
              <a:buFont typeface="Wingdings" pitchFamily="2" charset="2"/>
              <a:buNone/>
              <a:defRPr/>
            </a:pPr>
            <a:r>
              <a:rPr lang="pt-BR" sz="5400" b="1" dirty="0" smtClean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Educação Interativa à distância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pt-B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Adaptativo</a:t>
            </a:r>
            <a:br>
              <a:rPr lang="pt-B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pt-BR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pt-BR" sz="1200" b="1" dirty="0" smtClean="0">
              <a:solidFill>
                <a:srgbClr val="005D8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pt-BR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pt-BR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pt-B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Adaptativa e </a:t>
            </a:r>
            <a:r>
              <a:rPr lang="pt-BR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Multimeios</a:t>
            </a:r>
            <a:endParaRPr lang="pt-BR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Flexibilizado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colaborativo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mensagens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significativas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interativo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compartilhamento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de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experiências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desenvolvimento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comportamental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Atitude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pt-BR" sz="2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65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</p:spPr>
        <p:txBody>
          <a:bodyPr/>
          <a:lstStyle/>
          <a:p>
            <a:r>
              <a:rPr lang="pt-BR" dirty="0" smtClean="0"/>
              <a:t>Características inicias para os cursos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1268760"/>
            <a:ext cx="8640960" cy="518457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t-BR" dirty="0" smtClean="0"/>
              <a:t>Vagas limitada a 100 participantes</a:t>
            </a:r>
          </a:p>
          <a:p>
            <a:pPr marL="0" indent="0">
              <a:buNone/>
            </a:pPr>
            <a:r>
              <a:rPr lang="pt-BR" sz="1900" dirty="0"/>
              <a:t> </a:t>
            </a:r>
            <a:r>
              <a:rPr lang="pt-BR" sz="1900" dirty="0" smtClean="0"/>
              <a:t>    </a:t>
            </a:r>
            <a:r>
              <a:rPr lang="pt-BR" sz="1900" dirty="0" smtClean="0"/>
              <a:t>Atualização </a:t>
            </a:r>
            <a:r>
              <a:rPr lang="pt-BR" sz="1900" dirty="0" smtClean="0"/>
              <a:t>Profissional em Serviço, a distância</a:t>
            </a:r>
          </a:p>
          <a:p>
            <a:pPr marL="274320" lvl="1" indent="0">
              <a:buNone/>
            </a:pPr>
            <a:r>
              <a:rPr lang="pt-BR" dirty="0" smtClean="0"/>
              <a:t>SES-SP/ CVE-CCD (</a:t>
            </a:r>
            <a:r>
              <a:rPr lang="es-ES" dirty="0" smtClean="0"/>
              <a:t>Marco Antonio </a:t>
            </a:r>
            <a:r>
              <a:rPr lang="es-ES" dirty="0"/>
              <a:t>de </a:t>
            </a:r>
            <a:r>
              <a:rPr lang="es-ES" dirty="0" smtClean="0"/>
              <a:t>Moraes)</a:t>
            </a:r>
          </a:p>
          <a:p>
            <a:pPr marL="274320" lvl="1" indent="0">
              <a:buNone/>
            </a:pPr>
            <a:r>
              <a:rPr lang="es-ES" dirty="0" err="1" smtClean="0"/>
              <a:t>Corpo</a:t>
            </a:r>
            <a:r>
              <a:rPr lang="es-ES" dirty="0" smtClean="0"/>
              <a:t> de </a:t>
            </a:r>
            <a:r>
              <a:rPr lang="es-ES" dirty="0" err="1" smtClean="0"/>
              <a:t>Bombeiros</a:t>
            </a:r>
            <a:endParaRPr lang="es-ES" dirty="0" smtClean="0"/>
          </a:p>
          <a:p>
            <a:pPr marL="274320" lvl="1" indent="0">
              <a:buNone/>
            </a:pPr>
            <a:r>
              <a:rPr lang="es-ES" dirty="0" smtClean="0"/>
              <a:t>Núcleo São Paulo – Telessaúde e </a:t>
            </a:r>
            <a:r>
              <a:rPr lang="es-ES" dirty="0" err="1" smtClean="0"/>
              <a:t>Disc.de</a:t>
            </a:r>
            <a:r>
              <a:rPr lang="es-ES" dirty="0" smtClean="0"/>
              <a:t> Telemedicina FMUSP (Chao Lung </a:t>
            </a:r>
            <a:r>
              <a:rPr lang="es-ES" dirty="0" err="1" smtClean="0"/>
              <a:t>Wen</a:t>
            </a:r>
            <a:r>
              <a:rPr lang="es-ES" dirty="0" smtClean="0"/>
              <a:t>)</a:t>
            </a:r>
          </a:p>
          <a:p>
            <a:pPr marL="0" indent="0">
              <a:spcBef>
                <a:spcPts val="300"/>
              </a:spcBef>
              <a:buNone/>
            </a:pPr>
            <a:endParaRPr lang="pt-BR" sz="1700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2 </a:t>
            </a:r>
            <a:r>
              <a:rPr lang="pt-BR" dirty="0" smtClean="0"/>
              <a:t>Tutores e Conteúdo (Corpo de Bombeiro de SP).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1 Coordenação </a:t>
            </a:r>
            <a:r>
              <a:rPr lang="pt-BR" dirty="0"/>
              <a:t>Pedagógica - Mirian </a:t>
            </a:r>
            <a:r>
              <a:rPr lang="pt-BR" dirty="0" err="1"/>
              <a:t>Matsura</a:t>
            </a:r>
            <a:r>
              <a:rPr lang="pt-BR" dirty="0"/>
              <a:t> </a:t>
            </a:r>
            <a:r>
              <a:rPr lang="pt-BR" dirty="0" err="1" smtClean="0"/>
              <a:t>Shirassu</a:t>
            </a:r>
            <a:r>
              <a:rPr lang="pt-BR" dirty="0"/>
              <a:t>,</a:t>
            </a:r>
            <a:r>
              <a:rPr lang="pt-BR" dirty="0" smtClean="0"/>
              <a:t> </a:t>
            </a:r>
            <a:r>
              <a:rPr lang="pt-BR" dirty="0"/>
              <a:t>Claudia </a:t>
            </a:r>
            <a:r>
              <a:rPr lang="pt-BR" dirty="0" smtClean="0"/>
              <a:t>Carnevalle (SES-SP).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1 Coordenação de Telemedicina/ Educação </a:t>
            </a:r>
            <a:r>
              <a:rPr lang="pt-BR" dirty="0" smtClean="0"/>
              <a:t>Interativa.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1 Coordenação de Gestão da </a:t>
            </a:r>
            <a:r>
              <a:rPr lang="pt-BR" dirty="0" smtClean="0"/>
              <a:t>SES-SP.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1 Assessoria de Comunicação Estratégica (Telemedicina</a:t>
            </a:r>
            <a:r>
              <a:rPr lang="pt-BR" dirty="0" smtClean="0"/>
              <a:t>).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1 Assessoria de </a:t>
            </a:r>
            <a:r>
              <a:rPr lang="pt-BR" dirty="0"/>
              <a:t>G</a:t>
            </a:r>
            <a:r>
              <a:rPr lang="pt-BR" dirty="0" smtClean="0"/>
              <a:t>estão funcional (Telemedicina</a:t>
            </a:r>
            <a:r>
              <a:rPr lang="pt-BR" dirty="0" smtClean="0"/>
              <a:t>).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/>
              <a:t>3</a:t>
            </a:r>
            <a:r>
              <a:rPr lang="pt-BR" dirty="0" smtClean="0"/>
              <a:t> profissionais de Plataforma Educacional </a:t>
            </a:r>
            <a:r>
              <a:rPr lang="pt-BR" dirty="0" smtClean="0"/>
              <a:t>Interativo.</a:t>
            </a:r>
            <a:endParaRPr lang="pt-BR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pt-BR" dirty="0" smtClean="0"/>
              <a:t>Ambiente Interativo de </a:t>
            </a:r>
            <a:r>
              <a:rPr lang="pt-BR" dirty="0" smtClean="0"/>
              <a:t>Aprendizagem.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82522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hao\AppData\Local\Microsoft\Windows\Temporary Internet Files\Content.Outlook\5DPJLSEF\Cartaz Eletrônic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11" y="476672"/>
            <a:ext cx="5018653" cy="6273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2" r="6947"/>
          <a:stretch/>
        </p:blipFill>
        <p:spPr bwMode="auto">
          <a:xfrm>
            <a:off x="4788024" y="3068960"/>
            <a:ext cx="4236866" cy="270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6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" r="6765"/>
          <a:stretch/>
        </p:blipFill>
        <p:spPr bwMode="auto">
          <a:xfrm>
            <a:off x="323528" y="548680"/>
            <a:ext cx="5756607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7" r="6859"/>
          <a:stretch/>
        </p:blipFill>
        <p:spPr bwMode="auto">
          <a:xfrm>
            <a:off x="2915816" y="2883307"/>
            <a:ext cx="5953127" cy="3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1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430560"/>
            <a:ext cx="8964488" cy="838200"/>
          </a:xfrm>
        </p:spPr>
        <p:txBody>
          <a:bodyPr/>
          <a:lstStyle/>
          <a:p>
            <a:pPr algn="ctr">
              <a:defRPr/>
            </a:pPr>
            <a:r>
              <a:rPr lang="en-US" b="1" dirty="0" err="1" smtClean="0"/>
              <a:t>Sistemática</a:t>
            </a:r>
            <a:r>
              <a:rPr lang="en-US" b="1" dirty="0" smtClean="0"/>
              <a:t> das </a:t>
            </a:r>
            <a:r>
              <a:rPr lang="en-US" b="1" dirty="0" err="1" smtClean="0"/>
              <a:t>atividades</a:t>
            </a:r>
            <a:endParaRPr lang="pt-BR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19045"/>
              </p:ext>
            </p:extLst>
          </p:nvPr>
        </p:nvGraphicFramePr>
        <p:xfrm>
          <a:off x="467544" y="2492894"/>
          <a:ext cx="6120680" cy="360040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704078"/>
                <a:gridCol w="704078"/>
                <a:gridCol w="704078"/>
                <a:gridCol w="704078"/>
                <a:gridCol w="704078"/>
                <a:gridCol w="704078"/>
                <a:gridCol w="704078"/>
                <a:gridCol w="472054"/>
                <a:gridCol w="720080"/>
              </a:tblGrid>
              <a:tr h="600067">
                <a:tc>
                  <a:txBody>
                    <a:bodyPr/>
                    <a:lstStyle/>
                    <a:p>
                      <a:pPr algn="ctr"/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Seg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Ter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Qui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Sex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Sab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1ª</a:t>
                      </a:r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2ª 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3ª </a:t>
                      </a:r>
                      <a:r>
                        <a:rPr lang="en-US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4ª 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5ª</a:t>
                      </a:r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18515" name="CaixaDeTexto 4"/>
          <p:cNvSpPr txBox="1">
            <a:spLocks noChangeArrowheads="1"/>
          </p:cNvSpPr>
          <p:nvPr/>
        </p:nvSpPr>
        <p:spPr bwMode="auto">
          <a:xfrm>
            <a:off x="6732240" y="3100809"/>
            <a:ext cx="2505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Disponibilização</a:t>
            </a:r>
            <a:r>
              <a:rPr lang="en-US" dirty="0"/>
              <a:t> de </a:t>
            </a:r>
            <a:br>
              <a:rPr lang="en-US" dirty="0"/>
            </a:br>
            <a:r>
              <a:rPr lang="en-US" dirty="0" err="1"/>
              <a:t>vídeo</a:t>
            </a:r>
            <a:r>
              <a:rPr lang="en-US" dirty="0"/>
              <a:t> com PPT/ </a:t>
            </a:r>
            <a:r>
              <a:rPr lang="en-US" dirty="0" err="1"/>
              <a:t>textos</a:t>
            </a:r>
            <a:endParaRPr lang="pt-BR" dirty="0"/>
          </a:p>
        </p:txBody>
      </p:sp>
      <p:sp>
        <p:nvSpPr>
          <p:cNvPr id="18516" name="CaixaDeTexto 6"/>
          <p:cNvSpPr txBox="1">
            <a:spLocks noChangeArrowheads="1"/>
          </p:cNvSpPr>
          <p:nvPr/>
        </p:nvSpPr>
        <p:spPr bwMode="auto">
          <a:xfrm>
            <a:off x="6706493" y="3892972"/>
            <a:ext cx="2185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Discussão</a:t>
            </a:r>
            <a:endParaRPr lang="pt-BR" dirty="0"/>
          </a:p>
        </p:txBody>
      </p:sp>
      <p:sp>
        <p:nvSpPr>
          <p:cNvPr id="18517" name="CaixaDeTexto 8"/>
          <p:cNvSpPr txBox="1">
            <a:spLocks noChangeArrowheads="1"/>
          </p:cNvSpPr>
          <p:nvPr/>
        </p:nvSpPr>
        <p:spPr bwMode="auto">
          <a:xfrm>
            <a:off x="6732240" y="4324772"/>
            <a:ext cx="1620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 smtClean="0"/>
              <a:t>Avaliação</a:t>
            </a:r>
            <a:r>
              <a:rPr lang="en-US" dirty="0" smtClean="0"/>
              <a:t> </a:t>
            </a:r>
            <a:r>
              <a:rPr lang="en-US" dirty="0"/>
              <a:t>de </a:t>
            </a:r>
          </a:p>
          <a:p>
            <a:r>
              <a:rPr lang="en-US" dirty="0" err="1"/>
              <a:t>conhecimento</a:t>
            </a:r>
            <a:endParaRPr lang="pt-BR" dirty="0"/>
          </a:p>
        </p:txBody>
      </p:sp>
      <p:sp>
        <p:nvSpPr>
          <p:cNvPr id="18518" name="CaixaDeTexto 8"/>
          <p:cNvSpPr txBox="1">
            <a:spLocks noChangeArrowheads="1"/>
          </p:cNvSpPr>
          <p:nvPr/>
        </p:nvSpPr>
        <p:spPr bwMode="auto">
          <a:xfrm>
            <a:off x="6703989" y="2564904"/>
            <a:ext cx="126774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err="1"/>
              <a:t>Legenda</a:t>
            </a:r>
            <a:endParaRPr lang="pt-BR" sz="2000" b="1" dirty="0"/>
          </a:p>
        </p:txBody>
      </p:sp>
      <p:sp>
        <p:nvSpPr>
          <p:cNvPr id="18520" name="CaixaDeTexto 6"/>
          <p:cNvSpPr txBox="1">
            <a:spLocks noChangeArrowheads="1"/>
          </p:cNvSpPr>
          <p:nvPr/>
        </p:nvSpPr>
        <p:spPr bwMode="auto">
          <a:xfrm>
            <a:off x="467544" y="1465620"/>
            <a:ext cx="741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err="1" smtClean="0">
                <a:solidFill>
                  <a:schemeClr val="bg2">
                    <a:lumMod val="10000"/>
                  </a:schemeClr>
                </a:solidFill>
              </a:rPr>
              <a:t>Junho</a:t>
            </a:r>
            <a:endParaRPr lang="en-US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521" name="CaixaDeTexto 8"/>
          <p:cNvSpPr txBox="1">
            <a:spLocks noChangeArrowheads="1"/>
          </p:cNvSpPr>
          <p:nvPr/>
        </p:nvSpPr>
        <p:spPr bwMode="auto">
          <a:xfrm>
            <a:off x="6731893" y="5116934"/>
            <a:ext cx="1889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Envio</a:t>
            </a:r>
            <a:r>
              <a:rPr lang="en-US" dirty="0"/>
              <a:t> da </a:t>
            </a:r>
            <a:r>
              <a:rPr lang="en-US" dirty="0" err="1"/>
              <a:t>síntese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3143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430560"/>
            <a:ext cx="8964488" cy="838200"/>
          </a:xfrm>
        </p:spPr>
        <p:txBody>
          <a:bodyPr/>
          <a:lstStyle/>
          <a:p>
            <a:pPr algn="ctr">
              <a:defRPr/>
            </a:pPr>
            <a:r>
              <a:rPr lang="en-US" b="1" dirty="0" err="1" smtClean="0"/>
              <a:t>Sistemática</a:t>
            </a:r>
            <a:r>
              <a:rPr lang="en-US" b="1" dirty="0" smtClean="0"/>
              <a:t> das </a:t>
            </a:r>
            <a:r>
              <a:rPr lang="en-US" b="1" dirty="0" err="1" smtClean="0"/>
              <a:t>atividades</a:t>
            </a:r>
            <a:endParaRPr lang="pt-BR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330059"/>
              </p:ext>
            </p:extLst>
          </p:nvPr>
        </p:nvGraphicFramePr>
        <p:xfrm>
          <a:off x="467544" y="2492894"/>
          <a:ext cx="6120680" cy="360040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704078"/>
                <a:gridCol w="704078"/>
                <a:gridCol w="704078"/>
                <a:gridCol w="704078"/>
                <a:gridCol w="704078"/>
                <a:gridCol w="704078"/>
                <a:gridCol w="704078"/>
                <a:gridCol w="472054"/>
                <a:gridCol w="720080"/>
              </a:tblGrid>
              <a:tr h="600067">
                <a:tc>
                  <a:txBody>
                    <a:bodyPr/>
                    <a:lstStyle/>
                    <a:p>
                      <a:pPr algn="ctr"/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Seg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Ter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Qui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Sex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Sab</a:t>
                      </a:r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1ª</a:t>
                      </a:r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2ª 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3ª </a:t>
                      </a:r>
                      <a:r>
                        <a:rPr lang="en-US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00FF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4ª 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pt-BR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5ª</a:t>
                      </a:r>
                      <a:r>
                        <a:rPr lang="pt-BR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18515" name="CaixaDeTexto 4"/>
          <p:cNvSpPr txBox="1">
            <a:spLocks noChangeArrowheads="1"/>
          </p:cNvSpPr>
          <p:nvPr/>
        </p:nvSpPr>
        <p:spPr bwMode="auto">
          <a:xfrm>
            <a:off x="6732240" y="3100809"/>
            <a:ext cx="2505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Disponibilização</a:t>
            </a:r>
            <a:r>
              <a:rPr lang="en-US" dirty="0"/>
              <a:t> de </a:t>
            </a:r>
            <a:br>
              <a:rPr lang="en-US" dirty="0"/>
            </a:br>
            <a:r>
              <a:rPr lang="en-US" dirty="0" err="1"/>
              <a:t>vídeo</a:t>
            </a:r>
            <a:r>
              <a:rPr lang="en-US" dirty="0"/>
              <a:t> com PPT/ </a:t>
            </a:r>
            <a:r>
              <a:rPr lang="en-US" dirty="0" err="1"/>
              <a:t>textos</a:t>
            </a:r>
            <a:endParaRPr lang="pt-BR" dirty="0"/>
          </a:p>
        </p:txBody>
      </p:sp>
      <p:sp>
        <p:nvSpPr>
          <p:cNvPr id="18516" name="CaixaDeTexto 6"/>
          <p:cNvSpPr txBox="1">
            <a:spLocks noChangeArrowheads="1"/>
          </p:cNvSpPr>
          <p:nvPr/>
        </p:nvSpPr>
        <p:spPr bwMode="auto">
          <a:xfrm>
            <a:off x="6706493" y="3892972"/>
            <a:ext cx="2185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Lista</a:t>
            </a:r>
            <a:r>
              <a:rPr lang="en-US" dirty="0"/>
              <a:t> de </a:t>
            </a:r>
            <a:r>
              <a:rPr lang="en-US" dirty="0" err="1"/>
              <a:t>Discussão</a:t>
            </a:r>
            <a:endParaRPr lang="pt-BR" dirty="0"/>
          </a:p>
        </p:txBody>
      </p:sp>
      <p:sp>
        <p:nvSpPr>
          <p:cNvPr id="18517" name="CaixaDeTexto 8"/>
          <p:cNvSpPr txBox="1">
            <a:spLocks noChangeArrowheads="1"/>
          </p:cNvSpPr>
          <p:nvPr/>
        </p:nvSpPr>
        <p:spPr bwMode="auto">
          <a:xfrm>
            <a:off x="6732240" y="4324772"/>
            <a:ext cx="16208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 smtClean="0"/>
              <a:t>Avaliação</a:t>
            </a:r>
            <a:r>
              <a:rPr lang="en-US" dirty="0" smtClean="0"/>
              <a:t> </a:t>
            </a:r>
            <a:r>
              <a:rPr lang="en-US" dirty="0"/>
              <a:t>de </a:t>
            </a:r>
          </a:p>
          <a:p>
            <a:r>
              <a:rPr lang="en-US" dirty="0" err="1"/>
              <a:t>conhecimento</a:t>
            </a:r>
            <a:endParaRPr lang="pt-BR" dirty="0"/>
          </a:p>
        </p:txBody>
      </p:sp>
      <p:sp>
        <p:nvSpPr>
          <p:cNvPr id="18518" name="CaixaDeTexto 8"/>
          <p:cNvSpPr txBox="1">
            <a:spLocks noChangeArrowheads="1"/>
          </p:cNvSpPr>
          <p:nvPr/>
        </p:nvSpPr>
        <p:spPr bwMode="auto">
          <a:xfrm>
            <a:off x="6703989" y="2564904"/>
            <a:ext cx="126774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err="1"/>
              <a:t>Legenda</a:t>
            </a:r>
            <a:endParaRPr lang="pt-BR" sz="2000" b="1" dirty="0"/>
          </a:p>
        </p:txBody>
      </p:sp>
      <p:sp>
        <p:nvSpPr>
          <p:cNvPr id="18520" name="CaixaDeTexto 6"/>
          <p:cNvSpPr txBox="1">
            <a:spLocks noChangeArrowheads="1"/>
          </p:cNvSpPr>
          <p:nvPr/>
        </p:nvSpPr>
        <p:spPr bwMode="auto">
          <a:xfrm>
            <a:off x="467544" y="1465620"/>
            <a:ext cx="741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err="1" smtClean="0">
                <a:solidFill>
                  <a:schemeClr val="bg2">
                    <a:lumMod val="10000"/>
                  </a:schemeClr>
                </a:solidFill>
              </a:rPr>
              <a:t>Julho</a:t>
            </a:r>
            <a:endParaRPr lang="en-US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521" name="CaixaDeTexto 8"/>
          <p:cNvSpPr txBox="1">
            <a:spLocks noChangeArrowheads="1"/>
          </p:cNvSpPr>
          <p:nvPr/>
        </p:nvSpPr>
        <p:spPr bwMode="auto">
          <a:xfrm>
            <a:off x="6731893" y="5116934"/>
            <a:ext cx="1889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Envio</a:t>
            </a:r>
            <a:r>
              <a:rPr lang="en-US" dirty="0"/>
              <a:t> da </a:t>
            </a:r>
            <a:r>
              <a:rPr lang="en-US" dirty="0" err="1"/>
              <a:t>síntese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0441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12942" t="14693" r="66048"/>
          <a:stretch/>
        </p:blipFill>
        <p:spPr>
          <a:xfrm rot="16200000">
            <a:off x="6862007" y="4538681"/>
            <a:ext cx="1216124" cy="320384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34391" t="14693" r="10246"/>
          <a:stretch/>
        </p:blipFill>
        <p:spPr>
          <a:xfrm rot="16200000">
            <a:off x="178887" y="609346"/>
            <a:ext cx="5916623" cy="591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775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lho">
  <a:themeElements>
    <a:clrScheme name="Elementar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scritório Clássico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Áp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4081</TotalTime>
  <Words>850</Words>
  <Application>Microsoft Office PowerPoint</Application>
  <PresentationFormat>Apresentação na tela (4:3)</PresentationFormat>
  <Paragraphs>249</Paragraphs>
  <Slides>26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Calibri</vt:lpstr>
      <vt:lpstr>Franklin Gothic Book</vt:lpstr>
      <vt:lpstr>Wingdings</vt:lpstr>
      <vt:lpstr>Brilho</vt:lpstr>
      <vt:lpstr>Apresentação do PowerPoint</vt:lpstr>
      <vt:lpstr>Apresentação do PowerPoint</vt:lpstr>
      <vt:lpstr>Apresentação do PowerPoint</vt:lpstr>
      <vt:lpstr>Características inicias para os cursos</vt:lpstr>
      <vt:lpstr>Apresentação do PowerPoint</vt:lpstr>
      <vt:lpstr>Apresentação do PowerPoint</vt:lpstr>
      <vt:lpstr>Sistemática das atividades</vt:lpstr>
      <vt:lpstr>Sistemática das atividades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Atividades nos fóruns</vt:lpstr>
      <vt:lpstr>Avaliação dos participantes, por perfil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Dados interessantes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Disciplina de telemedicina</dc:title>
  <dc:creator>Chao</dc:creator>
  <cp:lastModifiedBy>Chao</cp:lastModifiedBy>
  <cp:revision>292</cp:revision>
  <cp:lastPrinted>2013-04-12T12:27:47Z</cp:lastPrinted>
  <dcterms:created xsi:type="dcterms:W3CDTF">2012-04-19T22:31:00Z</dcterms:created>
  <dcterms:modified xsi:type="dcterms:W3CDTF">2013-11-13T12:25:17Z</dcterms:modified>
</cp:coreProperties>
</file>