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8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99" r:id="rId12"/>
    <p:sldId id="300" r:id="rId13"/>
    <p:sldId id="301" r:id="rId14"/>
    <p:sldId id="295" r:id="rId15"/>
    <p:sldId id="291" r:id="rId16"/>
    <p:sldId id="304" r:id="rId17"/>
    <p:sldId id="303" r:id="rId18"/>
    <p:sldId id="305" r:id="rId19"/>
    <p:sldId id="306" r:id="rId20"/>
    <p:sldId id="302" r:id="rId21"/>
    <p:sldId id="307" r:id="rId22"/>
    <p:sldId id="308" r:id="rId23"/>
    <p:sldId id="292" r:id="rId24"/>
    <p:sldId id="293" r:id="rId25"/>
    <p:sldId id="294" r:id="rId26"/>
    <p:sldId id="274" r:id="rId27"/>
    <p:sldId id="258" r:id="rId28"/>
    <p:sldId id="260" r:id="rId29"/>
    <p:sldId id="263" r:id="rId30"/>
    <p:sldId id="275" r:id="rId31"/>
    <p:sldId id="269" r:id="rId32"/>
    <p:sldId id="259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151"/>
    <a:srgbClr val="1F2610"/>
    <a:srgbClr val="5542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566-781F-4655-9B07-CAF3E324164D}" type="datetimeFigureOut">
              <a:rPr lang="pt-BR" smtClean="0"/>
              <a:t>28/08/2017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D367-1F3B-4F9C-A2F6-A1DE287F89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25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566-781F-4655-9B07-CAF3E324164D}" type="datetimeFigureOut">
              <a:rPr lang="pt-BR" smtClean="0"/>
              <a:t>28/08/2017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D367-1F3B-4F9C-A2F6-A1DE287F89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88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566-781F-4655-9B07-CAF3E324164D}" type="datetimeFigureOut">
              <a:rPr lang="pt-BR" smtClean="0"/>
              <a:t>28/08/2017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D367-1F3B-4F9C-A2F6-A1DE287F89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962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566-781F-4655-9B07-CAF3E324164D}" type="datetimeFigureOut">
              <a:rPr lang="pt-BR" smtClean="0"/>
              <a:t>28/08/2017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D367-1F3B-4F9C-A2F6-A1DE287F89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72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566-781F-4655-9B07-CAF3E324164D}" type="datetimeFigureOut">
              <a:rPr lang="pt-BR" smtClean="0"/>
              <a:t>28/08/2017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D367-1F3B-4F9C-A2F6-A1DE287F89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930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566-781F-4655-9B07-CAF3E324164D}" type="datetimeFigureOut">
              <a:rPr lang="pt-BR" smtClean="0"/>
              <a:t>28/08/2017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D367-1F3B-4F9C-A2F6-A1DE287F89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883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566-781F-4655-9B07-CAF3E324164D}" type="datetimeFigureOut">
              <a:rPr lang="pt-BR" smtClean="0"/>
              <a:t>28/08/2017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D367-1F3B-4F9C-A2F6-A1DE287F89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66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566-781F-4655-9B07-CAF3E324164D}" type="datetimeFigureOut">
              <a:rPr lang="pt-BR" smtClean="0"/>
              <a:t>28/08/2017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D367-1F3B-4F9C-A2F6-A1DE287F89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187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566-781F-4655-9B07-CAF3E324164D}" type="datetimeFigureOut">
              <a:rPr lang="pt-BR" smtClean="0"/>
              <a:t>28/08/2017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D367-1F3B-4F9C-A2F6-A1DE287F89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890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566-781F-4655-9B07-CAF3E324164D}" type="datetimeFigureOut">
              <a:rPr lang="pt-BR" smtClean="0"/>
              <a:t>28/08/2017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D367-1F3B-4F9C-A2F6-A1DE287F89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360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566-781F-4655-9B07-CAF3E324164D}" type="datetimeFigureOut">
              <a:rPr lang="pt-BR" smtClean="0"/>
              <a:t>28/08/2017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D367-1F3B-4F9C-A2F6-A1DE287F89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034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80566-781F-4655-9B07-CAF3E324164D}" type="datetimeFigureOut">
              <a:rPr lang="pt-BR" smtClean="0"/>
              <a:t>28/08/2017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6D367-1F3B-4F9C-A2F6-A1DE287F890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244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cvilar@saude.sp.gov.br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3" descr="log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20713"/>
            <a:ext cx="6196013" cy="3929062"/>
          </a:xfrm>
          <a:prstGeom prst="rect">
            <a:avLst/>
          </a:prstGeom>
          <a:solidFill>
            <a:srgbClr val="FFFFFF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445125"/>
            <a:ext cx="6873875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Imagem 3" descr="APRESENTAÇÃO PADRAÕ CC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07504" y="2538124"/>
            <a:ext cx="8928992" cy="224676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t-B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Jornada Estadual de Prevenção de Doenças Crônicas Não Transmissíveis e seus Principais Fatores de Risco</a:t>
            </a:r>
          </a:p>
          <a:p>
            <a:pPr algn="ctr"/>
            <a:endParaRPr lang="pt-BR" sz="28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2800" b="1" i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6638189" y="6265031"/>
            <a:ext cx="2449193" cy="469281"/>
            <a:chOff x="1119415" y="2996953"/>
            <a:chExt cx="6749577" cy="93110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18" t="52746" r="29332" b="36716"/>
            <a:stretch/>
          </p:blipFill>
          <p:spPr bwMode="auto">
            <a:xfrm>
              <a:off x="1119415" y="2996953"/>
              <a:ext cx="6749577" cy="93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338145"/>
              <a:ext cx="936104" cy="589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759225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638189" y="6265031"/>
            <a:ext cx="2449193" cy="469281"/>
            <a:chOff x="1119415" y="2996953"/>
            <a:chExt cx="6749577" cy="931104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18" t="52746" r="29332" b="36716"/>
            <a:stretch/>
          </p:blipFill>
          <p:spPr bwMode="auto">
            <a:xfrm>
              <a:off x="1119415" y="2996953"/>
              <a:ext cx="6749577" cy="93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338145"/>
              <a:ext cx="936104" cy="589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1117748C-F884-4EA1-8590-3CDC6C979D41}"/>
              </a:ext>
            </a:extLst>
          </p:cNvPr>
          <p:cNvGrpSpPr/>
          <p:nvPr/>
        </p:nvGrpSpPr>
        <p:grpSpPr>
          <a:xfrm>
            <a:off x="467350" y="980728"/>
            <a:ext cx="8383154" cy="4063816"/>
            <a:chOff x="467350" y="980728"/>
            <a:chExt cx="8383154" cy="4063816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50" y="980728"/>
              <a:ext cx="8383154" cy="4063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8E1559C7-6BDE-44EF-9D19-B207E2BB6EE2}"/>
                </a:ext>
              </a:extLst>
            </p:cNvPr>
            <p:cNvSpPr/>
            <p:nvPr/>
          </p:nvSpPr>
          <p:spPr>
            <a:xfrm>
              <a:off x="1259632" y="4782344"/>
              <a:ext cx="4572000" cy="2308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t-BR" sz="9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Sistemas de Informações sobre Mortalidade - SIM 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3596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70C7F3E-B43A-44BB-B815-5B94DE9D835D}"/>
              </a:ext>
            </a:extLst>
          </p:cNvPr>
          <p:cNvGrpSpPr/>
          <p:nvPr/>
        </p:nvGrpSpPr>
        <p:grpSpPr>
          <a:xfrm>
            <a:off x="6638189" y="6265031"/>
            <a:ext cx="2449193" cy="469281"/>
            <a:chOff x="1119415" y="2996953"/>
            <a:chExt cx="6749577" cy="931104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E04C344B-492A-40E5-8136-96F021FFE0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18" t="52746" r="29332" b="36716"/>
            <a:stretch/>
          </p:blipFill>
          <p:spPr bwMode="auto">
            <a:xfrm>
              <a:off x="1119415" y="2996953"/>
              <a:ext cx="6749577" cy="93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F49B161E-A486-475A-9C02-E6E871DC5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338145"/>
              <a:ext cx="936104" cy="589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3511E901-44E5-43C1-8F37-F6176225BC82}"/>
              </a:ext>
            </a:extLst>
          </p:cNvPr>
          <p:cNvGrpSpPr/>
          <p:nvPr/>
        </p:nvGrpSpPr>
        <p:grpSpPr>
          <a:xfrm>
            <a:off x="107504" y="620688"/>
            <a:ext cx="8839966" cy="5218628"/>
            <a:chOff x="152017" y="819686"/>
            <a:chExt cx="8839966" cy="5218628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BCE7219E-35BA-4B03-BA7A-9CD7AE6BA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017" y="819686"/>
              <a:ext cx="8839966" cy="5218628"/>
            </a:xfrm>
            <a:prstGeom prst="rect">
              <a:avLst/>
            </a:prstGeom>
          </p:spPr>
        </p:pic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658B5482-C9EB-48A7-B659-3BEFF29BC162}"/>
                </a:ext>
              </a:extLst>
            </p:cNvPr>
            <p:cNvSpPr/>
            <p:nvPr/>
          </p:nvSpPr>
          <p:spPr>
            <a:xfrm>
              <a:off x="1115616" y="5733256"/>
              <a:ext cx="4572000" cy="2308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t-BR" sz="9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Sistemas de Informações sobre Mortalidade - SIM 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7105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E051130-05CD-4EDE-82FD-DF2A51B21C46}"/>
              </a:ext>
            </a:extLst>
          </p:cNvPr>
          <p:cNvGrpSpPr/>
          <p:nvPr/>
        </p:nvGrpSpPr>
        <p:grpSpPr>
          <a:xfrm>
            <a:off x="6638189" y="6265031"/>
            <a:ext cx="2449193" cy="469281"/>
            <a:chOff x="1119415" y="2996953"/>
            <a:chExt cx="6749577" cy="931104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75B41BD2-6DDD-41D9-A8E6-B49B6F7FA5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18" t="52746" r="29332" b="36716"/>
            <a:stretch/>
          </p:blipFill>
          <p:spPr bwMode="auto">
            <a:xfrm>
              <a:off x="1119415" y="2996953"/>
              <a:ext cx="6749577" cy="93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97DD0944-8EC7-45EC-9626-60253F53F8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338145"/>
              <a:ext cx="936104" cy="589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sp>
        <p:nvSpPr>
          <p:cNvPr id="7" name="CaixaDeTexto 1">
            <a:extLst>
              <a:ext uri="{FF2B5EF4-FFF2-40B4-BE49-F238E27FC236}">
                <a16:creationId xmlns:a16="http://schemas.microsoft.com/office/drawing/2014/main" id="{3D0DE3BE-0E9B-4103-BD14-F0E2708DB882}"/>
              </a:ext>
            </a:extLst>
          </p:cNvPr>
          <p:cNvSpPr txBox="1"/>
          <p:nvPr/>
        </p:nvSpPr>
        <p:spPr>
          <a:xfrm>
            <a:off x="1111783" y="3785037"/>
            <a:ext cx="1008319" cy="2637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>
                <a:solidFill>
                  <a:schemeClr val="bg1"/>
                </a:solidFill>
                <a:latin typeface="Cambria" panose="02040503050406030204" pitchFamily="18" charset="0"/>
              </a:rPr>
              <a:t>Fonte: INCA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9638D75-63C6-47D3-BABE-771AFB7AADEE}"/>
              </a:ext>
            </a:extLst>
          </p:cNvPr>
          <p:cNvSpPr txBox="1"/>
          <p:nvPr/>
        </p:nvSpPr>
        <p:spPr>
          <a:xfrm>
            <a:off x="5172021" y="3809364"/>
            <a:ext cx="1714499" cy="242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00" b="1" dirty="0">
                <a:solidFill>
                  <a:schemeClr val="bg1"/>
                </a:solidFill>
                <a:latin typeface="Cambria" panose="02040503050406030204" pitchFamily="18" charset="0"/>
              </a:rPr>
              <a:t>DCNT/ CVE/ CCD/ SES-SP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6CF2CAB3-7A8A-4A97-98C5-C6624724B35A}"/>
              </a:ext>
            </a:extLst>
          </p:cNvPr>
          <p:cNvGrpSpPr/>
          <p:nvPr/>
        </p:nvGrpSpPr>
        <p:grpSpPr>
          <a:xfrm>
            <a:off x="1145392" y="728438"/>
            <a:ext cx="7750500" cy="5227759"/>
            <a:chOff x="1145392" y="728438"/>
            <a:chExt cx="7750500" cy="5227759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C18AA590-8C66-4869-889C-B29002352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5392" y="728438"/>
              <a:ext cx="7445898" cy="5223777"/>
            </a:xfrm>
            <a:prstGeom prst="rect">
              <a:avLst/>
            </a:prstGeom>
          </p:spPr>
        </p:pic>
        <p:sp>
          <p:nvSpPr>
            <p:cNvPr id="10" name="CaixaDeTexto 7">
              <a:extLst>
                <a:ext uri="{FF2B5EF4-FFF2-40B4-BE49-F238E27FC236}">
                  <a16:creationId xmlns:a16="http://schemas.microsoft.com/office/drawing/2014/main" id="{A93D1EC8-A300-43E7-8666-1D3BC786CD54}"/>
                </a:ext>
              </a:extLst>
            </p:cNvPr>
            <p:cNvSpPr txBox="1"/>
            <p:nvPr/>
          </p:nvSpPr>
          <p:spPr>
            <a:xfrm>
              <a:off x="7181393" y="5713566"/>
              <a:ext cx="1714499" cy="242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10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DCNT/ CVE/ CCD/ SES-SP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144CA94C-88C8-4040-8E4A-803F72227A26}"/>
                </a:ext>
              </a:extLst>
            </p:cNvPr>
            <p:cNvSpPr/>
            <p:nvPr/>
          </p:nvSpPr>
          <p:spPr>
            <a:xfrm>
              <a:off x="1145392" y="555462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t-BR" sz="9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Fonte: SES-SP Sistemas de Informações </a:t>
              </a:r>
            </a:p>
            <a:p>
              <a:r>
                <a:rPr lang="pt-BR" sz="9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sobre </a:t>
              </a:r>
              <a:r>
                <a:rPr lang="pt-BR" sz="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Mortalidade</a:t>
              </a:r>
              <a:r>
                <a:rPr lang="pt-BR" sz="9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 - SIM 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845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93EB1AD0-BAC8-464E-88AB-717EA11B1942}"/>
              </a:ext>
            </a:extLst>
          </p:cNvPr>
          <p:cNvGrpSpPr/>
          <p:nvPr/>
        </p:nvGrpSpPr>
        <p:grpSpPr>
          <a:xfrm>
            <a:off x="163814" y="1171649"/>
            <a:ext cx="8980186" cy="5688061"/>
            <a:chOff x="163814" y="1171649"/>
            <a:chExt cx="8980186" cy="5688061"/>
          </a:xfrm>
        </p:grpSpPr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629B7F50-F262-47C8-A3C6-F11183A11AD7}"/>
                </a:ext>
              </a:extLst>
            </p:cNvPr>
            <p:cNvGrpSpPr/>
            <p:nvPr/>
          </p:nvGrpSpPr>
          <p:grpSpPr>
            <a:xfrm>
              <a:off x="163814" y="1171649"/>
              <a:ext cx="8980186" cy="5688061"/>
              <a:chOff x="163814" y="1171649"/>
              <a:chExt cx="8980186" cy="5688061"/>
            </a:xfrm>
          </p:grpSpPr>
          <p:pic>
            <p:nvPicPr>
              <p:cNvPr id="14" name="Imagem 13">
                <a:extLst>
                  <a:ext uri="{FF2B5EF4-FFF2-40B4-BE49-F238E27FC236}">
                    <a16:creationId xmlns:a16="http://schemas.microsoft.com/office/drawing/2014/main" id="{144FD6CA-9225-40DA-97C3-8AF3F4BA3A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3814" y="1171649"/>
                <a:ext cx="8980186" cy="5688061"/>
              </a:xfrm>
              <a:prstGeom prst="rect">
                <a:avLst/>
              </a:prstGeom>
            </p:spPr>
          </p:pic>
          <p:sp>
            <p:nvSpPr>
              <p:cNvPr id="15" name="CaixaDeTexto 1">
                <a:extLst>
                  <a:ext uri="{FF2B5EF4-FFF2-40B4-BE49-F238E27FC236}">
                    <a16:creationId xmlns:a16="http://schemas.microsoft.com/office/drawing/2014/main" id="{C300FB04-C397-47BF-9C32-BB57F28F2367}"/>
                  </a:ext>
                </a:extLst>
              </p:cNvPr>
              <p:cNvSpPr txBox="1"/>
              <p:nvPr/>
            </p:nvSpPr>
            <p:spPr>
              <a:xfrm>
                <a:off x="323528" y="5608138"/>
                <a:ext cx="1008319" cy="26379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000" b="1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Fonte: SES-SP</a:t>
                </a:r>
              </a:p>
            </p:txBody>
          </p:sp>
          <p:sp>
            <p:nvSpPr>
              <p:cNvPr id="16" name="CaixaDeTexto 7">
                <a:extLst>
                  <a:ext uri="{FF2B5EF4-FFF2-40B4-BE49-F238E27FC236}">
                    <a16:creationId xmlns:a16="http://schemas.microsoft.com/office/drawing/2014/main" id="{1877EF91-EFED-4D4E-A705-596FF5675233}"/>
                  </a:ext>
                </a:extLst>
              </p:cNvPr>
              <p:cNvSpPr txBox="1"/>
              <p:nvPr/>
            </p:nvSpPr>
            <p:spPr>
              <a:xfrm>
                <a:off x="7236296" y="5589240"/>
                <a:ext cx="1714499" cy="24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pt-BR" sz="1000" b="1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DCNT/ CVE/ CCD/ SES-SP</a:t>
                </a:r>
              </a:p>
            </p:txBody>
          </p:sp>
        </p:grp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5126570C-7BF0-450F-A1DF-A2346CE6C488}"/>
                </a:ext>
              </a:extLst>
            </p:cNvPr>
            <p:cNvSpPr/>
            <p:nvPr/>
          </p:nvSpPr>
          <p:spPr>
            <a:xfrm>
              <a:off x="1259632" y="5608138"/>
              <a:ext cx="4572000" cy="2308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t-BR" sz="9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Fonte: SES-SP Sistemas de Informações sobre Mortalidade - SIM 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2703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638189" y="6265031"/>
            <a:ext cx="2449193" cy="469281"/>
            <a:chOff x="1119415" y="2996953"/>
            <a:chExt cx="6749577" cy="931104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18" t="52746" r="29332" b="36716"/>
            <a:stretch/>
          </p:blipFill>
          <p:spPr bwMode="auto">
            <a:xfrm>
              <a:off x="1119415" y="2996953"/>
              <a:ext cx="6749577" cy="93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338145"/>
              <a:ext cx="936104" cy="589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sp>
        <p:nvSpPr>
          <p:cNvPr id="11" name="CaixaDeTexto 1"/>
          <p:cNvSpPr txBox="1"/>
          <p:nvPr/>
        </p:nvSpPr>
        <p:spPr>
          <a:xfrm>
            <a:off x="435911" y="5439828"/>
            <a:ext cx="4543752" cy="3896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" b="1" dirty="0">
                <a:solidFill>
                  <a:schemeClr val="bg1"/>
                </a:solidFill>
                <a:latin typeface="Cambria" panose="02040503050406030204" pitchFamily="18" charset="0"/>
              </a:rPr>
              <a:t>Fonte:  SES-SP – base unificada de óbitos  e  Sistemas de Informações sobre Mortalidade - SIM             </a:t>
            </a:r>
          </a:p>
          <a:p>
            <a:r>
              <a:rPr lang="pt-BR" sz="800" b="1" dirty="0">
                <a:solidFill>
                  <a:schemeClr val="bg1"/>
                </a:solidFill>
                <a:latin typeface="Cambria" panose="02040503050406030204" pitchFamily="18" charset="0"/>
              </a:rPr>
              <a:t>               IBGE  estimativas populacionais</a:t>
            </a:r>
          </a:p>
          <a:p>
            <a:r>
              <a:rPr lang="pt-BR" sz="800" b="1" dirty="0">
                <a:solidFill>
                  <a:schemeClr val="bg1"/>
                </a:solidFill>
                <a:latin typeface="Cambria" panose="02040503050406030204" pitchFamily="18" charset="0"/>
              </a:rPr>
              <a:t>* Ajustadas para a população total do estado  de São Paulo 2000</a:t>
            </a:r>
          </a:p>
          <a:p>
            <a:endParaRPr lang="pt-BR" sz="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023809" y="5634641"/>
            <a:ext cx="1714499" cy="242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00" b="1" dirty="0">
                <a:solidFill>
                  <a:schemeClr val="bg1"/>
                </a:solidFill>
                <a:latin typeface="Cambria" panose="02040503050406030204" pitchFamily="18" charset="0"/>
              </a:rPr>
              <a:t>DCNT/ CVE/ CCD/ SES-SP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2A1CAF0-F27A-4620-8309-36C609ECEE05}"/>
              </a:ext>
            </a:extLst>
          </p:cNvPr>
          <p:cNvGrpSpPr/>
          <p:nvPr/>
        </p:nvGrpSpPr>
        <p:grpSpPr>
          <a:xfrm>
            <a:off x="435911" y="1052736"/>
            <a:ext cx="8284123" cy="4581904"/>
            <a:chOff x="435911" y="1052736"/>
            <a:chExt cx="8284123" cy="4581904"/>
          </a:xfrm>
        </p:grpSpPr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11" y="1052736"/>
              <a:ext cx="8213949" cy="4581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upo 5"/>
            <p:cNvGrpSpPr/>
            <p:nvPr/>
          </p:nvGrpSpPr>
          <p:grpSpPr>
            <a:xfrm>
              <a:off x="456481" y="5216018"/>
              <a:ext cx="8263553" cy="389625"/>
              <a:chOff x="456481" y="5216018"/>
              <a:chExt cx="8263553" cy="389625"/>
            </a:xfrm>
          </p:grpSpPr>
          <p:sp>
            <p:nvSpPr>
              <p:cNvPr id="15" name="CaixaDeTexto 14"/>
              <p:cNvSpPr txBox="1"/>
              <p:nvPr/>
            </p:nvSpPr>
            <p:spPr>
              <a:xfrm>
                <a:off x="7005535" y="5363012"/>
                <a:ext cx="1714499" cy="24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pt-BR" sz="1000" b="1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DCNT/ CVE/ CCD/ SES-SP</a:t>
                </a:r>
              </a:p>
            </p:txBody>
          </p:sp>
          <p:sp>
            <p:nvSpPr>
              <p:cNvPr id="16" name="CaixaDeTexto 1"/>
              <p:cNvSpPr txBox="1"/>
              <p:nvPr/>
            </p:nvSpPr>
            <p:spPr>
              <a:xfrm>
                <a:off x="456481" y="5216018"/>
                <a:ext cx="4502612" cy="3896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800" b="1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Fonte:  SES-SP – base unificada de óbitos  e  Sistemas de Informações sobre Mortalidade - SIM             </a:t>
                </a:r>
              </a:p>
              <a:p>
                <a:r>
                  <a:rPr lang="pt-BR" sz="800" b="1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               IBGE  estimativas populacionais</a:t>
                </a:r>
              </a:p>
              <a:p>
                <a:r>
                  <a:rPr lang="pt-BR" sz="800" b="1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* Ajustadas para a população total do estado  de São Paulo 2000</a:t>
                </a:r>
              </a:p>
              <a:p>
                <a:endParaRPr lang="pt-BR" sz="800" b="1" dirty="0">
                  <a:solidFill>
                    <a:schemeClr val="bg1"/>
                  </a:solidFill>
                  <a:latin typeface="Cambria" panose="0204050305040603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2370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638189" y="6265031"/>
            <a:ext cx="2449193" cy="469281"/>
            <a:chOff x="1119415" y="2996953"/>
            <a:chExt cx="6749577" cy="931104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18" t="52746" r="29332" b="36716"/>
            <a:stretch/>
          </p:blipFill>
          <p:spPr bwMode="auto">
            <a:xfrm>
              <a:off x="1119415" y="2996953"/>
              <a:ext cx="6749577" cy="93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338145"/>
              <a:ext cx="936104" cy="589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618C392C-EE04-42FE-8D71-24F1A72C5F81}"/>
              </a:ext>
            </a:extLst>
          </p:cNvPr>
          <p:cNvGrpSpPr/>
          <p:nvPr/>
        </p:nvGrpSpPr>
        <p:grpSpPr>
          <a:xfrm>
            <a:off x="251520" y="908720"/>
            <a:ext cx="8466578" cy="5100632"/>
            <a:chOff x="368123" y="905167"/>
            <a:chExt cx="8466578" cy="5100632"/>
          </a:xfrm>
        </p:grpSpPr>
        <p:grpSp>
          <p:nvGrpSpPr>
            <p:cNvPr id="5" name="Grupo 4"/>
            <p:cNvGrpSpPr/>
            <p:nvPr/>
          </p:nvGrpSpPr>
          <p:grpSpPr>
            <a:xfrm>
              <a:off x="368123" y="905167"/>
              <a:ext cx="8466578" cy="5100632"/>
              <a:chOff x="368123" y="761151"/>
              <a:chExt cx="8466578" cy="5100632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123" y="761151"/>
                <a:ext cx="8465155" cy="51006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CaixaDeTexto 7"/>
              <p:cNvSpPr txBox="1"/>
              <p:nvPr/>
            </p:nvSpPr>
            <p:spPr>
              <a:xfrm>
                <a:off x="7120202" y="5619152"/>
                <a:ext cx="1714499" cy="24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pt-BR" sz="1000" b="1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DCNT/ CVE/ CCD/ SES-SP</a:t>
                </a:r>
              </a:p>
            </p:txBody>
          </p:sp>
        </p:grpSp>
        <p:sp>
          <p:nvSpPr>
            <p:cNvPr id="10" name="CaixaDeTexto 1">
              <a:extLst>
                <a:ext uri="{FF2B5EF4-FFF2-40B4-BE49-F238E27FC236}">
                  <a16:creationId xmlns:a16="http://schemas.microsoft.com/office/drawing/2014/main" id="{FA572B5A-5020-4DBA-95DC-D572B0C93391}"/>
                </a:ext>
              </a:extLst>
            </p:cNvPr>
            <p:cNvSpPr txBox="1"/>
            <p:nvPr/>
          </p:nvSpPr>
          <p:spPr>
            <a:xfrm>
              <a:off x="395536" y="5568356"/>
              <a:ext cx="4502612" cy="3896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Fonte:  SES-SP – base unificada de óbitos  e  Sistemas de Informações sobre Mortalidade - SIM             </a:t>
              </a:r>
            </a:p>
            <a:p>
              <a:r>
                <a:rPr lang="pt-BR" sz="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               IBGE  estimativas populacionais</a:t>
              </a:r>
            </a:p>
            <a:p>
              <a:r>
                <a:rPr lang="pt-BR" sz="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* Ajustadas para a população total do estado  de São Paulo 2000</a:t>
              </a:r>
            </a:p>
            <a:p>
              <a:endParaRPr lang="pt-BR" sz="800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1877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638189" y="6265031"/>
            <a:ext cx="2449193" cy="469281"/>
            <a:chOff x="1119415" y="2996953"/>
            <a:chExt cx="6749577" cy="931104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18" t="52746" r="29332" b="36716"/>
            <a:stretch/>
          </p:blipFill>
          <p:spPr bwMode="auto">
            <a:xfrm>
              <a:off x="1119415" y="2996953"/>
              <a:ext cx="6749577" cy="93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338145"/>
              <a:ext cx="936104" cy="589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E25D05B1-F246-44AF-8FFC-561B17247C5F}"/>
              </a:ext>
            </a:extLst>
          </p:cNvPr>
          <p:cNvGrpSpPr/>
          <p:nvPr/>
        </p:nvGrpSpPr>
        <p:grpSpPr>
          <a:xfrm>
            <a:off x="827584" y="836712"/>
            <a:ext cx="7780513" cy="5180316"/>
            <a:chOff x="827584" y="836712"/>
            <a:chExt cx="7780513" cy="5180316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2EFC2890-9844-4B14-BCC1-FC5E4AA46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7584" y="836712"/>
              <a:ext cx="7780513" cy="5177619"/>
            </a:xfrm>
            <a:prstGeom prst="rect">
              <a:avLst/>
            </a:prstGeom>
          </p:spPr>
        </p:pic>
        <p:sp>
          <p:nvSpPr>
            <p:cNvPr id="6" name="CaixaDeTexto 1">
              <a:extLst>
                <a:ext uri="{FF2B5EF4-FFF2-40B4-BE49-F238E27FC236}">
                  <a16:creationId xmlns:a16="http://schemas.microsoft.com/office/drawing/2014/main" id="{CFD9C262-3F18-4071-A09A-4FCEA65932DF}"/>
                </a:ext>
              </a:extLst>
            </p:cNvPr>
            <p:cNvSpPr txBox="1"/>
            <p:nvPr/>
          </p:nvSpPr>
          <p:spPr>
            <a:xfrm>
              <a:off x="827584" y="5627403"/>
              <a:ext cx="4502612" cy="3896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Fonte:  SES-SP – base unificada de óbitos  e  Sistemas de Informações sobre Mortalidade - SIM             </a:t>
              </a:r>
            </a:p>
            <a:p>
              <a:r>
                <a:rPr lang="pt-BR" sz="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               IBGE  estimativas populacionais</a:t>
              </a:r>
            </a:p>
          </p:txBody>
        </p:sp>
        <p:sp>
          <p:nvSpPr>
            <p:cNvPr id="7" name="CaixaDeTexto 7">
              <a:extLst>
                <a:ext uri="{FF2B5EF4-FFF2-40B4-BE49-F238E27FC236}">
                  <a16:creationId xmlns:a16="http://schemas.microsoft.com/office/drawing/2014/main" id="{DBFB7AE2-5892-42B7-942E-26D973154DE2}"/>
                </a:ext>
              </a:extLst>
            </p:cNvPr>
            <p:cNvSpPr txBox="1"/>
            <p:nvPr/>
          </p:nvSpPr>
          <p:spPr>
            <a:xfrm>
              <a:off x="6669199" y="5700899"/>
              <a:ext cx="1714499" cy="242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10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DCNT/ CVE/ CCD/ SES-SP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3478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638189" y="6265031"/>
            <a:ext cx="2449193" cy="469281"/>
            <a:chOff x="1119415" y="2996953"/>
            <a:chExt cx="6749577" cy="931104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18" t="52746" r="29332" b="36716"/>
            <a:stretch/>
          </p:blipFill>
          <p:spPr bwMode="auto">
            <a:xfrm>
              <a:off x="1119415" y="2996953"/>
              <a:ext cx="6749577" cy="93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338145"/>
              <a:ext cx="936104" cy="589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986D73C-C49D-4926-A481-24185B5C9DBA}"/>
              </a:ext>
            </a:extLst>
          </p:cNvPr>
          <p:cNvGrpSpPr/>
          <p:nvPr/>
        </p:nvGrpSpPr>
        <p:grpSpPr>
          <a:xfrm>
            <a:off x="467544" y="692696"/>
            <a:ext cx="8067089" cy="5073230"/>
            <a:chOff x="467544" y="692696"/>
            <a:chExt cx="8067089" cy="5073230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612F3B3D-9691-467D-8696-16FFFA960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544" y="692696"/>
              <a:ext cx="8067089" cy="5073230"/>
            </a:xfrm>
            <a:prstGeom prst="rect">
              <a:avLst/>
            </a:prstGeom>
          </p:spPr>
        </p:pic>
        <p:sp>
          <p:nvSpPr>
            <p:cNvPr id="6" name="CaixaDeTexto 1">
              <a:extLst>
                <a:ext uri="{FF2B5EF4-FFF2-40B4-BE49-F238E27FC236}">
                  <a16:creationId xmlns:a16="http://schemas.microsoft.com/office/drawing/2014/main" id="{057E17A9-2974-4187-B0AC-876963CDA5CE}"/>
                </a:ext>
              </a:extLst>
            </p:cNvPr>
            <p:cNvSpPr txBox="1"/>
            <p:nvPr/>
          </p:nvSpPr>
          <p:spPr>
            <a:xfrm>
              <a:off x="611560" y="5376301"/>
              <a:ext cx="4502612" cy="3896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Fonte:  SES-SP – base unificada de óbitos  e  Sistemas de Informações sobre Mortalidade - SIM             </a:t>
              </a:r>
            </a:p>
            <a:p>
              <a:r>
                <a:rPr lang="pt-BR" sz="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               IBGE  estimativas populacionais</a:t>
              </a:r>
            </a:p>
          </p:txBody>
        </p:sp>
        <p:sp>
          <p:nvSpPr>
            <p:cNvPr id="7" name="CaixaDeTexto 7">
              <a:extLst>
                <a:ext uri="{FF2B5EF4-FFF2-40B4-BE49-F238E27FC236}">
                  <a16:creationId xmlns:a16="http://schemas.microsoft.com/office/drawing/2014/main" id="{AA7F6B14-58EE-4312-AEB0-8CD236031DF4}"/>
                </a:ext>
              </a:extLst>
            </p:cNvPr>
            <p:cNvSpPr txBox="1"/>
            <p:nvPr/>
          </p:nvSpPr>
          <p:spPr>
            <a:xfrm>
              <a:off x="6665860" y="5410937"/>
              <a:ext cx="1714499" cy="242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10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DCNT/ CVE/ CCD/ SES-SP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4411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638189" y="6265031"/>
            <a:ext cx="2449193" cy="469281"/>
            <a:chOff x="1119415" y="2996953"/>
            <a:chExt cx="6749577" cy="931104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18" t="52746" r="29332" b="36716"/>
            <a:stretch/>
          </p:blipFill>
          <p:spPr bwMode="auto">
            <a:xfrm>
              <a:off x="1119415" y="2996953"/>
              <a:ext cx="6749577" cy="93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338145"/>
              <a:ext cx="936104" cy="589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5F820EB8-3B67-4A78-869B-2B920D7F205F}"/>
              </a:ext>
            </a:extLst>
          </p:cNvPr>
          <p:cNvGrpSpPr/>
          <p:nvPr/>
        </p:nvGrpSpPr>
        <p:grpSpPr>
          <a:xfrm>
            <a:off x="251520" y="1412776"/>
            <a:ext cx="8702790" cy="3960440"/>
            <a:chOff x="208870" y="1340768"/>
            <a:chExt cx="8702790" cy="3960440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9023CE7F-5922-46D7-AC0A-0F7C66BF5B57}"/>
                </a:ext>
              </a:extLst>
            </p:cNvPr>
            <p:cNvGrpSpPr/>
            <p:nvPr/>
          </p:nvGrpSpPr>
          <p:grpSpPr>
            <a:xfrm>
              <a:off x="208870" y="1340768"/>
              <a:ext cx="8702790" cy="3960440"/>
              <a:chOff x="208870" y="1340768"/>
              <a:chExt cx="8702790" cy="3960440"/>
            </a:xfrm>
          </p:grpSpPr>
          <p:pic>
            <p:nvPicPr>
              <p:cNvPr id="5" name="Imagem 4">
                <a:extLst>
                  <a:ext uri="{FF2B5EF4-FFF2-40B4-BE49-F238E27FC236}">
                    <a16:creationId xmlns:a16="http://schemas.microsoft.com/office/drawing/2014/main" id="{FA199FE5-487E-499D-97C4-65F7092738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870" y="1340768"/>
                <a:ext cx="8702790" cy="3960440"/>
              </a:xfrm>
              <a:prstGeom prst="rect">
                <a:avLst/>
              </a:prstGeom>
            </p:spPr>
          </p:pic>
          <p:sp>
            <p:nvSpPr>
              <p:cNvPr id="6" name="CaixaDeTexto 1">
                <a:extLst>
                  <a:ext uri="{FF2B5EF4-FFF2-40B4-BE49-F238E27FC236}">
                    <a16:creationId xmlns:a16="http://schemas.microsoft.com/office/drawing/2014/main" id="{FAFA697F-B400-445A-B347-B27E8EC95286}"/>
                  </a:ext>
                </a:extLst>
              </p:cNvPr>
              <p:cNvSpPr txBox="1"/>
              <p:nvPr/>
            </p:nvSpPr>
            <p:spPr>
              <a:xfrm>
                <a:off x="214096" y="4911583"/>
                <a:ext cx="4502612" cy="3896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800" b="1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Fonte:  SES-SP – base unificada de óbitos  e  Sistemas de Informações sobre Mortalidade - SIM             </a:t>
                </a:r>
              </a:p>
              <a:p>
                <a:r>
                  <a:rPr lang="pt-BR" sz="800" b="1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               IBGE  estimativas populacionais</a:t>
                </a:r>
              </a:p>
            </p:txBody>
          </p:sp>
        </p:grpSp>
        <p:sp>
          <p:nvSpPr>
            <p:cNvPr id="7" name="CaixaDeTexto 7">
              <a:extLst>
                <a:ext uri="{FF2B5EF4-FFF2-40B4-BE49-F238E27FC236}">
                  <a16:creationId xmlns:a16="http://schemas.microsoft.com/office/drawing/2014/main" id="{E723AA0D-D11D-46BF-9FE9-38BDCB462AB3}"/>
                </a:ext>
              </a:extLst>
            </p:cNvPr>
            <p:cNvSpPr txBox="1"/>
            <p:nvPr/>
          </p:nvSpPr>
          <p:spPr>
            <a:xfrm>
              <a:off x="7115440" y="4985079"/>
              <a:ext cx="1714499" cy="242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10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DCNT/ CVE/ CCD/ SES-SP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722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638189" y="6265031"/>
            <a:ext cx="2449193" cy="469281"/>
            <a:chOff x="1119415" y="2996953"/>
            <a:chExt cx="6749577" cy="931104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18" t="52746" r="29332" b="36716"/>
            <a:stretch/>
          </p:blipFill>
          <p:spPr bwMode="auto">
            <a:xfrm>
              <a:off x="1119415" y="2996953"/>
              <a:ext cx="6749577" cy="93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338145"/>
              <a:ext cx="936104" cy="589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D77A3065-AA01-4A25-885A-8CB54D9E4076}"/>
              </a:ext>
            </a:extLst>
          </p:cNvPr>
          <p:cNvGrpSpPr/>
          <p:nvPr/>
        </p:nvGrpSpPr>
        <p:grpSpPr>
          <a:xfrm>
            <a:off x="395536" y="1556792"/>
            <a:ext cx="8556675" cy="3431027"/>
            <a:chOff x="530707" y="1412776"/>
            <a:chExt cx="8556675" cy="3431027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D1F8EA6A-B007-4151-B1CD-D4323ED9A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0707" y="1412776"/>
              <a:ext cx="8556675" cy="3431027"/>
            </a:xfrm>
            <a:prstGeom prst="rect">
              <a:avLst/>
            </a:prstGeom>
          </p:spPr>
        </p:pic>
        <p:sp>
          <p:nvSpPr>
            <p:cNvPr id="7" name="CaixaDeTexto 1">
              <a:extLst>
                <a:ext uri="{FF2B5EF4-FFF2-40B4-BE49-F238E27FC236}">
                  <a16:creationId xmlns:a16="http://schemas.microsoft.com/office/drawing/2014/main" id="{53B85DC6-2C14-4281-82D9-010B42CB708C}"/>
                </a:ext>
              </a:extLst>
            </p:cNvPr>
            <p:cNvSpPr txBox="1"/>
            <p:nvPr/>
          </p:nvSpPr>
          <p:spPr>
            <a:xfrm>
              <a:off x="530707" y="4454178"/>
              <a:ext cx="4502612" cy="3896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Fonte:  SES-SP – base unificada de óbitos  e  Sistemas de Informações sobre Mortalidade - SIM             </a:t>
              </a:r>
            </a:p>
            <a:p>
              <a:r>
                <a:rPr lang="pt-BR" sz="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               IBGE  estimativas populacionais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BD2F13AF-0F5F-4B57-9E60-3FFCE9DBF8F1}"/>
                </a:ext>
              </a:extLst>
            </p:cNvPr>
            <p:cNvSpPr txBox="1"/>
            <p:nvPr/>
          </p:nvSpPr>
          <p:spPr>
            <a:xfrm>
              <a:off x="7194546" y="4527674"/>
              <a:ext cx="1714499" cy="242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10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DCNT/ CVE/ CCD/ SES-SP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258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638189" y="6265031"/>
            <a:ext cx="2449193" cy="469281"/>
            <a:chOff x="1119415" y="2996953"/>
            <a:chExt cx="6749577" cy="931104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18" t="52746" r="29332" b="36716"/>
            <a:stretch/>
          </p:blipFill>
          <p:spPr bwMode="auto">
            <a:xfrm>
              <a:off x="1119415" y="2996953"/>
              <a:ext cx="6749577" cy="93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338145"/>
              <a:ext cx="936104" cy="589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E8B4BAAE-8B3D-4FD8-89F5-FEBBD1D01B44}"/>
              </a:ext>
            </a:extLst>
          </p:cNvPr>
          <p:cNvGrpSpPr/>
          <p:nvPr/>
        </p:nvGrpSpPr>
        <p:grpSpPr>
          <a:xfrm>
            <a:off x="611560" y="1124744"/>
            <a:ext cx="8012782" cy="4432939"/>
            <a:chOff x="611560" y="1124744"/>
            <a:chExt cx="8012782" cy="4432939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124744"/>
              <a:ext cx="8012782" cy="430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CaixaDeTexto 7">
              <a:extLst>
                <a:ext uri="{FF2B5EF4-FFF2-40B4-BE49-F238E27FC236}">
                  <a16:creationId xmlns:a16="http://schemas.microsoft.com/office/drawing/2014/main" id="{AC832E4C-AF97-40BA-AA7E-BED90E54E897}"/>
                </a:ext>
              </a:extLst>
            </p:cNvPr>
            <p:cNvSpPr txBox="1"/>
            <p:nvPr/>
          </p:nvSpPr>
          <p:spPr>
            <a:xfrm>
              <a:off x="6732240" y="5168058"/>
              <a:ext cx="1714499" cy="242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10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DCNT/ CVE/ CCD/ SES-SP</a:t>
              </a:r>
            </a:p>
          </p:txBody>
        </p:sp>
        <p:sp>
          <p:nvSpPr>
            <p:cNvPr id="7" name="CaixaDeTexto 1">
              <a:extLst>
                <a:ext uri="{FF2B5EF4-FFF2-40B4-BE49-F238E27FC236}">
                  <a16:creationId xmlns:a16="http://schemas.microsoft.com/office/drawing/2014/main" id="{85502AE3-5491-479A-B821-D8D8609F85F1}"/>
                </a:ext>
              </a:extLst>
            </p:cNvPr>
            <p:cNvSpPr txBox="1"/>
            <p:nvPr/>
          </p:nvSpPr>
          <p:spPr>
            <a:xfrm>
              <a:off x="611560" y="5168058"/>
              <a:ext cx="4502612" cy="3896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Fonte:  SES-SP – base unificada de óbitos  e  Sistemas de Informações sobre Mortalidade - SIM             </a:t>
              </a:r>
            </a:p>
            <a:p>
              <a:endParaRPr lang="pt-BR" sz="800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98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638189" y="6265031"/>
            <a:ext cx="2449193" cy="469281"/>
            <a:chOff x="1119415" y="2996953"/>
            <a:chExt cx="6749577" cy="931104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18" t="52746" r="29332" b="36716"/>
            <a:stretch/>
          </p:blipFill>
          <p:spPr bwMode="auto">
            <a:xfrm>
              <a:off x="1119415" y="2996953"/>
              <a:ext cx="6749577" cy="93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338145"/>
              <a:ext cx="936104" cy="589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1714521A-F49A-4AB7-BF17-657FAF587742}"/>
              </a:ext>
            </a:extLst>
          </p:cNvPr>
          <p:cNvGrpSpPr/>
          <p:nvPr/>
        </p:nvGrpSpPr>
        <p:grpSpPr>
          <a:xfrm>
            <a:off x="389781" y="1264732"/>
            <a:ext cx="8364437" cy="4328535"/>
            <a:chOff x="389781" y="1264732"/>
            <a:chExt cx="8364437" cy="4328535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9EDCEFE0-5D7B-466C-8FF5-A9AAA4766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9781" y="1264732"/>
              <a:ext cx="8364437" cy="4328535"/>
            </a:xfrm>
            <a:prstGeom prst="rect">
              <a:avLst/>
            </a:prstGeom>
          </p:spPr>
        </p:pic>
        <p:sp>
          <p:nvSpPr>
            <p:cNvPr id="6" name="CaixaDeTexto 1">
              <a:extLst>
                <a:ext uri="{FF2B5EF4-FFF2-40B4-BE49-F238E27FC236}">
                  <a16:creationId xmlns:a16="http://schemas.microsoft.com/office/drawing/2014/main" id="{D938CF9C-1D43-4305-963F-404D4EE139DF}"/>
                </a:ext>
              </a:extLst>
            </p:cNvPr>
            <p:cNvSpPr txBox="1"/>
            <p:nvPr/>
          </p:nvSpPr>
          <p:spPr>
            <a:xfrm>
              <a:off x="403355" y="5085184"/>
              <a:ext cx="4502612" cy="3896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Fonte:  SES-SP – base unificada de óbitos  e  Sistemas de Informações sobre Mortalidade - SIM             </a:t>
              </a:r>
            </a:p>
            <a:p>
              <a:r>
                <a:rPr lang="pt-BR" sz="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               IBGE  estimativas populacionais</a:t>
              </a:r>
            </a:p>
            <a:p>
              <a:r>
                <a:rPr lang="pt-BR" sz="8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* Ajustadas para a população total do estado  de São Paulo 2000</a:t>
              </a:r>
            </a:p>
            <a:p>
              <a:endParaRPr lang="pt-BR" sz="800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" name="CaixaDeTexto 7">
              <a:extLst>
                <a:ext uri="{FF2B5EF4-FFF2-40B4-BE49-F238E27FC236}">
                  <a16:creationId xmlns:a16="http://schemas.microsoft.com/office/drawing/2014/main" id="{30195C5F-C603-4B1A-B157-735E11DA5594}"/>
                </a:ext>
              </a:extLst>
            </p:cNvPr>
            <p:cNvSpPr txBox="1"/>
            <p:nvPr/>
          </p:nvSpPr>
          <p:spPr>
            <a:xfrm>
              <a:off x="6948600" y="5270759"/>
              <a:ext cx="1714499" cy="242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10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DCNT/ CVE/ CCD/ SES-SP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0532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6E0B88A-1B12-4A40-BE7F-A3C5923F7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36008"/>
            <a:ext cx="8604448" cy="469572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D85ED4E-7685-4795-A124-114B0EC7FFC6}"/>
              </a:ext>
            </a:extLst>
          </p:cNvPr>
          <p:cNvSpPr/>
          <p:nvPr/>
        </p:nvSpPr>
        <p:spPr>
          <a:xfrm>
            <a:off x="547406" y="498550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Cambria" panose="02040503050406030204" pitchFamily="18" charset="0"/>
              </a:rPr>
              <a:t> Fonte: SESSP/SIH-SUS - Sistema de Informações Hospitalares do SUS</a:t>
            </a:r>
          </a:p>
        </p:txBody>
      </p:sp>
      <p:sp>
        <p:nvSpPr>
          <p:cNvPr id="4" name="CaixaDeTexto 7">
            <a:extLst>
              <a:ext uri="{FF2B5EF4-FFF2-40B4-BE49-F238E27FC236}">
                <a16:creationId xmlns:a16="http://schemas.microsoft.com/office/drawing/2014/main" id="{1CDDDBE4-541D-4D00-BFB7-8C74683EABD1}"/>
              </a:ext>
            </a:extLst>
          </p:cNvPr>
          <p:cNvSpPr txBox="1"/>
          <p:nvPr/>
        </p:nvSpPr>
        <p:spPr>
          <a:xfrm>
            <a:off x="7020272" y="4900622"/>
            <a:ext cx="1714499" cy="242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000" b="1" dirty="0">
                <a:solidFill>
                  <a:schemeClr val="bg1"/>
                </a:solidFill>
                <a:latin typeface="Cambria" panose="02040503050406030204" pitchFamily="18" charset="0"/>
              </a:rPr>
              <a:t>DCNT/ CVE/ CCD/ SES-SP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16C4551-00C1-4A4D-B864-C95947DEF00D}"/>
              </a:ext>
            </a:extLst>
          </p:cNvPr>
          <p:cNvGrpSpPr/>
          <p:nvPr/>
        </p:nvGrpSpPr>
        <p:grpSpPr>
          <a:xfrm>
            <a:off x="142474" y="570643"/>
            <a:ext cx="8604448" cy="4695720"/>
            <a:chOff x="142474" y="570643"/>
            <a:chExt cx="8604448" cy="4695720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B53F9523-0EDB-4799-8550-DACAF2BA9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474" y="570643"/>
              <a:ext cx="8604448" cy="4695720"/>
            </a:xfrm>
            <a:prstGeom prst="rect">
              <a:avLst/>
            </a:prstGeom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735B750A-C7B0-4A84-9EC8-5296B2FE240A}"/>
                </a:ext>
              </a:extLst>
            </p:cNvPr>
            <p:cNvSpPr/>
            <p:nvPr/>
          </p:nvSpPr>
          <p:spPr>
            <a:xfrm>
              <a:off x="438360" y="5020142"/>
              <a:ext cx="45720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t-BR" sz="1000" dirty="0">
                  <a:solidFill>
                    <a:schemeClr val="bg1"/>
                  </a:solidFill>
                  <a:latin typeface="Cambria" panose="02040503050406030204" pitchFamily="18" charset="0"/>
                </a:rPr>
                <a:t> Fonte: SESSP/SIH-SUS - Sistema de Informações Hospitalares do SUS</a:t>
              </a:r>
            </a:p>
          </p:txBody>
        </p:sp>
        <p:sp>
          <p:nvSpPr>
            <p:cNvPr id="7" name="CaixaDeTexto 7">
              <a:extLst>
                <a:ext uri="{FF2B5EF4-FFF2-40B4-BE49-F238E27FC236}">
                  <a16:creationId xmlns:a16="http://schemas.microsoft.com/office/drawing/2014/main" id="{2A916EB0-EE4E-4D62-9088-2D99F4F86961}"/>
                </a:ext>
              </a:extLst>
            </p:cNvPr>
            <p:cNvSpPr txBox="1"/>
            <p:nvPr/>
          </p:nvSpPr>
          <p:spPr>
            <a:xfrm>
              <a:off x="6911226" y="4935257"/>
              <a:ext cx="1714499" cy="242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10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DCNT/ CVE/ CCD/ SES-SP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5265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638189" y="6265031"/>
            <a:ext cx="2449193" cy="469281"/>
            <a:chOff x="1119415" y="2996953"/>
            <a:chExt cx="6749577" cy="931104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18" t="52746" r="29332" b="36716"/>
            <a:stretch/>
          </p:blipFill>
          <p:spPr bwMode="auto">
            <a:xfrm>
              <a:off x="1119415" y="2996953"/>
              <a:ext cx="6749577" cy="93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338145"/>
              <a:ext cx="936104" cy="589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2AADB98E-0AB6-43DE-A09B-33CCC60B0C94}"/>
              </a:ext>
            </a:extLst>
          </p:cNvPr>
          <p:cNvGrpSpPr/>
          <p:nvPr/>
        </p:nvGrpSpPr>
        <p:grpSpPr>
          <a:xfrm>
            <a:off x="251520" y="836712"/>
            <a:ext cx="8523534" cy="4616335"/>
            <a:chOff x="251520" y="836712"/>
            <a:chExt cx="8523534" cy="4616335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D2BAA4EF-A3B6-4427-9BC9-F056E1A8F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520" y="836712"/>
              <a:ext cx="8523534" cy="4616335"/>
            </a:xfrm>
            <a:prstGeom prst="rect">
              <a:avLst/>
            </a:prstGeom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64975FF6-BB28-452F-B926-402A3B644D85}"/>
                </a:ext>
              </a:extLst>
            </p:cNvPr>
            <p:cNvSpPr/>
            <p:nvPr/>
          </p:nvSpPr>
          <p:spPr>
            <a:xfrm>
              <a:off x="251520" y="5176048"/>
              <a:ext cx="561662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 Fonte: SESSP/SIH-SUS - Sistema de Informações Hospitalares do SUS</a:t>
              </a:r>
            </a:p>
          </p:txBody>
        </p:sp>
        <p:sp>
          <p:nvSpPr>
            <p:cNvPr id="7" name="CaixaDeTexto 7">
              <a:extLst>
                <a:ext uri="{FF2B5EF4-FFF2-40B4-BE49-F238E27FC236}">
                  <a16:creationId xmlns:a16="http://schemas.microsoft.com/office/drawing/2014/main" id="{CBFE010F-D19E-41E6-93CD-296D1573C1A0}"/>
                </a:ext>
              </a:extLst>
            </p:cNvPr>
            <p:cNvSpPr txBox="1"/>
            <p:nvPr/>
          </p:nvSpPr>
          <p:spPr>
            <a:xfrm>
              <a:off x="6950362" y="5176048"/>
              <a:ext cx="1714499" cy="242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10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DCNT/ CVE/ CCD/ SES-SP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6483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638189" y="6265031"/>
            <a:ext cx="2449193" cy="469281"/>
            <a:chOff x="1119415" y="2996953"/>
            <a:chExt cx="6749577" cy="931104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18" t="52746" r="29332" b="36716"/>
            <a:stretch/>
          </p:blipFill>
          <p:spPr bwMode="auto">
            <a:xfrm>
              <a:off x="1119415" y="2996953"/>
              <a:ext cx="6749577" cy="93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338145"/>
              <a:ext cx="936104" cy="589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0630EA4-6BAC-4509-B4B8-0B4FC7722584}"/>
              </a:ext>
            </a:extLst>
          </p:cNvPr>
          <p:cNvGrpSpPr/>
          <p:nvPr/>
        </p:nvGrpSpPr>
        <p:grpSpPr>
          <a:xfrm>
            <a:off x="1219200" y="1773238"/>
            <a:ext cx="6705600" cy="3309937"/>
            <a:chOff x="1219200" y="1773238"/>
            <a:chExt cx="6705600" cy="330993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773238"/>
              <a:ext cx="6705600" cy="3309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1E8A60A1-94A6-419C-84C4-9FA4984AA403}"/>
                </a:ext>
              </a:extLst>
            </p:cNvPr>
            <p:cNvSpPr/>
            <p:nvPr/>
          </p:nvSpPr>
          <p:spPr>
            <a:xfrm>
              <a:off x="1219200" y="4671200"/>
              <a:ext cx="41448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0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Fonte: Ministério da Saúde - Sistema de Informações Ambulatoriais do SUS (SIA/SUS)</a:t>
              </a:r>
            </a:p>
          </p:txBody>
        </p:sp>
        <p:sp>
          <p:nvSpPr>
            <p:cNvPr id="7" name="CaixaDeTexto 7">
              <a:extLst>
                <a:ext uri="{FF2B5EF4-FFF2-40B4-BE49-F238E27FC236}">
                  <a16:creationId xmlns:a16="http://schemas.microsoft.com/office/drawing/2014/main" id="{7252FFF5-D370-4901-83FC-6CAAD1997692}"/>
                </a:ext>
              </a:extLst>
            </p:cNvPr>
            <p:cNvSpPr txBox="1"/>
            <p:nvPr/>
          </p:nvSpPr>
          <p:spPr>
            <a:xfrm>
              <a:off x="6116347" y="4749939"/>
              <a:ext cx="1714499" cy="242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10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DCNT/ CVE/ CCD/ SES-SP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5690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638189" y="6265031"/>
            <a:ext cx="2449193" cy="469281"/>
            <a:chOff x="1119415" y="2996953"/>
            <a:chExt cx="6749577" cy="931104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18" t="52746" r="29332" b="36716"/>
            <a:stretch/>
          </p:blipFill>
          <p:spPr bwMode="auto">
            <a:xfrm>
              <a:off x="1119415" y="2996953"/>
              <a:ext cx="6749577" cy="93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338145"/>
              <a:ext cx="936104" cy="589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CB22E6FA-08B1-44A5-A814-D3BE10E9D41B}"/>
              </a:ext>
            </a:extLst>
          </p:cNvPr>
          <p:cNvGrpSpPr/>
          <p:nvPr/>
        </p:nvGrpSpPr>
        <p:grpSpPr>
          <a:xfrm>
            <a:off x="1541463" y="1816100"/>
            <a:ext cx="6059487" cy="3225800"/>
            <a:chOff x="1541463" y="1816100"/>
            <a:chExt cx="6059487" cy="32258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463" y="1816100"/>
              <a:ext cx="6059487" cy="322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4581E9B-D1E7-454E-8329-4633D4FB520B}"/>
                </a:ext>
              </a:extLst>
            </p:cNvPr>
            <p:cNvSpPr/>
            <p:nvPr/>
          </p:nvSpPr>
          <p:spPr>
            <a:xfrm>
              <a:off x="1541463" y="4638520"/>
              <a:ext cx="346258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0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Fonte: Ministério da Saúde - Sistema de Informações Ambulatoriais do SUS (SIA/SUS)</a:t>
              </a:r>
            </a:p>
          </p:txBody>
        </p:sp>
        <p:sp>
          <p:nvSpPr>
            <p:cNvPr id="7" name="CaixaDeTexto 7">
              <a:extLst>
                <a:ext uri="{FF2B5EF4-FFF2-40B4-BE49-F238E27FC236}">
                  <a16:creationId xmlns:a16="http://schemas.microsoft.com/office/drawing/2014/main" id="{4B18064A-6624-4F17-8887-ECB877AA8A67}"/>
                </a:ext>
              </a:extLst>
            </p:cNvPr>
            <p:cNvSpPr txBox="1"/>
            <p:nvPr/>
          </p:nvSpPr>
          <p:spPr>
            <a:xfrm>
              <a:off x="5886451" y="4717259"/>
              <a:ext cx="1714499" cy="242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10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DCNT/ CVE/ CCD/ SES-SP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4968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638189" y="6265031"/>
            <a:ext cx="2449193" cy="469281"/>
            <a:chOff x="1119415" y="2996953"/>
            <a:chExt cx="6749577" cy="931104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18" t="52746" r="29332" b="36716"/>
            <a:stretch/>
          </p:blipFill>
          <p:spPr bwMode="auto">
            <a:xfrm>
              <a:off x="1119415" y="2996953"/>
              <a:ext cx="6749577" cy="93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338145"/>
              <a:ext cx="936104" cy="589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C340FBAC-0972-44CE-943D-D8B9EB618959}"/>
              </a:ext>
            </a:extLst>
          </p:cNvPr>
          <p:cNvGrpSpPr/>
          <p:nvPr/>
        </p:nvGrpSpPr>
        <p:grpSpPr>
          <a:xfrm>
            <a:off x="424370" y="1782763"/>
            <a:ext cx="7640131" cy="3590453"/>
            <a:chOff x="424370" y="1782763"/>
            <a:chExt cx="7640131" cy="359045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609" y="1782763"/>
              <a:ext cx="7618892" cy="3590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CaixaDeTexto 1">
              <a:extLst>
                <a:ext uri="{FF2B5EF4-FFF2-40B4-BE49-F238E27FC236}">
                  <a16:creationId xmlns:a16="http://schemas.microsoft.com/office/drawing/2014/main" id="{EAE95056-B706-471D-9C7E-C1484D04490B}"/>
                </a:ext>
              </a:extLst>
            </p:cNvPr>
            <p:cNvSpPr txBox="1"/>
            <p:nvPr/>
          </p:nvSpPr>
          <p:spPr>
            <a:xfrm>
              <a:off x="424370" y="5023122"/>
              <a:ext cx="4862239" cy="35009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0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 Fonte: SESSP/SIH-SUS - Sistema de Informações Hospitalares do SUS</a:t>
              </a:r>
            </a:p>
          </p:txBody>
        </p:sp>
        <p:sp>
          <p:nvSpPr>
            <p:cNvPr id="7" name="CaixaDeTexto 7">
              <a:extLst>
                <a:ext uri="{FF2B5EF4-FFF2-40B4-BE49-F238E27FC236}">
                  <a16:creationId xmlns:a16="http://schemas.microsoft.com/office/drawing/2014/main" id="{E7B4F32F-9B0E-4547-A329-C5D8EED46B76}"/>
                </a:ext>
              </a:extLst>
            </p:cNvPr>
            <p:cNvSpPr txBox="1"/>
            <p:nvPr/>
          </p:nvSpPr>
          <p:spPr>
            <a:xfrm>
              <a:off x="6230930" y="5076853"/>
              <a:ext cx="1714499" cy="242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10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DCNT/ CVE/ CCD/ SES-SP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6114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638189" y="6265031"/>
            <a:ext cx="2449193" cy="469281"/>
            <a:chOff x="1119415" y="2996953"/>
            <a:chExt cx="6749577" cy="931104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18" t="52746" r="29332" b="36716"/>
            <a:stretch/>
          </p:blipFill>
          <p:spPr bwMode="auto">
            <a:xfrm>
              <a:off x="1119415" y="2996953"/>
              <a:ext cx="6749577" cy="93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338145"/>
              <a:ext cx="936104" cy="589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5" name="Grupo 4"/>
          <p:cNvGrpSpPr/>
          <p:nvPr/>
        </p:nvGrpSpPr>
        <p:grpSpPr>
          <a:xfrm>
            <a:off x="683568" y="1340768"/>
            <a:ext cx="8077200" cy="3786187"/>
            <a:chOff x="551772" y="1268760"/>
            <a:chExt cx="8077200" cy="3786187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72" y="1268760"/>
              <a:ext cx="8077200" cy="3786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CaixaDeTexto 1"/>
            <p:cNvSpPr txBox="1"/>
            <p:nvPr/>
          </p:nvSpPr>
          <p:spPr>
            <a:xfrm>
              <a:off x="551772" y="4771721"/>
              <a:ext cx="1008319" cy="2637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0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Fonte: INCA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6884563" y="4759501"/>
              <a:ext cx="1714499" cy="242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10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DCNT/ CVE/ CCD/ SES-SP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1621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6638189" y="6265031"/>
            <a:ext cx="2449193" cy="469281"/>
            <a:chOff x="1119415" y="2996953"/>
            <a:chExt cx="6749577" cy="93110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18" t="52746" r="29332" b="36716"/>
            <a:stretch/>
          </p:blipFill>
          <p:spPr bwMode="auto">
            <a:xfrm>
              <a:off x="1119415" y="2996953"/>
              <a:ext cx="6749577" cy="93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338145"/>
              <a:ext cx="936104" cy="589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301874" cy="396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795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638189" y="6265031"/>
            <a:ext cx="2449193" cy="469281"/>
            <a:chOff x="1119415" y="2996953"/>
            <a:chExt cx="6749577" cy="931104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18" t="52746" r="29332" b="36716"/>
            <a:stretch/>
          </p:blipFill>
          <p:spPr bwMode="auto">
            <a:xfrm>
              <a:off x="1119415" y="2996953"/>
              <a:ext cx="6749577" cy="93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338145"/>
              <a:ext cx="936104" cy="589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6992937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68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638189" y="6265031"/>
            <a:ext cx="2449193" cy="469281"/>
            <a:chOff x="1119415" y="2996953"/>
            <a:chExt cx="6749577" cy="931104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18" t="52746" r="29332" b="36716"/>
            <a:stretch/>
          </p:blipFill>
          <p:spPr bwMode="auto">
            <a:xfrm>
              <a:off x="1119415" y="2996953"/>
              <a:ext cx="6749577" cy="93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338145"/>
              <a:ext cx="936104" cy="589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5" name="Grupo 4"/>
          <p:cNvGrpSpPr/>
          <p:nvPr/>
        </p:nvGrpSpPr>
        <p:grpSpPr>
          <a:xfrm>
            <a:off x="827584" y="1196752"/>
            <a:ext cx="7658973" cy="4320480"/>
            <a:chOff x="827584" y="980728"/>
            <a:chExt cx="7226925" cy="3994447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980728"/>
              <a:ext cx="7226747" cy="3994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CaixaDeTexto 1"/>
            <p:cNvSpPr txBox="1"/>
            <p:nvPr/>
          </p:nvSpPr>
          <p:spPr>
            <a:xfrm>
              <a:off x="842686" y="4711377"/>
              <a:ext cx="1008319" cy="2637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0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Fonte: INCA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6340010" y="4711377"/>
              <a:ext cx="1714499" cy="242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10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DCNT/ CVE/ CCD/ SES-SP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08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6638189" y="6265031"/>
            <a:ext cx="2449193" cy="469281"/>
            <a:chOff x="1119415" y="2996953"/>
            <a:chExt cx="6749577" cy="93110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18" t="52746" r="29332" b="36716"/>
            <a:stretch/>
          </p:blipFill>
          <p:spPr bwMode="auto">
            <a:xfrm>
              <a:off x="1119415" y="2996953"/>
              <a:ext cx="6749577" cy="93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338145"/>
              <a:ext cx="936104" cy="589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66DC0054-6DE8-43F2-993B-637F229A22E6}"/>
              </a:ext>
            </a:extLst>
          </p:cNvPr>
          <p:cNvGrpSpPr/>
          <p:nvPr/>
        </p:nvGrpSpPr>
        <p:grpSpPr>
          <a:xfrm>
            <a:off x="755576" y="1268760"/>
            <a:ext cx="7805408" cy="4367311"/>
            <a:chOff x="755576" y="1340768"/>
            <a:chExt cx="7805408" cy="436731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340768"/>
              <a:ext cx="7805408" cy="4367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5BE2FB90-8755-4C05-AB07-C4AF27FC1313}"/>
                </a:ext>
              </a:extLst>
            </p:cNvPr>
            <p:cNvSpPr/>
            <p:nvPr/>
          </p:nvSpPr>
          <p:spPr>
            <a:xfrm>
              <a:off x="1619672" y="5373216"/>
              <a:ext cx="4572000" cy="2308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t-BR" sz="9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base unificada de óbitos  e  Sistemas de Informações sobre Mortalidade - SIM 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89749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638189" y="6265031"/>
            <a:ext cx="2449193" cy="469281"/>
            <a:chOff x="1119415" y="2996953"/>
            <a:chExt cx="6749577" cy="931104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18" t="52746" r="29332" b="36716"/>
            <a:stretch/>
          </p:blipFill>
          <p:spPr bwMode="auto">
            <a:xfrm>
              <a:off x="1119415" y="2996953"/>
              <a:ext cx="6749577" cy="93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338145"/>
              <a:ext cx="936104" cy="589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3676FAE3-67BF-4732-BAD7-09CA9CD55C92}"/>
              </a:ext>
            </a:extLst>
          </p:cNvPr>
          <p:cNvGrpSpPr/>
          <p:nvPr/>
        </p:nvGrpSpPr>
        <p:grpSpPr>
          <a:xfrm>
            <a:off x="683568" y="815945"/>
            <a:ext cx="7592412" cy="4934857"/>
            <a:chOff x="683568" y="815945"/>
            <a:chExt cx="7592412" cy="493485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1" t="16666" r="30156" b="15873"/>
            <a:stretch/>
          </p:blipFill>
          <p:spPr bwMode="auto">
            <a:xfrm>
              <a:off x="683568" y="815945"/>
              <a:ext cx="7592412" cy="4934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CaixaDeTexto 1">
              <a:extLst>
                <a:ext uri="{FF2B5EF4-FFF2-40B4-BE49-F238E27FC236}">
                  <a16:creationId xmlns:a16="http://schemas.microsoft.com/office/drawing/2014/main" id="{A87F4ACE-0753-46FC-A107-FE939227997C}"/>
                </a:ext>
              </a:extLst>
            </p:cNvPr>
            <p:cNvSpPr txBox="1"/>
            <p:nvPr/>
          </p:nvSpPr>
          <p:spPr>
            <a:xfrm>
              <a:off x="1259632" y="5478587"/>
              <a:ext cx="1008319" cy="2637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000" b="1" dirty="0">
                  <a:latin typeface="Cambria" panose="02040503050406030204" pitchFamily="18" charset="0"/>
                </a:rPr>
                <a:t>Fonte: INCA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8927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638189" y="6265031"/>
            <a:ext cx="2449193" cy="469281"/>
            <a:chOff x="1119415" y="2996953"/>
            <a:chExt cx="6749577" cy="931104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18" t="52746" r="29332" b="36716"/>
            <a:stretch/>
          </p:blipFill>
          <p:spPr bwMode="auto">
            <a:xfrm>
              <a:off x="1119415" y="2996953"/>
              <a:ext cx="6749577" cy="93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338145"/>
              <a:ext cx="936104" cy="589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5A648C58-8CB1-4664-A797-73876097B8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25" t="20586" r="33462" b="10781"/>
          <a:stretch/>
        </p:blipFill>
        <p:spPr>
          <a:xfrm>
            <a:off x="683568" y="620688"/>
            <a:ext cx="7616681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08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3" descr="log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20713"/>
            <a:ext cx="6196013" cy="3929062"/>
          </a:xfrm>
          <a:prstGeom prst="rect">
            <a:avLst/>
          </a:prstGeom>
          <a:solidFill>
            <a:srgbClr val="FFFFFF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445125"/>
            <a:ext cx="6873875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Imagem 3" descr="APRESENTAÇÃO PADRAÕ CC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623716" y="2585244"/>
            <a:ext cx="6048672" cy="193899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latin typeface="Rockwell" panose="02060603020205020403" pitchFamily="18" charset="0"/>
              </a:rPr>
              <a:t>OGRIGADA!!!!!!!</a:t>
            </a:r>
          </a:p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latin typeface="Rockwell" panose="02060603020205020403" pitchFamily="18" charset="0"/>
              </a:rPr>
              <a:t>Maria Cristina Horta Vilar</a:t>
            </a:r>
          </a:p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latin typeface="Rockwell" panose="02060603020205020403" pitchFamily="18" charset="0"/>
              </a:rPr>
              <a:t>Silvia T Sousa-Carmo</a:t>
            </a:r>
          </a:p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ckwell" panose="02060603020205020403" pitchFamily="18" charset="0"/>
                <a:hlinkClick r:id="rId5"/>
              </a:rPr>
              <a:t>mcvilar@saude.sp.gov.br</a:t>
            </a:r>
            <a:endParaRPr lang="pt-BR" sz="2000" b="1" dirty="0">
              <a:solidFill>
                <a:schemeClr val="accent5">
                  <a:lumMod val="60000"/>
                  <a:lumOff val="40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26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638189" y="6265031"/>
            <a:ext cx="2449193" cy="469281"/>
            <a:chOff x="1119415" y="2996953"/>
            <a:chExt cx="6749577" cy="931104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18" t="52746" r="29332" b="36716"/>
            <a:stretch/>
          </p:blipFill>
          <p:spPr bwMode="auto">
            <a:xfrm>
              <a:off x="1119415" y="2996953"/>
              <a:ext cx="6749577" cy="93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338145"/>
              <a:ext cx="936104" cy="589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035835E9-67C5-4BE7-9DE3-46D7509CEC5F}"/>
              </a:ext>
            </a:extLst>
          </p:cNvPr>
          <p:cNvGrpSpPr/>
          <p:nvPr/>
        </p:nvGrpSpPr>
        <p:grpSpPr>
          <a:xfrm>
            <a:off x="539552" y="1268760"/>
            <a:ext cx="8039295" cy="4204245"/>
            <a:chOff x="539552" y="1196752"/>
            <a:chExt cx="8039295" cy="420424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196752"/>
              <a:ext cx="8039295" cy="4204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EED5D04-DBFA-4C08-AEEC-ED2ADA2E884B}"/>
                </a:ext>
              </a:extLst>
            </p:cNvPr>
            <p:cNvSpPr/>
            <p:nvPr/>
          </p:nvSpPr>
          <p:spPr>
            <a:xfrm>
              <a:off x="1403648" y="5085184"/>
              <a:ext cx="4572000" cy="2308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t-BR" sz="9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Sistemas de Informações sobre Mortalidade - SIM 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296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638189" y="6265031"/>
            <a:ext cx="2449193" cy="469281"/>
            <a:chOff x="1119415" y="2996953"/>
            <a:chExt cx="6749577" cy="931104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18" t="52746" r="29332" b="36716"/>
            <a:stretch/>
          </p:blipFill>
          <p:spPr bwMode="auto">
            <a:xfrm>
              <a:off x="1119415" y="2996953"/>
              <a:ext cx="6749577" cy="93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338145"/>
              <a:ext cx="936104" cy="589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D62A7B3-6DDA-406A-98FA-0471E3335FF6}"/>
              </a:ext>
            </a:extLst>
          </p:cNvPr>
          <p:cNvGrpSpPr/>
          <p:nvPr/>
        </p:nvGrpSpPr>
        <p:grpSpPr>
          <a:xfrm>
            <a:off x="467544" y="980728"/>
            <a:ext cx="8176988" cy="4276253"/>
            <a:chOff x="467544" y="980728"/>
            <a:chExt cx="8176988" cy="427625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980728"/>
              <a:ext cx="8176988" cy="4276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08A209C7-434F-447A-A8F3-20B158867318}"/>
                </a:ext>
              </a:extLst>
            </p:cNvPr>
            <p:cNvSpPr/>
            <p:nvPr/>
          </p:nvSpPr>
          <p:spPr>
            <a:xfrm>
              <a:off x="1331640" y="4941168"/>
              <a:ext cx="4572000" cy="2308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t-BR" sz="9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Sistemas de Informações sobre Mortalidade - SIM 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9221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638189" y="6265031"/>
            <a:ext cx="2449193" cy="469281"/>
            <a:chOff x="1119415" y="2996953"/>
            <a:chExt cx="6749577" cy="931104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18" t="52746" r="29332" b="36716"/>
            <a:stretch/>
          </p:blipFill>
          <p:spPr bwMode="auto">
            <a:xfrm>
              <a:off x="1119415" y="2996953"/>
              <a:ext cx="6749577" cy="93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338145"/>
              <a:ext cx="936104" cy="589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35C01C0C-2439-4638-A75F-3A68732F39EF}"/>
              </a:ext>
            </a:extLst>
          </p:cNvPr>
          <p:cNvGrpSpPr/>
          <p:nvPr/>
        </p:nvGrpSpPr>
        <p:grpSpPr>
          <a:xfrm>
            <a:off x="611560" y="1340768"/>
            <a:ext cx="7897383" cy="4132237"/>
            <a:chOff x="827584" y="1340768"/>
            <a:chExt cx="7897383" cy="4132237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340768"/>
              <a:ext cx="7897383" cy="4132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2FAA8013-A099-4658-976F-078507A892DB}"/>
                </a:ext>
              </a:extLst>
            </p:cNvPr>
            <p:cNvSpPr/>
            <p:nvPr/>
          </p:nvSpPr>
          <p:spPr>
            <a:xfrm>
              <a:off x="1619672" y="5157192"/>
              <a:ext cx="4572000" cy="2308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t-BR" sz="9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Sistemas de Informações sobre Mortalidade - SIM 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9221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638189" y="6265031"/>
            <a:ext cx="2449193" cy="469281"/>
            <a:chOff x="1119415" y="2996953"/>
            <a:chExt cx="6749577" cy="931104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18" t="52746" r="29332" b="36716"/>
            <a:stretch/>
          </p:blipFill>
          <p:spPr bwMode="auto">
            <a:xfrm>
              <a:off x="1119415" y="2996953"/>
              <a:ext cx="6749577" cy="93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338145"/>
              <a:ext cx="936104" cy="589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D19E7B-2CC7-442E-B00B-C0152324841D}"/>
              </a:ext>
            </a:extLst>
          </p:cNvPr>
          <p:cNvGrpSpPr/>
          <p:nvPr/>
        </p:nvGrpSpPr>
        <p:grpSpPr>
          <a:xfrm>
            <a:off x="1043608" y="1412776"/>
            <a:ext cx="7361299" cy="3844205"/>
            <a:chOff x="1043608" y="1412776"/>
            <a:chExt cx="7361299" cy="384420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412776"/>
              <a:ext cx="7361299" cy="3844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2B1E6EA9-449E-40B8-8E5D-3D53A22177A6}"/>
                </a:ext>
              </a:extLst>
            </p:cNvPr>
            <p:cNvSpPr/>
            <p:nvPr/>
          </p:nvSpPr>
          <p:spPr>
            <a:xfrm>
              <a:off x="1835696" y="5026149"/>
              <a:ext cx="4572000" cy="2308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t-BR" sz="9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Sistemas de Informações sobre Mortalidade - SIM 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9221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638189" y="6265031"/>
            <a:ext cx="2449193" cy="469281"/>
            <a:chOff x="1119415" y="2996953"/>
            <a:chExt cx="6749577" cy="931104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18" t="52746" r="29332" b="36716"/>
            <a:stretch/>
          </p:blipFill>
          <p:spPr bwMode="auto">
            <a:xfrm>
              <a:off x="1119415" y="2996953"/>
              <a:ext cx="6749577" cy="93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338145"/>
              <a:ext cx="936104" cy="589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BF52E4D6-00E4-44F9-8B69-19F95BA46C48}"/>
              </a:ext>
            </a:extLst>
          </p:cNvPr>
          <p:cNvGrpSpPr/>
          <p:nvPr/>
        </p:nvGrpSpPr>
        <p:grpSpPr>
          <a:xfrm>
            <a:off x="539552" y="1340768"/>
            <a:ext cx="8171719" cy="4207420"/>
            <a:chOff x="539552" y="1340768"/>
            <a:chExt cx="8171719" cy="420742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340768"/>
              <a:ext cx="8171719" cy="4207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DE4A221-5F43-4FF9-9631-3D8FBC11A097}"/>
                </a:ext>
              </a:extLst>
            </p:cNvPr>
            <p:cNvSpPr/>
            <p:nvPr/>
          </p:nvSpPr>
          <p:spPr>
            <a:xfrm>
              <a:off x="1403648" y="5229200"/>
              <a:ext cx="4572000" cy="2308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t-BR" sz="9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Sistemas de Informações sobre Mortalidade - SIM 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2541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638189" y="6265031"/>
            <a:ext cx="2449193" cy="469281"/>
            <a:chOff x="1119415" y="2996953"/>
            <a:chExt cx="6749577" cy="931104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18" t="52746" r="29332" b="36716"/>
            <a:stretch/>
          </p:blipFill>
          <p:spPr bwMode="auto">
            <a:xfrm>
              <a:off x="1119415" y="2996953"/>
              <a:ext cx="6749577" cy="93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338145"/>
              <a:ext cx="936104" cy="589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A5F19DF4-4344-4154-955D-256EDC342B28}"/>
              </a:ext>
            </a:extLst>
          </p:cNvPr>
          <p:cNvGrpSpPr/>
          <p:nvPr/>
        </p:nvGrpSpPr>
        <p:grpSpPr>
          <a:xfrm>
            <a:off x="971600" y="1412776"/>
            <a:ext cx="7802018" cy="3912021"/>
            <a:chOff x="971600" y="1412776"/>
            <a:chExt cx="7802018" cy="3912021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412776"/>
              <a:ext cx="7802018" cy="3912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79BBAD8B-EE99-4C0D-872F-F187D91B7FBC}"/>
                </a:ext>
              </a:extLst>
            </p:cNvPr>
            <p:cNvSpPr/>
            <p:nvPr/>
          </p:nvSpPr>
          <p:spPr>
            <a:xfrm>
              <a:off x="1763688" y="5070376"/>
              <a:ext cx="4572000" cy="2308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t-BR" sz="9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Sistemas de Informações sobre Mortalidade - SIM 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87443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587</Words>
  <Application>Microsoft Office PowerPoint</Application>
  <PresentationFormat>Apresentação na tela (4:3)</PresentationFormat>
  <Paragraphs>71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</vt:lpstr>
      <vt:lpstr>Rockwell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Cristina Horta Vilar</dc:creator>
  <cp:lastModifiedBy>Cristina</cp:lastModifiedBy>
  <cp:revision>48</cp:revision>
  <dcterms:created xsi:type="dcterms:W3CDTF">2017-08-22T12:22:32Z</dcterms:created>
  <dcterms:modified xsi:type="dcterms:W3CDTF">2017-08-28T06:36:27Z</dcterms:modified>
</cp:coreProperties>
</file>