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75" r:id="rId3"/>
    <p:sldId id="282" r:id="rId4"/>
    <p:sldId id="283" r:id="rId5"/>
    <p:sldId id="285" r:id="rId6"/>
    <p:sldId id="360" r:id="rId7"/>
    <p:sldId id="368" r:id="rId8"/>
    <p:sldId id="369" r:id="rId9"/>
    <p:sldId id="370" r:id="rId10"/>
    <p:sldId id="374" r:id="rId11"/>
    <p:sldId id="373" r:id="rId12"/>
    <p:sldId id="371" r:id="rId13"/>
    <p:sldId id="280" r:id="rId14"/>
    <p:sldId id="284" r:id="rId15"/>
    <p:sldId id="361" r:id="rId16"/>
    <p:sldId id="278" r:id="rId17"/>
    <p:sldId id="279" r:id="rId18"/>
    <p:sldId id="263" r:id="rId19"/>
    <p:sldId id="262" r:id="rId20"/>
    <p:sldId id="364" r:id="rId21"/>
    <p:sldId id="302" r:id="rId22"/>
    <p:sldId id="270" r:id="rId23"/>
    <p:sldId id="272" r:id="rId24"/>
    <p:sldId id="296" r:id="rId25"/>
    <p:sldId id="338" r:id="rId26"/>
    <p:sldId id="365" r:id="rId27"/>
    <p:sldId id="366" r:id="rId28"/>
    <p:sldId id="346" r:id="rId29"/>
    <p:sldId id="372" r:id="rId30"/>
    <p:sldId id="308" r:id="rId31"/>
    <p:sldId id="377" r:id="rId32"/>
    <p:sldId id="379" r:id="rId33"/>
    <p:sldId id="380" r:id="rId34"/>
    <p:sldId id="381" r:id="rId35"/>
    <p:sldId id="376" r:id="rId36"/>
    <p:sldId id="340" r:id="rId37"/>
    <p:sldId id="344" r:id="rId38"/>
    <p:sldId id="358" r:id="rId39"/>
    <p:sldId id="359" r:id="rId40"/>
    <p:sldId id="341" r:id="rId41"/>
    <p:sldId id="345" r:id="rId42"/>
    <p:sldId id="342" r:id="rId43"/>
    <p:sldId id="353" r:id="rId44"/>
    <p:sldId id="356" r:id="rId45"/>
    <p:sldId id="357" r:id="rId46"/>
    <p:sldId id="352" r:id="rId47"/>
    <p:sldId id="347" r:id="rId48"/>
    <p:sldId id="312" r:id="rId49"/>
    <p:sldId id="335" r:id="rId50"/>
    <p:sldId id="378" r:id="rId51"/>
    <p:sldId id="315" r:id="rId52"/>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11B"/>
    <a:srgbClr val="CC3300"/>
    <a:srgbClr val="FA231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Ênfas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199" autoAdjust="0"/>
  </p:normalViewPr>
  <p:slideViewPr>
    <p:cSldViewPr>
      <p:cViewPr varScale="1">
        <p:scale>
          <a:sx n="105" d="100"/>
          <a:sy n="105" d="100"/>
        </p:scale>
        <p:origin x="1638" y="108"/>
      </p:cViewPr>
      <p:guideLst>
        <p:guide orient="horz" pos="2160"/>
        <p:guide pos="2880"/>
      </p:guideLst>
    </p:cSldViewPr>
  </p:slideViewPr>
  <p:notesTextViewPr>
    <p:cViewPr>
      <p:scale>
        <a:sx n="1" d="1"/>
        <a:sy n="1" d="1"/>
      </p:scale>
      <p:origin x="0" y="0"/>
    </p:cViewPr>
  </p:notesTextViewPr>
  <p:sorterViewPr>
    <p:cViewPr>
      <p:scale>
        <a:sx n="76" d="100"/>
        <a:sy n="76" d="100"/>
      </p:scale>
      <p:origin x="0" y="-29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0"/>
    <c:plotArea>
      <c:layout/>
      <c:barChart>
        <c:barDir val="col"/>
        <c:grouping val="clustered"/>
        <c:varyColors val="0"/>
        <c:ser>
          <c:idx val="0"/>
          <c:order val="0"/>
          <c:tx>
            <c:strRef>
              <c:f>Plan1!$B$1</c:f>
              <c:strCache>
                <c:ptCount val="1"/>
                <c:pt idx="0">
                  <c:v>ENDEF 1975</c:v>
                </c:pt>
              </c:strCache>
            </c:strRef>
          </c:tx>
          <c:invertIfNegative val="0"/>
          <c:cat>
            <c:strRef>
              <c:f>Plan1!$A$2:$A$5</c:f>
              <c:strCache>
                <c:ptCount val="4"/>
                <c:pt idx="0">
                  <c:v>Baixo peso</c:v>
                </c:pt>
                <c:pt idx="1">
                  <c:v>Eutrofia</c:v>
                </c:pt>
                <c:pt idx="2">
                  <c:v>Excesso de peso</c:v>
                </c:pt>
                <c:pt idx="3">
                  <c:v>Obesidade</c:v>
                </c:pt>
              </c:strCache>
            </c:strRef>
          </c:cat>
          <c:val>
            <c:numRef>
              <c:f>Plan1!$B$2:$B$5</c:f>
              <c:numCache>
                <c:formatCode>General</c:formatCode>
                <c:ptCount val="4"/>
                <c:pt idx="0">
                  <c:v>26.4</c:v>
                </c:pt>
                <c:pt idx="1">
                  <c:v>48</c:v>
                </c:pt>
                <c:pt idx="2">
                  <c:v>25.2</c:v>
                </c:pt>
                <c:pt idx="3">
                  <c:v>6.9</c:v>
                </c:pt>
              </c:numCache>
            </c:numRef>
          </c:val>
          <c:extLst>
            <c:ext xmlns:c16="http://schemas.microsoft.com/office/drawing/2014/chart" uri="{C3380CC4-5D6E-409C-BE32-E72D297353CC}">
              <c16:uniqueId val="{00000000-5BEA-4E8F-B449-2A2F4CAF985B}"/>
            </c:ext>
          </c:extLst>
        </c:ser>
        <c:ser>
          <c:idx val="1"/>
          <c:order val="1"/>
          <c:tx>
            <c:strRef>
              <c:f>Plan1!$C$1</c:f>
              <c:strCache>
                <c:ptCount val="1"/>
                <c:pt idx="0">
                  <c:v>PNSN 1989</c:v>
                </c:pt>
              </c:strCache>
            </c:strRef>
          </c:tx>
          <c:invertIfNegative val="0"/>
          <c:cat>
            <c:strRef>
              <c:f>Plan1!$A$2:$A$5</c:f>
              <c:strCache>
                <c:ptCount val="4"/>
                <c:pt idx="0">
                  <c:v>Baixo peso</c:v>
                </c:pt>
                <c:pt idx="1">
                  <c:v>Eutrofia</c:v>
                </c:pt>
                <c:pt idx="2">
                  <c:v>Excesso de peso</c:v>
                </c:pt>
                <c:pt idx="3">
                  <c:v>Obesidade</c:v>
                </c:pt>
              </c:strCache>
            </c:strRef>
          </c:cat>
          <c:val>
            <c:numRef>
              <c:f>Plan1!$C$2:$C$5</c:f>
              <c:numCache>
                <c:formatCode>General</c:formatCode>
                <c:ptCount val="4"/>
                <c:pt idx="0">
                  <c:v>15.4</c:v>
                </c:pt>
                <c:pt idx="1">
                  <c:v>45.3</c:v>
                </c:pt>
                <c:pt idx="2">
                  <c:v>49.7</c:v>
                </c:pt>
                <c:pt idx="3">
                  <c:v>11.7</c:v>
                </c:pt>
              </c:numCache>
            </c:numRef>
          </c:val>
          <c:extLst>
            <c:ext xmlns:c16="http://schemas.microsoft.com/office/drawing/2014/chart" uri="{C3380CC4-5D6E-409C-BE32-E72D297353CC}">
              <c16:uniqueId val="{00000001-5BEA-4E8F-B449-2A2F4CAF985B}"/>
            </c:ext>
          </c:extLst>
        </c:ser>
        <c:dLbls>
          <c:showLegendKey val="0"/>
          <c:showVal val="0"/>
          <c:showCatName val="0"/>
          <c:showSerName val="0"/>
          <c:showPercent val="0"/>
          <c:showBubbleSize val="0"/>
        </c:dLbls>
        <c:gapWidth val="150"/>
        <c:axId val="188192640"/>
        <c:axId val="188194176"/>
      </c:barChart>
      <c:catAx>
        <c:axId val="188192640"/>
        <c:scaling>
          <c:orientation val="minMax"/>
        </c:scaling>
        <c:delete val="0"/>
        <c:axPos val="b"/>
        <c:numFmt formatCode="General" sourceLinked="0"/>
        <c:majorTickMark val="out"/>
        <c:minorTickMark val="none"/>
        <c:tickLblPos val="nextTo"/>
        <c:crossAx val="188194176"/>
        <c:crosses val="autoZero"/>
        <c:auto val="1"/>
        <c:lblAlgn val="ctr"/>
        <c:lblOffset val="100"/>
        <c:noMultiLvlLbl val="0"/>
      </c:catAx>
      <c:valAx>
        <c:axId val="188194176"/>
        <c:scaling>
          <c:orientation val="minMax"/>
        </c:scaling>
        <c:delete val="0"/>
        <c:axPos val="l"/>
        <c:majorGridlines/>
        <c:numFmt formatCode="General" sourceLinked="1"/>
        <c:majorTickMark val="out"/>
        <c:minorTickMark val="none"/>
        <c:tickLblPos val="nextTo"/>
        <c:crossAx val="188192640"/>
        <c:crosses val="autoZero"/>
        <c:crossBetween val="between"/>
      </c:valAx>
    </c:plotArea>
    <c:legend>
      <c:legendPos val="r"/>
      <c:overlay val="0"/>
    </c:legend>
    <c:plotVisOnly val="1"/>
    <c:dispBlanksAs val="gap"/>
    <c:showDLblsOverMax val="0"/>
  </c:chart>
  <c:txPr>
    <a:bodyPr/>
    <a:lstStyle/>
    <a:p>
      <a:pPr>
        <a:defRPr sz="1100">
          <a:latin typeface="Arial" pitchFamily="34" charset="0"/>
          <a:cs typeface="Arial" pitchFamily="34" charset="0"/>
        </a:defRPr>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0"/>
    <c:plotArea>
      <c:layout/>
      <c:barChart>
        <c:barDir val="col"/>
        <c:grouping val="clustered"/>
        <c:varyColors val="0"/>
        <c:ser>
          <c:idx val="0"/>
          <c:order val="0"/>
          <c:tx>
            <c:strRef>
              <c:f>Plan1!$B$1</c:f>
              <c:strCache>
                <c:ptCount val="1"/>
                <c:pt idx="0">
                  <c:v>ENDEF 1975</c:v>
                </c:pt>
              </c:strCache>
            </c:strRef>
          </c:tx>
          <c:invertIfNegative val="0"/>
          <c:cat>
            <c:strRef>
              <c:f>Plan1!$A$2:$A$5</c:f>
              <c:strCache>
                <c:ptCount val="4"/>
                <c:pt idx="0">
                  <c:v>Baixo peso</c:v>
                </c:pt>
                <c:pt idx="1">
                  <c:v>Eutrofia</c:v>
                </c:pt>
                <c:pt idx="2">
                  <c:v>Excesso de peso</c:v>
                </c:pt>
                <c:pt idx="3">
                  <c:v>Obesidade</c:v>
                </c:pt>
              </c:strCache>
            </c:strRef>
          </c:cat>
          <c:val>
            <c:numRef>
              <c:f>Plan1!$B$2:$B$5</c:f>
              <c:numCache>
                <c:formatCode>General</c:formatCode>
                <c:ptCount val="4"/>
                <c:pt idx="0">
                  <c:v>24.3</c:v>
                </c:pt>
                <c:pt idx="1">
                  <c:v>59</c:v>
                </c:pt>
                <c:pt idx="2">
                  <c:v>16.7</c:v>
                </c:pt>
                <c:pt idx="3">
                  <c:v>2.4</c:v>
                </c:pt>
              </c:numCache>
            </c:numRef>
          </c:val>
          <c:extLst>
            <c:ext xmlns:c16="http://schemas.microsoft.com/office/drawing/2014/chart" uri="{C3380CC4-5D6E-409C-BE32-E72D297353CC}">
              <c16:uniqueId val="{00000000-5201-426A-B76F-8BD488CD5BA7}"/>
            </c:ext>
          </c:extLst>
        </c:ser>
        <c:ser>
          <c:idx val="1"/>
          <c:order val="1"/>
          <c:tx>
            <c:strRef>
              <c:f>Plan1!$C$1</c:f>
              <c:strCache>
                <c:ptCount val="1"/>
                <c:pt idx="0">
                  <c:v>PNSN 1989</c:v>
                </c:pt>
              </c:strCache>
            </c:strRef>
          </c:tx>
          <c:invertIfNegative val="0"/>
          <c:cat>
            <c:strRef>
              <c:f>Plan1!$A$2:$A$5</c:f>
              <c:strCache>
                <c:ptCount val="4"/>
                <c:pt idx="0">
                  <c:v>Baixo peso</c:v>
                </c:pt>
                <c:pt idx="1">
                  <c:v>Eutrofia</c:v>
                </c:pt>
                <c:pt idx="2">
                  <c:v>Excesso de peso</c:v>
                </c:pt>
                <c:pt idx="3">
                  <c:v>Obesidade</c:v>
                </c:pt>
              </c:strCache>
            </c:strRef>
          </c:cat>
          <c:val>
            <c:numRef>
              <c:f>Plan1!$C$2:$C$5</c:f>
              <c:numCache>
                <c:formatCode>General</c:formatCode>
                <c:ptCount val="4"/>
                <c:pt idx="0">
                  <c:v>15.4</c:v>
                </c:pt>
                <c:pt idx="1">
                  <c:v>57.2</c:v>
                </c:pt>
                <c:pt idx="2">
                  <c:v>31.8</c:v>
                </c:pt>
                <c:pt idx="3">
                  <c:v>2.8</c:v>
                </c:pt>
              </c:numCache>
            </c:numRef>
          </c:val>
          <c:extLst>
            <c:ext xmlns:c16="http://schemas.microsoft.com/office/drawing/2014/chart" uri="{C3380CC4-5D6E-409C-BE32-E72D297353CC}">
              <c16:uniqueId val="{00000001-5201-426A-B76F-8BD488CD5BA7}"/>
            </c:ext>
          </c:extLst>
        </c:ser>
        <c:dLbls>
          <c:showLegendKey val="0"/>
          <c:showVal val="0"/>
          <c:showCatName val="0"/>
          <c:showSerName val="0"/>
          <c:showPercent val="0"/>
          <c:showBubbleSize val="0"/>
        </c:dLbls>
        <c:gapWidth val="150"/>
        <c:axId val="196898816"/>
        <c:axId val="196900352"/>
      </c:barChart>
      <c:catAx>
        <c:axId val="196898816"/>
        <c:scaling>
          <c:orientation val="minMax"/>
        </c:scaling>
        <c:delete val="0"/>
        <c:axPos val="b"/>
        <c:numFmt formatCode="General" sourceLinked="0"/>
        <c:majorTickMark val="out"/>
        <c:minorTickMark val="none"/>
        <c:tickLblPos val="nextTo"/>
        <c:crossAx val="196900352"/>
        <c:crosses val="autoZero"/>
        <c:auto val="1"/>
        <c:lblAlgn val="ctr"/>
        <c:lblOffset val="100"/>
        <c:noMultiLvlLbl val="0"/>
      </c:catAx>
      <c:valAx>
        <c:axId val="196900352"/>
        <c:scaling>
          <c:orientation val="minMax"/>
        </c:scaling>
        <c:delete val="0"/>
        <c:axPos val="l"/>
        <c:majorGridlines/>
        <c:numFmt formatCode="General" sourceLinked="1"/>
        <c:majorTickMark val="out"/>
        <c:minorTickMark val="none"/>
        <c:tickLblPos val="nextTo"/>
        <c:crossAx val="196898816"/>
        <c:crosses val="autoZero"/>
        <c:crossBetween val="between"/>
      </c:valAx>
    </c:plotArea>
    <c:legend>
      <c:legendPos val="r"/>
      <c:overlay val="0"/>
    </c:legend>
    <c:plotVisOnly val="1"/>
    <c:dispBlanksAs val="gap"/>
    <c:showDLblsOverMax val="0"/>
  </c:chart>
  <c:txPr>
    <a:bodyPr/>
    <a:lstStyle/>
    <a:p>
      <a:pPr>
        <a:defRPr sz="1100">
          <a:latin typeface="Arial" pitchFamily="34" charset="0"/>
          <a:cs typeface="Arial" pitchFamily="34" charset="0"/>
        </a:defRPr>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48"/>
      <c:rotY val="20"/>
      <c:depthPercent val="10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6.2352941176470701E-2"/>
          <c:y val="5.7203389830508503E-2"/>
          <c:w val="0.93764705882353006"/>
          <c:h val="0.73516949152542399"/>
        </c:manualLayout>
      </c:layout>
      <c:bar3DChart>
        <c:barDir val="col"/>
        <c:grouping val="clustered"/>
        <c:varyColors val="0"/>
        <c:ser>
          <c:idx val="0"/>
          <c:order val="0"/>
          <c:tx>
            <c:strRef>
              <c:f>Sheet1!$A$2</c:f>
              <c:strCache>
                <c:ptCount val="1"/>
                <c:pt idx="0">
                  <c:v>Normal</c:v>
                </c:pt>
              </c:strCache>
            </c:strRef>
          </c:tx>
          <c:spPr>
            <a:solidFill>
              <a:srgbClr val="FFFF99"/>
            </a:solidFill>
            <a:ln w="12669">
              <a:solidFill>
                <a:schemeClr val="tx1"/>
              </a:solidFill>
              <a:prstDash val="solid"/>
            </a:ln>
          </c:spPr>
          <c:invertIfNegative val="0"/>
          <c:cat>
            <c:strRef>
              <c:f>Sheet1!$B$1:$H$1</c:f>
              <c:strCache>
                <c:ptCount val="4"/>
                <c:pt idx="0">
                  <c:v>Hyper CT</c:v>
                </c:pt>
                <c:pt idx="1">
                  <c:v>HyperTG</c:v>
                </c:pt>
                <c:pt idx="2">
                  <c:v>T2DM</c:v>
                </c:pt>
                <c:pt idx="3">
                  <c:v>Hypertension</c:v>
                </c:pt>
              </c:strCache>
            </c:strRef>
          </c:cat>
          <c:val>
            <c:numRef>
              <c:f>Sheet1!$B$2:$H$2</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A691-4DED-BDA8-765366A2C02E}"/>
            </c:ext>
          </c:extLst>
        </c:ser>
        <c:ser>
          <c:idx val="1"/>
          <c:order val="1"/>
          <c:tx>
            <c:strRef>
              <c:f>Sheet1!$A$3</c:f>
              <c:strCache>
                <c:ptCount val="1"/>
                <c:pt idx="0">
                  <c:v>Overweight</c:v>
                </c:pt>
              </c:strCache>
            </c:strRef>
          </c:tx>
          <c:spPr>
            <a:solidFill>
              <a:srgbClr val="FFCC00"/>
            </a:solidFill>
            <a:ln w="12669">
              <a:solidFill>
                <a:schemeClr val="tx1"/>
              </a:solidFill>
              <a:prstDash val="solid"/>
            </a:ln>
          </c:spPr>
          <c:invertIfNegative val="0"/>
          <c:cat>
            <c:strRef>
              <c:f>Sheet1!$B$1:$H$1</c:f>
              <c:strCache>
                <c:ptCount val="4"/>
                <c:pt idx="0">
                  <c:v>Hyper CT</c:v>
                </c:pt>
                <c:pt idx="1">
                  <c:v>HyperTG</c:v>
                </c:pt>
                <c:pt idx="2">
                  <c:v>T2DM</c:v>
                </c:pt>
                <c:pt idx="3">
                  <c:v>Hypertension</c:v>
                </c:pt>
              </c:strCache>
            </c:strRef>
          </c:cat>
          <c:val>
            <c:numRef>
              <c:f>Sheet1!$B$3:$H$3</c:f>
              <c:numCache>
                <c:formatCode>General</c:formatCode>
                <c:ptCount val="4"/>
                <c:pt idx="0">
                  <c:v>1.1000000000000001</c:v>
                </c:pt>
                <c:pt idx="1">
                  <c:v>1.2</c:v>
                </c:pt>
                <c:pt idx="2">
                  <c:v>2.5</c:v>
                </c:pt>
                <c:pt idx="3">
                  <c:v>1.3</c:v>
                </c:pt>
              </c:numCache>
            </c:numRef>
          </c:val>
          <c:extLst>
            <c:ext xmlns:c16="http://schemas.microsoft.com/office/drawing/2014/chart" uri="{C3380CC4-5D6E-409C-BE32-E72D297353CC}">
              <c16:uniqueId val="{00000001-A691-4DED-BDA8-765366A2C02E}"/>
            </c:ext>
          </c:extLst>
        </c:ser>
        <c:ser>
          <c:idx val="2"/>
          <c:order val="2"/>
          <c:tx>
            <c:strRef>
              <c:f>Sheet1!$A$4</c:f>
              <c:strCache>
                <c:ptCount val="1"/>
                <c:pt idx="0">
                  <c:v>Ob. CI</c:v>
                </c:pt>
              </c:strCache>
            </c:strRef>
          </c:tx>
          <c:spPr>
            <a:solidFill>
              <a:srgbClr val="FF9900"/>
            </a:solidFill>
            <a:ln w="12669">
              <a:solidFill>
                <a:schemeClr val="tx1"/>
              </a:solidFill>
              <a:prstDash val="solid"/>
            </a:ln>
          </c:spPr>
          <c:invertIfNegative val="0"/>
          <c:cat>
            <c:strRef>
              <c:f>Sheet1!$B$1:$H$1</c:f>
              <c:strCache>
                <c:ptCount val="4"/>
                <c:pt idx="0">
                  <c:v>Hyper CT</c:v>
                </c:pt>
                <c:pt idx="1">
                  <c:v>HyperTG</c:v>
                </c:pt>
                <c:pt idx="2">
                  <c:v>T2DM</c:v>
                </c:pt>
                <c:pt idx="3">
                  <c:v>Hypertension</c:v>
                </c:pt>
              </c:strCache>
            </c:strRef>
          </c:cat>
          <c:val>
            <c:numRef>
              <c:f>Sheet1!$B$4:$H$4</c:f>
              <c:numCache>
                <c:formatCode>General</c:formatCode>
                <c:ptCount val="4"/>
                <c:pt idx="0">
                  <c:v>1.3</c:v>
                </c:pt>
                <c:pt idx="1">
                  <c:v>1.2</c:v>
                </c:pt>
                <c:pt idx="2">
                  <c:v>3.8</c:v>
                </c:pt>
                <c:pt idx="3">
                  <c:v>5.9</c:v>
                </c:pt>
              </c:numCache>
            </c:numRef>
          </c:val>
          <c:extLst>
            <c:ext xmlns:c16="http://schemas.microsoft.com/office/drawing/2014/chart" uri="{C3380CC4-5D6E-409C-BE32-E72D297353CC}">
              <c16:uniqueId val="{00000002-A691-4DED-BDA8-765366A2C02E}"/>
            </c:ext>
          </c:extLst>
        </c:ser>
        <c:ser>
          <c:idx val="3"/>
          <c:order val="3"/>
          <c:tx>
            <c:strRef>
              <c:f>Sheet1!$A$5</c:f>
              <c:strCache>
                <c:ptCount val="1"/>
                <c:pt idx="0">
                  <c:v>Ob. CII</c:v>
                </c:pt>
              </c:strCache>
            </c:strRef>
          </c:tx>
          <c:spPr>
            <a:solidFill>
              <a:srgbClr val="FF6600"/>
            </a:solidFill>
            <a:ln w="12669">
              <a:solidFill>
                <a:schemeClr val="tx1"/>
              </a:solidFill>
              <a:prstDash val="solid"/>
            </a:ln>
          </c:spPr>
          <c:invertIfNegative val="0"/>
          <c:cat>
            <c:strRef>
              <c:f>Sheet1!$B$1:$H$1</c:f>
              <c:strCache>
                <c:ptCount val="4"/>
                <c:pt idx="0">
                  <c:v>Hyper CT</c:v>
                </c:pt>
                <c:pt idx="1">
                  <c:v>HyperTG</c:v>
                </c:pt>
                <c:pt idx="2">
                  <c:v>T2DM</c:v>
                </c:pt>
                <c:pt idx="3">
                  <c:v>Hypertension</c:v>
                </c:pt>
              </c:strCache>
            </c:strRef>
          </c:cat>
          <c:val>
            <c:numRef>
              <c:f>Sheet1!$B$5:$H$5</c:f>
              <c:numCache>
                <c:formatCode>General</c:formatCode>
                <c:ptCount val="4"/>
                <c:pt idx="0">
                  <c:v>1.1000000000000001</c:v>
                </c:pt>
                <c:pt idx="1">
                  <c:v>1.3</c:v>
                </c:pt>
                <c:pt idx="2">
                  <c:v>5.8</c:v>
                </c:pt>
                <c:pt idx="3">
                  <c:v>8.6</c:v>
                </c:pt>
              </c:numCache>
            </c:numRef>
          </c:val>
          <c:extLst>
            <c:ext xmlns:c16="http://schemas.microsoft.com/office/drawing/2014/chart" uri="{C3380CC4-5D6E-409C-BE32-E72D297353CC}">
              <c16:uniqueId val="{00000003-A691-4DED-BDA8-765366A2C02E}"/>
            </c:ext>
          </c:extLst>
        </c:ser>
        <c:ser>
          <c:idx val="4"/>
          <c:order val="4"/>
          <c:tx>
            <c:strRef>
              <c:f>Sheet1!$A$6</c:f>
              <c:strCache>
                <c:ptCount val="1"/>
                <c:pt idx="0">
                  <c:v>Ob. CIII</c:v>
                </c:pt>
              </c:strCache>
            </c:strRef>
          </c:tx>
          <c:spPr>
            <a:solidFill>
              <a:srgbClr val="993300"/>
            </a:solidFill>
            <a:ln w="12669">
              <a:solidFill>
                <a:schemeClr val="tx1"/>
              </a:solidFill>
              <a:prstDash val="solid"/>
            </a:ln>
          </c:spPr>
          <c:invertIfNegative val="0"/>
          <c:cat>
            <c:strRef>
              <c:f>Sheet1!$B$1:$H$1</c:f>
              <c:strCache>
                <c:ptCount val="4"/>
                <c:pt idx="0">
                  <c:v>Hyper CT</c:v>
                </c:pt>
                <c:pt idx="1">
                  <c:v>HyperTG</c:v>
                </c:pt>
                <c:pt idx="2">
                  <c:v>T2DM</c:v>
                </c:pt>
                <c:pt idx="3">
                  <c:v>Hypertension</c:v>
                </c:pt>
              </c:strCache>
            </c:strRef>
          </c:cat>
          <c:val>
            <c:numRef>
              <c:f>Sheet1!$B$6:$H$6</c:f>
              <c:numCache>
                <c:formatCode>General</c:formatCode>
                <c:ptCount val="4"/>
                <c:pt idx="0">
                  <c:v>1</c:v>
                </c:pt>
                <c:pt idx="1">
                  <c:v>2.6</c:v>
                </c:pt>
                <c:pt idx="2">
                  <c:v>9.2000000000000011</c:v>
                </c:pt>
                <c:pt idx="3">
                  <c:v>14.8</c:v>
                </c:pt>
              </c:numCache>
            </c:numRef>
          </c:val>
          <c:extLst>
            <c:ext xmlns:c16="http://schemas.microsoft.com/office/drawing/2014/chart" uri="{C3380CC4-5D6E-409C-BE32-E72D297353CC}">
              <c16:uniqueId val="{00000004-A691-4DED-BDA8-765366A2C02E}"/>
            </c:ext>
          </c:extLst>
        </c:ser>
        <c:dLbls>
          <c:showLegendKey val="0"/>
          <c:showVal val="0"/>
          <c:showCatName val="0"/>
          <c:showSerName val="0"/>
          <c:showPercent val="0"/>
          <c:showBubbleSize val="0"/>
        </c:dLbls>
        <c:gapWidth val="150"/>
        <c:gapDepth val="0"/>
        <c:shape val="box"/>
        <c:axId val="81345920"/>
        <c:axId val="81364096"/>
        <c:axId val="0"/>
      </c:bar3DChart>
      <c:catAx>
        <c:axId val="81345920"/>
        <c:scaling>
          <c:orientation val="minMax"/>
        </c:scaling>
        <c:delete val="0"/>
        <c:axPos val="b"/>
        <c:numFmt formatCode="General" sourceLinked="1"/>
        <c:majorTickMark val="out"/>
        <c:minorTickMark val="none"/>
        <c:tickLblPos val="low"/>
        <c:spPr>
          <a:ln w="12669">
            <a:solidFill>
              <a:srgbClr val="FFFFFF"/>
            </a:solidFill>
            <a:prstDash val="solid"/>
          </a:ln>
        </c:spPr>
        <c:txPr>
          <a:bodyPr rot="0" vert="horz"/>
          <a:lstStyle/>
          <a:p>
            <a:pPr>
              <a:defRPr sz="1400" b="0" i="0" u="none" strike="noStrike" baseline="0">
                <a:solidFill>
                  <a:schemeClr val="tx1"/>
                </a:solidFill>
                <a:latin typeface="Arial"/>
                <a:ea typeface="Arial"/>
                <a:cs typeface="Arial"/>
              </a:defRPr>
            </a:pPr>
            <a:endParaRPr lang="pt-BR"/>
          </a:p>
        </c:txPr>
        <c:crossAx val="81364096"/>
        <c:crosses val="autoZero"/>
        <c:auto val="1"/>
        <c:lblAlgn val="ctr"/>
        <c:lblOffset val="100"/>
        <c:tickLblSkip val="1"/>
        <c:tickMarkSkip val="1"/>
        <c:noMultiLvlLbl val="0"/>
      </c:catAx>
      <c:valAx>
        <c:axId val="81364096"/>
        <c:scaling>
          <c:orientation val="minMax"/>
          <c:max val="16"/>
        </c:scaling>
        <c:delete val="0"/>
        <c:axPos val="l"/>
        <c:numFmt formatCode="General" sourceLinked="1"/>
        <c:majorTickMark val="out"/>
        <c:minorTickMark val="none"/>
        <c:tickLblPos val="nextTo"/>
        <c:spPr>
          <a:ln w="12669">
            <a:solidFill>
              <a:srgbClr val="FFFFFF"/>
            </a:solidFill>
            <a:prstDash val="solid"/>
          </a:ln>
        </c:spPr>
        <c:txPr>
          <a:bodyPr rot="0" vert="horz"/>
          <a:lstStyle/>
          <a:p>
            <a:pPr>
              <a:defRPr sz="1400" b="0" i="0" u="none" strike="noStrike" baseline="0">
                <a:solidFill>
                  <a:schemeClr val="tx1"/>
                </a:solidFill>
                <a:latin typeface="Arial"/>
                <a:ea typeface="Arial"/>
                <a:cs typeface="Arial"/>
              </a:defRPr>
            </a:pPr>
            <a:endParaRPr lang="pt-BR"/>
          </a:p>
        </c:txPr>
        <c:crossAx val="81345920"/>
        <c:crosses val="autoZero"/>
        <c:crossBetween val="between"/>
        <c:majorUnit val="2"/>
        <c:minorUnit val="1"/>
      </c:valAx>
      <c:spPr>
        <a:noFill/>
        <a:ln w="25338">
          <a:noFill/>
        </a:ln>
      </c:spPr>
    </c:plotArea>
    <c:legend>
      <c:legendPos val="b"/>
      <c:layout>
        <c:manualLayout>
          <c:xMode val="edge"/>
          <c:yMode val="edge"/>
          <c:x val="9.1764705882353095E-2"/>
          <c:y val="0.90466101694915302"/>
          <c:w val="0.82"/>
          <c:h val="8.8983050847457598E-2"/>
        </c:manualLayout>
      </c:layout>
      <c:overlay val="0"/>
      <c:spPr>
        <a:noFill/>
        <a:ln w="12669">
          <a:solidFill>
            <a:srgbClr val="FFFFFF"/>
          </a:solidFill>
          <a:prstDash val="solid"/>
        </a:ln>
      </c:spPr>
      <c:txPr>
        <a:bodyPr/>
        <a:lstStyle/>
        <a:p>
          <a:pPr>
            <a:defRPr sz="1400" b="0" i="0" u="none" strike="noStrike" baseline="0">
              <a:solidFill>
                <a:schemeClr val="tx1"/>
              </a:solidFill>
              <a:latin typeface="Arial"/>
              <a:ea typeface="Arial"/>
              <a:cs typeface="Arial"/>
            </a:defRPr>
          </a:pPr>
          <a:endParaRPr lang="pt-BR"/>
        </a:p>
      </c:txPr>
    </c:legend>
    <c:plotVisOnly val="1"/>
    <c:dispBlanksAs val="gap"/>
    <c:showDLblsOverMax val="0"/>
  </c:chart>
  <c:spPr>
    <a:noFill/>
    <a:ln>
      <a:noFill/>
    </a:ln>
  </c:spPr>
  <c:txPr>
    <a:bodyPr/>
    <a:lstStyle/>
    <a:p>
      <a:pPr>
        <a:defRPr sz="2020" b="1" i="0" u="none" strike="noStrike" baseline="0">
          <a:solidFill>
            <a:schemeClr val="tx1"/>
          </a:solidFill>
          <a:latin typeface="Arial"/>
          <a:ea typeface="Arial"/>
          <a:cs typeface="Arial"/>
        </a:defRPr>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281611859318"/>
          <c:y val="6.2008401427945899E-2"/>
          <c:w val="0.85979656766830403"/>
          <c:h val="0.80308633728912904"/>
        </c:manualLayout>
      </c:layout>
      <c:scatterChart>
        <c:scatterStyle val="lineMarker"/>
        <c:varyColors val="0"/>
        <c:ser>
          <c:idx val="0"/>
          <c:order val="0"/>
          <c:tx>
            <c:v>Placebo</c:v>
          </c:tx>
          <c:spPr>
            <a:ln w="19050" cap="rnd">
              <a:solidFill>
                <a:srgbClr val="82786F"/>
              </a:solidFill>
              <a:round/>
            </a:ln>
            <a:effectLst/>
          </c:spPr>
          <c:marker>
            <c:symbol val="none"/>
          </c:marker>
          <c:dPt>
            <c:idx val="64"/>
            <c:bubble3D val="0"/>
            <c:spPr>
              <a:ln w="19050" cap="rnd">
                <a:solidFill>
                  <a:srgbClr val="82786F"/>
                </a:solidFill>
                <a:prstDash val="solid"/>
                <a:round/>
              </a:ln>
              <a:effectLst/>
            </c:spPr>
            <c:extLst>
              <c:ext xmlns:c16="http://schemas.microsoft.com/office/drawing/2014/chart" uri="{C3380CC4-5D6E-409C-BE32-E72D297353CC}">
                <c16:uniqueId val="{00000001-E6A2-4587-9811-111CFD0B6D26}"/>
              </c:ext>
            </c:extLst>
          </c:dPt>
          <c:dPt>
            <c:idx val="65"/>
            <c:bubble3D val="0"/>
            <c:spPr>
              <a:ln w="19050" cap="rnd">
                <a:solidFill>
                  <a:srgbClr val="82786F"/>
                </a:solidFill>
                <a:prstDash val="solid"/>
                <a:round/>
              </a:ln>
              <a:effectLst/>
            </c:spPr>
            <c:extLst>
              <c:ext xmlns:c16="http://schemas.microsoft.com/office/drawing/2014/chart" uri="{C3380CC4-5D6E-409C-BE32-E72D297353CC}">
                <c16:uniqueId val="{00000003-E6A2-4587-9811-111CFD0B6D26}"/>
              </c:ext>
            </c:extLst>
          </c:dPt>
          <c:dPt>
            <c:idx val="66"/>
            <c:bubble3D val="0"/>
            <c:spPr>
              <a:ln w="19050" cap="rnd">
                <a:solidFill>
                  <a:srgbClr val="82786F"/>
                </a:solidFill>
                <a:prstDash val="solid"/>
                <a:round/>
              </a:ln>
              <a:effectLst/>
            </c:spPr>
            <c:extLst>
              <c:ext xmlns:c16="http://schemas.microsoft.com/office/drawing/2014/chart" uri="{C3380CC4-5D6E-409C-BE32-E72D297353CC}">
                <c16:uniqueId val="{00000005-E6A2-4587-9811-111CFD0B6D26}"/>
              </c:ext>
            </c:extLst>
          </c:dPt>
          <c:dPt>
            <c:idx val="67"/>
            <c:bubble3D val="0"/>
            <c:spPr>
              <a:ln w="19050" cap="rnd">
                <a:solidFill>
                  <a:srgbClr val="82786F"/>
                </a:solidFill>
                <a:prstDash val="solid"/>
                <a:round/>
              </a:ln>
              <a:effectLst/>
            </c:spPr>
            <c:extLst>
              <c:ext xmlns:c16="http://schemas.microsoft.com/office/drawing/2014/chart" uri="{C3380CC4-5D6E-409C-BE32-E72D297353CC}">
                <c16:uniqueId val="{00000007-E6A2-4587-9811-111CFD0B6D26}"/>
              </c:ext>
            </c:extLst>
          </c:dPt>
          <c:dPt>
            <c:idx val="68"/>
            <c:bubble3D val="0"/>
            <c:spPr>
              <a:ln w="19050" cap="rnd">
                <a:solidFill>
                  <a:srgbClr val="82786F"/>
                </a:solidFill>
                <a:prstDash val="solid"/>
                <a:round/>
              </a:ln>
              <a:effectLst/>
            </c:spPr>
            <c:extLst>
              <c:ext xmlns:c16="http://schemas.microsoft.com/office/drawing/2014/chart" uri="{C3380CC4-5D6E-409C-BE32-E72D297353CC}">
                <c16:uniqueId val="{00000009-E6A2-4587-9811-111CFD0B6D26}"/>
              </c:ext>
            </c:extLst>
          </c:dPt>
          <c:dPt>
            <c:idx val="69"/>
            <c:bubble3D val="0"/>
            <c:spPr>
              <a:ln w="19050" cap="rnd">
                <a:solidFill>
                  <a:srgbClr val="82786F"/>
                </a:solidFill>
                <a:prstDash val="solid"/>
                <a:round/>
              </a:ln>
              <a:effectLst/>
            </c:spPr>
            <c:extLst>
              <c:ext xmlns:c16="http://schemas.microsoft.com/office/drawing/2014/chart" uri="{C3380CC4-5D6E-409C-BE32-E72D297353CC}">
                <c16:uniqueId val="{0000000B-E6A2-4587-9811-111CFD0B6D26}"/>
              </c:ext>
            </c:extLst>
          </c:dPt>
          <c:dPt>
            <c:idx val="70"/>
            <c:bubble3D val="0"/>
            <c:spPr>
              <a:ln w="19050" cap="rnd">
                <a:solidFill>
                  <a:srgbClr val="82786F"/>
                </a:solidFill>
                <a:prstDash val="sysDash"/>
                <a:round/>
              </a:ln>
              <a:effectLst/>
            </c:spPr>
            <c:extLst>
              <c:ext xmlns:c16="http://schemas.microsoft.com/office/drawing/2014/chart" uri="{C3380CC4-5D6E-409C-BE32-E72D297353CC}">
                <c16:uniqueId val="{0000000D-E6A2-4587-9811-111CFD0B6D26}"/>
              </c:ext>
            </c:extLst>
          </c:dPt>
          <c:dPt>
            <c:idx val="71"/>
            <c:bubble3D val="0"/>
            <c:spPr>
              <a:ln w="19050" cap="rnd">
                <a:solidFill>
                  <a:srgbClr val="82786F"/>
                </a:solidFill>
                <a:prstDash val="sysDash"/>
                <a:round/>
              </a:ln>
              <a:effectLst/>
            </c:spPr>
            <c:extLst>
              <c:ext xmlns:c16="http://schemas.microsoft.com/office/drawing/2014/chart" uri="{C3380CC4-5D6E-409C-BE32-E72D297353CC}">
                <c16:uniqueId val="{0000000F-E6A2-4587-9811-111CFD0B6D26}"/>
              </c:ext>
            </c:extLst>
          </c:dPt>
          <c:dPt>
            <c:idx val="72"/>
            <c:bubble3D val="0"/>
            <c:spPr>
              <a:ln w="19050" cap="rnd">
                <a:solidFill>
                  <a:srgbClr val="82786F"/>
                </a:solidFill>
                <a:prstDash val="sysDash"/>
                <a:round/>
              </a:ln>
              <a:effectLst/>
            </c:spPr>
            <c:extLst>
              <c:ext xmlns:c16="http://schemas.microsoft.com/office/drawing/2014/chart" uri="{C3380CC4-5D6E-409C-BE32-E72D297353CC}">
                <c16:uniqueId val="{00000011-E6A2-4587-9811-111CFD0B6D26}"/>
              </c:ext>
            </c:extLst>
          </c:dPt>
          <c:dPt>
            <c:idx val="73"/>
            <c:bubble3D val="0"/>
            <c:spPr>
              <a:ln w="19050" cap="rnd">
                <a:solidFill>
                  <a:srgbClr val="82786F"/>
                </a:solidFill>
                <a:prstDash val="sysDash"/>
                <a:round/>
              </a:ln>
              <a:effectLst/>
            </c:spPr>
            <c:extLst>
              <c:ext xmlns:c16="http://schemas.microsoft.com/office/drawing/2014/chart" uri="{C3380CC4-5D6E-409C-BE32-E72D297353CC}">
                <c16:uniqueId val="{00000013-E6A2-4587-9811-111CFD0B6D26}"/>
              </c:ext>
            </c:extLst>
          </c:dPt>
          <c:dPt>
            <c:idx val="74"/>
            <c:bubble3D val="0"/>
            <c:spPr>
              <a:ln w="19050" cap="rnd">
                <a:solidFill>
                  <a:srgbClr val="82786F"/>
                </a:solidFill>
                <a:prstDash val="sysDash"/>
                <a:round/>
              </a:ln>
              <a:effectLst/>
            </c:spPr>
            <c:extLst>
              <c:ext xmlns:c16="http://schemas.microsoft.com/office/drawing/2014/chart" uri="{C3380CC4-5D6E-409C-BE32-E72D297353CC}">
                <c16:uniqueId val="{00000015-E6A2-4587-9811-111CFD0B6D26}"/>
              </c:ext>
            </c:extLst>
          </c:dPt>
          <c:dPt>
            <c:idx val="75"/>
            <c:bubble3D val="0"/>
            <c:spPr>
              <a:ln w="19050" cap="rnd">
                <a:solidFill>
                  <a:srgbClr val="82786F"/>
                </a:solidFill>
                <a:prstDash val="sysDash"/>
                <a:round/>
              </a:ln>
              <a:effectLst/>
            </c:spPr>
            <c:extLst>
              <c:ext xmlns:c16="http://schemas.microsoft.com/office/drawing/2014/chart" uri="{C3380CC4-5D6E-409C-BE32-E72D297353CC}">
                <c16:uniqueId val="{00000017-E6A2-4587-9811-111CFD0B6D26}"/>
              </c:ext>
            </c:extLst>
          </c:dPt>
          <c:dPt>
            <c:idx val="76"/>
            <c:bubble3D val="0"/>
            <c:spPr>
              <a:ln w="19050" cap="rnd">
                <a:solidFill>
                  <a:srgbClr val="82786F"/>
                </a:solidFill>
                <a:prstDash val="sysDash"/>
                <a:round/>
              </a:ln>
              <a:effectLst/>
            </c:spPr>
            <c:extLst>
              <c:ext xmlns:c16="http://schemas.microsoft.com/office/drawing/2014/chart" uri="{C3380CC4-5D6E-409C-BE32-E72D297353CC}">
                <c16:uniqueId val="{00000019-E6A2-4587-9811-111CFD0B6D26}"/>
              </c:ext>
            </c:extLst>
          </c:dPt>
          <c:dPt>
            <c:idx val="77"/>
            <c:bubble3D val="0"/>
            <c:spPr>
              <a:ln w="19050" cap="rnd">
                <a:solidFill>
                  <a:srgbClr val="82786F"/>
                </a:solidFill>
                <a:prstDash val="sysDash"/>
                <a:round/>
              </a:ln>
              <a:effectLst/>
            </c:spPr>
            <c:extLst>
              <c:ext xmlns:c16="http://schemas.microsoft.com/office/drawing/2014/chart" uri="{C3380CC4-5D6E-409C-BE32-E72D297353CC}">
                <c16:uniqueId val="{0000001B-E6A2-4587-9811-111CFD0B6D26}"/>
              </c:ext>
            </c:extLst>
          </c:dPt>
          <c:dPt>
            <c:idx val="78"/>
            <c:bubble3D val="0"/>
            <c:spPr>
              <a:ln w="19050" cap="rnd">
                <a:solidFill>
                  <a:srgbClr val="82786F"/>
                </a:solidFill>
                <a:prstDash val="sysDash"/>
                <a:round/>
              </a:ln>
              <a:effectLst/>
            </c:spPr>
            <c:extLst>
              <c:ext xmlns:c16="http://schemas.microsoft.com/office/drawing/2014/chart" uri="{C3380CC4-5D6E-409C-BE32-E72D297353CC}">
                <c16:uniqueId val="{0000001D-E6A2-4587-9811-111CFD0B6D26}"/>
              </c:ext>
            </c:extLst>
          </c:dPt>
          <c:dLbls>
            <c:dLbl>
              <c:idx val="0"/>
              <c:layout>
                <c:manualLayout>
                  <c:x val="-1.56654860956391E-2"/>
                  <c:y val="-2.8610351154245799E-2"/>
                </c:manualLayout>
              </c:layout>
              <c:tx>
                <c:rich>
                  <a:bodyPr/>
                  <a:lstStyle/>
                  <a:p>
                    <a:r>
                      <a:rPr lang="en-US" dirty="0"/>
                      <a:t>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6A2-4587-9811-111CFD0B6D26}"/>
                </c:ext>
              </c:extLst>
            </c:dLbl>
            <c:dLbl>
              <c:idx val="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6A2-4587-9811-111CFD0B6D26}"/>
                </c:ext>
              </c:extLst>
            </c:dLbl>
            <c:dLbl>
              <c:idx val="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6A2-4587-9811-111CFD0B6D26}"/>
                </c:ext>
              </c:extLst>
            </c:dLbl>
            <c:dLbl>
              <c:idx val="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6A2-4587-9811-111CFD0B6D26}"/>
                </c:ext>
              </c:extLst>
            </c:dLbl>
            <c:dLbl>
              <c:idx val="4"/>
              <c:layout>
                <c:manualLayout>
                  <c:x val="-1.5063847295741201E-2"/>
                  <c:y val="-2.8610351154245799E-2"/>
                </c:manualLayout>
              </c:layout>
              <c:tx>
                <c:rich>
                  <a:bodyPr/>
                  <a:lstStyle/>
                  <a:p>
                    <a:r>
                      <a:rPr lang="en-US" dirty="0"/>
                      <a:t>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6A2-4587-9811-111CFD0B6D26}"/>
                </c:ext>
              </c:extLst>
            </c:dLbl>
            <c:dLbl>
              <c:idx val="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6A2-4587-9811-111CFD0B6D26}"/>
                </c:ext>
              </c:extLst>
            </c:dLbl>
            <c:dLbl>
              <c:idx val="6"/>
              <c:layout>
                <c:manualLayout>
                  <c:x val="-1.56654860956391E-2"/>
                  <c:y val="-2.0435965110175799E-2"/>
                </c:manualLayout>
              </c:layout>
              <c:tx>
                <c:rich>
                  <a:bodyPr/>
                  <a:lstStyle/>
                  <a:p>
                    <a:r>
                      <a:rPr lang="en-US" dirty="0"/>
                      <a:t>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6A2-4587-9811-111CFD0B6D26}"/>
                </c:ext>
              </c:extLst>
            </c:dLbl>
            <c:dLbl>
              <c:idx val="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6A2-4587-9811-111CFD0B6D26}"/>
                </c:ext>
              </c:extLst>
            </c:dLbl>
            <c:dLbl>
              <c:idx val="8"/>
              <c:layout>
                <c:manualLayout>
                  <c:x val="-1.78337076503222E-2"/>
                  <c:y val="-2.0435965110175602E-2"/>
                </c:manualLayout>
              </c:layout>
              <c:tx>
                <c:rich>
                  <a:bodyPr/>
                  <a:lstStyle/>
                  <a:p>
                    <a:r>
                      <a:rPr lang="en-US" dirty="0"/>
                      <a:t>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E6A2-4587-9811-111CFD0B6D26}"/>
                </c:ext>
              </c:extLst>
            </c:dLbl>
            <c:dLbl>
              <c:idx val="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E6A2-4587-9811-111CFD0B6D26}"/>
                </c:ext>
              </c:extLst>
            </c:dLbl>
            <c:dLbl>
              <c:idx val="1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E6A2-4587-9811-111CFD0B6D26}"/>
                </c:ext>
              </c:extLst>
            </c:dLbl>
            <c:dLbl>
              <c:idx val="1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E6A2-4587-9811-111CFD0B6D26}"/>
                </c:ext>
              </c:extLst>
            </c:dLbl>
            <c:dLbl>
              <c:idx val="12"/>
              <c:layout>
                <c:manualLayout>
                  <c:x val="-3.0843036978421098E-2"/>
                  <c:y val="0"/>
                </c:manualLayout>
              </c:layout>
              <c:tx>
                <c:rich>
                  <a:bodyPr/>
                  <a:lstStyle/>
                  <a:p>
                    <a:r>
                      <a:rPr lang="en-US" dirty="0"/>
                      <a:t>8</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E6A2-4587-9811-111CFD0B6D26}"/>
                </c:ext>
              </c:extLst>
            </c:dLbl>
            <c:dLbl>
              <c:idx val="1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E6A2-4587-9811-111CFD0B6D26}"/>
                </c:ext>
              </c:extLst>
            </c:dLbl>
            <c:dLbl>
              <c:idx val="14"/>
              <c:layout>
                <c:manualLayout>
                  <c:x val="-3.4174756140557101E-2"/>
                  <c:y val="-1.3512791396700301E-2"/>
                </c:manualLayout>
              </c:layout>
              <c:tx>
                <c:rich>
                  <a:bodyPr/>
                  <a:lstStyle/>
                  <a:p>
                    <a:r>
                      <a:rPr lang="en-US" dirty="0"/>
                      <a:t>10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E6A2-4587-9811-111CFD0B6D26}"/>
                </c:ext>
              </c:extLst>
            </c:dLbl>
            <c:dLbl>
              <c:idx val="1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E6A2-4587-9811-111CFD0B6D26}"/>
                </c:ext>
              </c:extLst>
            </c:dLbl>
            <c:dLbl>
              <c:idx val="1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E-E6A2-4587-9811-111CFD0B6D26}"/>
                </c:ext>
              </c:extLst>
            </c:dLbl>
            <c:dLbl>
              <c:idx val="1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F-E6A2-4587-9811-111CFD0B6D26}"/>
                </c:ext>
              </c:extLst>
            </c:dLbl>
            <c:dLbl>
              <c:idx val="1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0-E6A2-4587-9811-111CFD0B6D26}"/>
                </c:ext>
              </c:extLst>
            </c:dLbl>
            <c:dLbl>
              <c:idx val="1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1-E6A2-4587-9811-111CFD0B6D26}"/>
                </c:ext>
              </c:extLst>
            </c:dLbl>
            <c:dLbl>
              <c:idx val="2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2-E6A2-4587-9811-111CFD0B6D26}"/>
                </c:ext>
              </c:extLst>
            </c:dLbl>
            <c:dLbl>
              <c:idx val="2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E6A2-4587-9811-111CFD0B6D26}"/>
                </c:ext>
              </c:extLst>
            </c:dLbl>
            <c:dLbl>
              <c:idx val="2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E6A2-4587-9811-111CFD0B6D26}"/>
                </c:ext>
              </c:extLst>
            </c:dLbl>
            <c:dLbl>
              <c:idx val="2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5-E6A2-4587-9811-111CFD0B6D26}"/>
                </c:ext>
              </c:extLst>
            </c:dLbl>
            <c:dLbl>
              <c:idx val="24"/>
              <c:layout>
                <c:manualLayout>
                  <c:x val="-1.10000000000001E-2"/>
                  <c:y val="4.0871611040603599E-3"/>
                </c:manualLayout>
              </c:layout>
              <c:tx>
                <c:rich>
                  <a:bodyPr/>
                  <a:lstStyle/>
                  <a:p>
                    <a:r>
                      <a:rPr lang="en-US" dirty="0"/>
                      <a:t>15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E6A2-4587-9811-111CFD0B6D26}"/>
                </c:ext>
              </c:extLst>
            </c:dLbl>
            <c:dLbl>
              <c:idx val="2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7-E6A2-4587-9811-111CFD0B6D26}"/>
                </c:ext>
              </c:extLst>
            </c:dLbl>
            <c:dLbl>
              <c:idx val="2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E6A2-4587-9811-111CFD0B6D26}"/>
                </c:ext>
              </c:extLst>
            </c:dLbl>
            <c:dLbl>
              <c:idx val="2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E6A2-4587-9811-111CFD0B6D26}"/>
                </c:ext>
              </c:extLst>
            </c:dLbl>
            <c:dLbl>
              <c:idx val="2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E6A2-4587-9811-111CFD0B6D26}"/>
                </c:ext>
              </c:extLst>
            </c:dLbl>
            <c:dLbl>
              <c:idx val="2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E6A2-4587-9811-111CFD0B6D26}"/>
                </c:ext>
              </c:extLst>
            </c:dLbl>
            <c:dLbl>
              <c:idx val="30"/>
              <c:layout>
                <c:manualLayout>
                  <c:x val="-1.2492537313432899E-2"/>
                  <c:y val="3.3323313962549797E-2"/>
                </c:manualLayout>
              </c:layout>
              <c:tx>
                <c:rich>
                  <a:bodyPr/>
                  <a:lstStyle/>
                  <a:p>
                    <a:r>
                      <a:rPr lang="en-US" dirty="0"/>
                      <a:t>19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C-E6A2-4587-9811-111CFD0B6D26}"/>
                </c:ext>
              </c:extLst>
            </c:dLbl>
            <c:dLbl>
              <c:idx val="3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E6A2-4587-9811-111CFD0B6D26}"/>
                </c:ext>
              </c:extLst>
            </c:dLbl>
            <c:dLbl>
              <c:idx val="3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E6A2-4587-9811-111CFD0B6D26}"/>
                </c:ext>
              </c:extLst>
            </c:dLbl>
            <c:dLbl>
              <c:idx val="3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E6A2-4587-9811-111CFD0B6D26}"/>
                </c:ext>
              </c:extLst>
            </c:dLbl>
            <c:dLbl>
              <c:idx val="3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E6A2-4587-9811-111CFD0B6D26}"/>
                </c:ext>
              </c:extLst>
            </c:dLbl>
            <c:dLbl>
              <c:idx val="3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E6A2-4587-9811-111CFD0B6D26}"/>
                </c:ext>
              </c:extLst>
            </c:dLbl>
            <c:dLbl>
              <c:idx val="3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E6A2-4587-9811-111CFD0B6D26}"/>
                </c:ext>
              </c:extLst>
            </c:dLbl>
            <c:dLbl>
              <c:idx val="3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3-E6A2-4587-9811-111CFD0B6D26}"/>
                </c:ext>
              </c:extLst>
            </c:dLbl>
            <c:dLbl>
              <c:idx val="38"/>
              <c:layout>
                <c:manualLayout>
                  <c:x val="-1.18168074730231E-2"/>
                  <c:y val="1.6348772088140499E-2"/>
                </c:manualLayout>
              </c:layout>
              <c:tx>
                <c:rich>
                  <a:bodyPr/>
                  <a:lstStyle/>
                  <a:p>
                    <a:r>
                      <a:rPr lang="en-US" dirty="0"/>
                      <a:t>25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4-E6A2-4587-9811-111CFD0B6D26}"/>
                </c:ext>
              </c:extLst>
            </c:dLbl>
            <c:dLbl>
              <c:idx val="3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5-E6A2-4587-9811-111CFD0B6D26}"/>
                </c:ext>
              </c:extLst>
            </c:dLbl>
            <c:dLbl>
              <c:idx val="4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6-E6A2-4587-9811-111CFD0B6D26}"/>
                </c:ext>
              </c:extLst>
            </c:dLbl>
            <c:dLbl>
              <c:idx val="4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E6A2-4587-9811-111CFD0B6D26}"/>
                </c:ext>
              </c:extLst>
            </c:dLbl>
            <c:dLbl>
              <c:idx val="42"/>
              <c:layout>
                <c:manualLayout>
                  <c:x val="-9.5074626865671603E-3"/>
                  <c:y val="1.22614833121813E-2"/>
                </c:manualLayout>
              </c:layout>
              <c:tx>
                <c:rich>
                  <a:bodyPr/>
                  <a:lstStyle/>
                  <a:p>
                    <a:r>
                      <a:rPr lang="en-US" dirty="0"/>
                      <a:t>27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8-E6A2-4587-9811-111CFD0B6D26}"/>
                </c:ext>
              </c:extLst>
            </c:dLbl>
            <c:dLbl>
              <c:idx val="4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9-E6A2-4587-9811-111CFD0B6D26}"/>
                </c:ext>
              </c:extLst>
            </c:dLbl>
            <c:dLbl>
              <c:idx val="4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A-E6A2-4587-9811-111CFD0B6D26}"/>
                </c:ext>
              </c:extLst>
            </c:dLbl>
            <c:dLbl>
              <c:idx val="4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B-E6A2-4587-9811-111CFD0B6D26}"/>
                </c:ext>
              </c:extLst>
            </c:dLbl>
            <c:dLbl>
              <c:idx val="4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C-E6A2-4587-9811-111CFD0B6D26}"/>
                </c:ext>
              </c:extLst>
            </c:dLbl>
            <c:dLbl>
              <c:idx val="4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D-E6A2-4587-9811-111CFD0B6D26}"/>
                </c:ext>
              </c:extLst>
            </c:dLbl>
            <c:dLbl>
              <c:idx val="4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E-E6A2-4587-9811-111CFD0B6D26}"/>
                </c:ext>
              </c:extLst>
            </c:dLbl>
            <c:dLbl>
              <c:idx val="4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F-E6A2-4587-9811-111CFD0B6D26}"/>
                </c:ext>
              </c:extLst>
            </c:dLbl>
            <c:dLbl>
              <c:idx val="50"/>
              <c:layout>
                <c:manualLayout>
                  <c:x val="-6.5223880597014899E-3"/>
                  <c:y val="8.1743222081208794E-3"/>
                </c:manualLayout>
              </c:layout>
              <c:tx>
                <c:rich>
                  <a:bodyPr/>
                  <a:lstStyle/>
                  <a:p>
                    <a:r>
                      <a:rPr lang="en-US" dirty="0"/>
                      <a:t>32</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0-E6A2-4587-9811-111CFD0B6D26}"/>
                </c:ext>
              </c:extLst>
            </c:dLbl>
            <c:dLbl>
              <c:idx val="5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1-E6A2-4587-9811-111CFD0B6D26}"/>
                </c:ext>
              </c:extLst>
            </c:dLbl>
            <c:dLbl>
              <c:idx val="5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2-E6A2-4587-9811-111CFD0B6D26}"/>
                </c:ext>
              </c:extLst>
            </c:dLbl>
            <c:dLbl>
              <c:idx val="5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3-E6A2-4587-9811-111CFD0B6D26}"/>
                </c:ext>
              </c:extLst>
            </c:dLbl>
            <c:dLbl>
              <c:idx val="5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4-E6A2-4587-9811-111CFD0B6D26}"/>
                </c:ext>
              </c:extLst>
            </c:dLbl>
            <c:dLbl>
              <c:idx val="5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5-E6A2-4587-9811-111CFD0B6D26}"/>
                </c:ext>
              </c:extLst>
            </c:dLbl>
            <c:dLbl>
              <c:idx val="5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6-E6A2-4587-9811-111CFD0B6D26}"/>
                </c:ext>
              </c:extLst>
            </c:dLbl>
            <c:dLbl>
              <c:idx val="5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7-E6A2-4587-9811-111CFD0B6D26}"/>
                </c:ext>
              </c:extLst>
            </c:dLbl>
            <c:dLbl>
              <c:idx val="5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8-E6A2-4587-9811-111CFD0B6D26}"/>
                </c:ext>
              </c:extLst>
            </c:dLbl>
            <c:dLbl>
              <c:idx val="5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9-E6A2-4587-9811-111CFD0B6D26}"/>
                </c:ext>
              </c:extLst>
            </c:dLbl>
            <c:dLbl>
              <c:idx val="60"/>
              <c:layout>
                <c:manualLayout>
                  <c:x val="-6.6635327300506404E-3"/>
                  <c:y val="4.7128151463199201E-3"/>
                </c:manualLayout>
              </c:layout>
              <c:tx>
                <c:rich>
                  <a:bodyPr/>
                  <a:lstStyle/>
                  <a:p>
                    <a:r>
                      <a:rPr lang="en-US" dirty="0"/>
                      <a:t>38</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A-E6A2-4587-9811-111CFD0B6D26}"/>
                </c:ext>
              </c:extLst>
            </c:dLbl>
            <c:dLbl>
              <c:idx val="6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B-E6A2-4587-9811-111CFD0B6D26}"/>
                </c:ext>
              </c:extLst>
            </c:dLbl>
            <c:dLbl>
              <c:idx val="6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C-E6A2-4587-9811-111CFD0B6D26}"/>
                </c:ext>
              </c:extLst>
            </c:dLbl>
            <c:dLbl>
              <c:idx val="6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5D-E6A2-4587-9811-111CFD0B6D26}"/>
                </c:ext>
              </c:extLst>
            </c:dLbl>
            <c:dLbl>
              <c:idx val="6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A2-4587-9811-111CFD0B6D26}"/>
                </c:ext>
              </c:extLst>
            </c:dLbl>
            <c:dLbl>
              <c:idx val="6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6A2-4587-9811-111CFD0B6D26}"/>
                </c:ext>
              </c:extLst>
            </c:dLbl>
            <c:dLbl>
              <c:idx val="66"/>
              <c:layout>
                <c:manualLayout>
                  <c:x val="-1.2754495240333801E-2"/>
                  <c:y val="2.5148620666622101E-2"/>
                </c:manualLayout>
              </c:layout>
              <c:tx>
                <c:rich>
                  <a:bodyPr/>
                  <a:lstStyle/>
                  <a:p>
                    <a:r>
                      <a:rPr lang="en-US" dirty="0"/>
                      <a:t>40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A2-4587-9811-111CFD0B6D26}"/>
                </c:ext>
              </c:extLst>
            </c:dLbl>
            <c:dLbl>
              <c:idx val="6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A2-4587-9811-111CFD0B6D26}"/>
                </c:ext>
              </c:extLst>
            </c:dLbl>
            <c:dLbl>
              <c:idx val="6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6A2-4587-9811-111CFD0B6D26}"/>
                </c:ext>
              </c:extLst>
            </c:dLbl>
            <c:dLbl>
              <c:idx val="6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6A2-4587-9811-111CFD0B6D26}"/>
                </c:ext>
              </c:extLst>
            </c:dLbl>
            <c:dLbl>
              <c:idx val="7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6A2-4587-9811-111CFD0B6D26}"/>
                </c:ext>
              </c:extLst>
            </c:dLbl>
            <c:dLbl>
              <c:idx val="7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6A2-4587-9811-111CFD0B6D26}"/>
                </c:ext>
              </c:extLst>
            </c:dLbl>
            <c:dLbl>
              <c:idx val="7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6A2-4587-9811-111CFD0B6D26}"/>
                </c:ext>
              </c:extLst>
            </c:dLbl>
            <c:dLbl>
              <c:idx val="73"/>
              <c:layout>
                <c:manualLayout>
                  <c:x val="-3.6373134328358099E-2"/>
                  <c:y val="6.2973600813424502E-3"/>
                </c:manualLayout>
              </c:layout>
              <c:tx>
                <c:rich>
                  <a:bodyPr/>
                  <a:lstStyle/>
                  <a:p>
                    <a:r>
                      <a:rPr lang="en-US" dirty="0"/>
                      <a:t>43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6A2-4587-9811-111CFD0B6D26}"/>
                </c:ext>
              </c:extLst>
            </c:dLbl>
            <c:dLbl>
              <c:idx val="7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6A2-4587-9811-111CFD0B6D26}"/>
                </c:ext>
              </c:extLst>
            </c:dLbl>
            <c:dLbl>
              <c:idx val="7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6A2-4587-9811-111CFD0B6D26}"/>
                </c:ext>
              </c:extLst>
            </c:dLbl>
            <c:dLbl>
              <c:idx val="7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6A2-4587-9811-111CFD0B6D26}"/>
                </c:ext>
              </c:extLst>
            </c:dLbl>
            <c:dLbl>
              <c:idx val="7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6A2-4587-9811-111CFD0B6D26}"/>
                </c:ext>
              </c:extLst>
            </c:dLbl>
            <c:dLbl>
              <c:idx val="7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6A2-4587-9811-111CFD0B6D26}"/>
                </c:ext>
              </c:extLst>
            </c:dLbl>
            <c:spPr>
              <a:noFill/>
              <a:ln>
                <a:noFill/>
              </a:ln>
              <a:effectLst/>
            </c:spPr>
            <c:txPr>
              <a:bodyPr rot="0" spcFirstLastPara="1" vertOverflow="ellipsis" vert="horz" wrap="square" lIns="38100" tIns="19050" rIns="38100" bIns="19050" anchor="ctr" anchorCtr="1">
                <a:spAutoFit/>
              </a:bodyPr>
              <a:lstStyle/>
              <a:p>
                <a:pPr>
                  <a:defRPr lang="en-GB" sz="700" b="0" i="0" u="none" strike="noStrike" kern="1200" baseline="0">
                    <a:solidFill>
                      <a:srgbClr val="82786F"/>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Sheet1!$A$2:$A$80</c:f>
              <c:numCache>
                <c:formatCode>General</c:formatCode>
                <c:ptCount val="79"/>
                <c:pt idx="0">
                  <c:v>1</c:v>
                </c:pt>
                <c:pt idx="1">
                  <c:v>2.8</c:v>
                </c:pt>
                <c:pt idx="2">
                  <c:v>2.8</c:v>
                </c:pt>
                <c:pt idx="3">
                  <c:v>12.3</c:v>
                </c:pt>
                <c:pt idx="4">
                  <c:v>12.3</c:v>
                </c:pt>
                <c:pt idx="5">
                  <c:v>17.600000000000001</c:v>
                </c:pt>
                <c:pt idx="6">
                  <c:v>17.600000000000001</c:v>
                </c:pt>
                <c:pt idx="7">
                  <c:v>23.8</c:v>
                </c:pt>
                <c:pt idx="8">
                  <c:v>23.8</c:v>
                </c:pt>
                <c:pt idx="9">
                  <c:v>34.5</c:v>
                </c:pt>
                <c:pt idx="10">
                  <c:v>34.5</c:v>
                </c:pt>
                <c:pt idx="11">
                  <c:v>35</c:v>
                </c:pt>
                <c:pt idx="12">
                  <c:v>35</c:v>
                </c:pt>
                <c:pt idx="13">
                  <c:v>52.8</c:v>
                </c:pt>
                <c:pt idx="14">
                  <c:v>52.8</c:v>
                </c:pt>
                <c:pt idx="15">
                  <c:v>53</c:v>
                </c:pt>
                <c:pt idx="16">
                  <c:v>53</c:v>
                </c:pt>
                <c:pt idx="17">
                  <c:v>53.2</c:v>
                </c:pt>
                <c:pt idx="18">
                  <c:v>53.2</c:v>
                </c:pt>
                <c:pt idx="19">
                  <c:v>53.4</c:v>
                </c:pt>
                <c:pt idx="20">
                  <c:v>53.4</c:v>
                </c:pt>
                <c:pt idx="21">
                  <c:v>65.3</c:v>
                </c:pt>
                <c:pt idx="22">
                  <c:v>65.3</c:v>
                </c:pt>
                <c:pt idx="23">
                  <c:v>65.900000000000006</c:v>
                </c:pt>
                <c:pt idx="24">
                  <c:v>65.900000000000006</c:v>
                </c:pt>
                <c:pt idx="25">
                  <c:v>66.099999999999994</c:v>
                </c:pt>
                <c:pt idx="26">
                  <c:v>66.099999999999994</c:v>
                </c:pt>
                <c:pt idx="27">
                  <c:v>78</c:v>
                </c:pt>
                <c:pt idx="28">
                  <c:v>78</c:v>
                </c:pt>
                <c:pt idx="29">
                  <c:v>78.3</c:v>
                </c:pt>
                <c:pt idx="30">
                  <c:v>78.3</c:v>
                </c:pt>
                <c:pt idx="31">
                  <c:v>78.5</c:v>
                </c:pt>
                <c:pt idx="32">
                  <c:v>78.5</c:v>
                </c:pt>
                <c:pt idx="33">
                  <c:v>78.7</c:v>
                </c:pt>
                <c:pt idx="34">
                  <c:v>78.7</c:v>
                </c:pt>
                <c:pt idx="35">
                  <c:v>79.400000000000006</c:v>
                </c:pt>
                <c:pt idx="36">
                  <c:v>79.400000000000006</c:v>
                </c:pt>
                <c:pt idx="37">
                  <c:v>90</c:v>
                </c:pt>
                <c:pt idx="38">
                  <c:v>90</c:v>
                </c:pt>
                <c:pt idx="39">
                  <c:v>101.6</c:v>
                </c:pt>
                <c:pt idx="40">
                  <c:v>101.6</c:v>
                </c:pt>
                <c:pt idx="41">
                  <c:v>102.1</c:v>
                </c:pt>
                <c:pt idx="42">
                  <c:v>102.1</c:v>
                </c:pt>
                <c:pt idx="43">
                  <c:v>102.3</c:v>
                </c:pt>
                <c:pt idx="44">
                  <c:v>102.3</c:v>
                </c:pt>
                <c:pt idx="45">
                  <c:v>102.7</c:v>
                </c:pt>
                <c:pt idx="46">
                  <c:v>102.7</c:v>
                </c:pt>
                <c:pt idx="47">
                  <c:v>125.4</c:v>
                </c:pt>
                <c:pt idx="48">
                  <c:v>125.4</c:v>
                </c:pt>
                <c:pt idx="49">
                  <c:v>125.8</c:v>
                </c:pt>
                <c:pt idx="50">
                  <c:v>125.8</c:v>
                </c:pt>
                <c:pt idx="51">
                  <c:v>125.8</c:v>
                </c:pt>
                <c:pt idx="52">
                  <c:v>125.8</c:v>
                </c:pt>
                <c:pt idx="53">
                  <c:v>126.3</c:v>
                </c:pt>
                <c:pt idx="54">
                  <c:v>126.3</c:v>
                </c:pt>
                <c:pt idx="55">
                  <c:v>126.6</c:v>
                </c:pt>
                <c:pt idx="56">
                  <c:v>126.6</c:v>
                </c:pt>
                <c:pt idx="57">
                  <c:v>126.9</c:v>
                </c:pt>
                <c:pt idx="58">
                  <c:v>126.9</c:v>
                </c:pt>
                <c:pt idx="59">
                  <c:v>137.69999999999999</c:v>
                </c:pt>
                <c:pt idx="60">
                  <c:v>137.69999999999999</c:v>
                </c:pt>
                <c:pt idx="61">
                  <c:v>138.4</c:v>
                </c:pt>
                <c:pt idx="62">
                  <c:v>138.4</c:v>
                </c:pt>
                <c:pt idx="63">
                  <c:v>150.69999999999999</c:v>
                </c:pt>
                <c:pt idx="64">
                  <c:v>150.69999999999999</c:v>
                </c:pt>
                <c:pt idx="65">
                  <c:v>151.6</c:v>
                </c:pt>
                <c:pt idx="66">
                  <c:v>151.6</c:v>
                </c:pt>
                <c:pt idx="67">
                  <c:v>152.9</c:v>
                </c:pt>
                <c:pt idx="68">
                  <c:v>152.9</c:v>
                </c:pt>
                <c:pt idx="69">
                  <c:v>158</c:v>
                </c:pt>
                <c:pt idx="70">
                  <c:v>158</c:v>
                </c:pt>
                <c:pt idx="71">
                  <c:v>158.19999999999999</c:v>
                </c:pt>
                <c:pt idx="72">
                  <c:v>158.19999999999999</c:v>
                </c:pt>
                <c:pt idx="73">
                  <c:v>158.4</c:v>
                </c:pt>
                <c:pt idx="74">
                  <c:v>158.4</c:v>
                </c:pt>
                <c:pt idx="75">
                  <c:v>158.69999999999999</c:v>
                </c:pt>
                <c:pt idx="76">
                  <c:v>158.69999999999999</c:v>
                </c:pt>
                <c:pt idx="77">
                  <c:v>169.7</c:v>
                </c:pt>
                <c:pt idx="78">
                  <c:v>169.7</c:v>
                </c:pt>
              </c:numCache>
            </c:numRef>
          </c:xVal>
          <c:yVal>
            <c:numRef>
              <c:f>Sheet1!$B$2:$B$80</c:f>
              <c:numCache>
                <c:formatCode>General</c:formatCode>
                <c:ptCount val="79"/>
                <c:pt idx="0">
                  <c:v>0.12</c:v>
                </c:pt>
                <c:pt idx="1">
                  <c:v>0.12</c:v>
                </c:pt>
                <c:pt idx="2">
                  <c:v>0.26</c:v>
                </c:pt>
                <c:pt idx="3">
                  <c:v>0.26</c:v>
                </c:pt>
                <c:pt idx="4">
                  <c:v>0.41</c:v>
                </c:pt>
                <c:pt idx="5">
                  <c:v>0.41</c:v>
                </c:pt>
                <c:pt idx="6">
                  <c:v>0.56000000000000005</c:v>
                </c:pt>
                <c:pt idx="7">
                  <c:v>0.56000000000000005</c:v>
                </c:pt>
                <c:pt idx="8">
                  <c:v>1.06</c:v>
                </c:pt>
                <c:pt idx="9">
                  <c:v>1.06</c:v>
                </c:pt>
                <c:pt idx="10">
                  <c:v>1.22</c:v>
                </c:pt>
                <c:pt idx="11">
                  <c:v>1.22</c:v>
                </c:pt>
                <c:pt idx="12">
                  <c:v>1.41</c:v>
                </c:pt>
                <c:pt idx="13">
                  <c:v>1.41</c:v>
                </c:pt>
                <c:pt idx="14">
                  <c:v>1.6</c:v>
                </c:pt>
                <c:pt idx="15">
                  <c:v>1.6</c:v>
                </c:pt>
                <c:pt idx="16">
                  <c:v>2</c:v>
                </c:pt>
                <c:pt idx="17">
                  <c:v>2</c:v>
                </c:pt>
                <c:pt idx="18">
                  <c:v>2.1800000000000002</c:v>
                </c:pt>
                <c:pt idx="19">
                  <c:v>2.1800000000000002</c:v>
                </c:pt>
                <c:pt idx="20">
                  <c:v>2.37</c:v>
                </c:pt>
                <c:pt idx="21">
                  <c:v>2.37</c:v>
                </c:pt>
                <c:pt idx="22">
                  <c:v>2.58</c:v>
                </c:pt>
                <c:pt idx="23">
                  <c:v>2.58</c:v>
                </c:pt>
                <c:pt idx="24">
                  <c:v>2.82</c:v>
                </c:pt>
                <c:pt idx="25">
                  <c:v>2.82</c:v>
                </c:pt>
                <c:pt idx="26">
                  <c:v>3.22</c:v>
                </c:pt>
                <c:pt idx="27">
                  <c:v>3.22</c:v>
                </c:pt>
                <c:pt idx="28">
                  <c:v>3.66</c:v>
                </c:pt>
                <c:pt idx="29">
                  <c:v>3.66</c:v>
                </c:pt>
                <c:pt idx="30">
                  <c:v>4</c:v>
                </c:pt>
                <c:pt idx="31">
                  <c:v>4</c:v>
                </c:pt>
                <c:pt idx="32">
                  <c:v>4.1199999999999974</c:v>
                </c:pt>
                <c:pt idx="33">
                  <c:v>4.1199999999999974</c:v>
                </c:pt>
                <c:pt idx="34">
                  <c:v>4.33</c:v>
                </c:pt>
                <c:pt idx="35">
                  <c:v>4.33</c:v>
                </c:pt>
                <c:pt idx="36">
                  <c:v>4.5599999999999996</c:v>
                </c:pt>
                <c:pt idx="37">
                  <c:v>4.5599999999999996</c:v>
                </c:pt>
                <c:pt idx="38">
                  <c:v>5.0599999999999996</c:v>
                </c:pt>
                <c:pt idx="39">
                  <c:v>5.0599999999999996</c:v>
                </c:pt>
                <c:pt idx="40">
                  <c:v>5.25</c:v>
                </c:pt>
                <c:pt idx="41">
                  <c:v>5.25</c:v>
                </c:pt>
                <c:pt idx="42">
                  <c:v>5.6</c:v>
                </c:pt>
                <c:pt idx="43">
                  <c:v>5.6</c:v>
                </c:pt>
                <c:pt idx="44">
                  <c:v>6.1</c:v>
                </c:pt>
                <c:pt idx="45">
                  <c:v>6.1</c:v>
                </c:pt>
                <c:pt idx="46">
                  <c:v>6.3599999999999977</c:v>
                </c:pt>
                <c:pt idx="47">
                  <c:v>6.3599999999999977</c:v>
                </c:pt>
                <c:pt idx="48">
                  <c:v>6.64</c:v>
                </c:pt>
                <c:pt idx="49">
                  <c:v>6.64</c:v>
                </c:pt>
                <c:pt idx="50">
                  <c:v>6.94</c:v>
                </c:pt>
                <c:pt idx="51">
                  <c:v>6.94</c:v>
                </c:pt>
                <c:pt idx="52">
                  <c:v>7.2</c:v>
                </c:pt>
                <c:pt idx="53">
                  <c:v>7.2</c:v>
                </c:pt>
                <c:pt idx="54">
                  <c:v>7.48</c:v>
                </c:pt>
                <c:pt idx="55">
                  <c:v>7.48</c:v>
                </c:pt>
                <c:pt idx="56">
                  <c:v>7.8</c:v>
                </c:pt>
                <c:pt idx="57">
                  <c:v>7.8</c:v>
                </c:pt>
                <c:pt idx="58">
                  <c:v>8.0400000000000009</c:v>
                </c:pt>
                <c:pt idx="59">
                  <c:v>8.0400000000000009</c:v>
                </c:pt>
                <c:pt idx="60">
                  <c:v>8.32</c:v>
                </c:pt>
                <c:pt idx="61">
                  <c:v>8.32</c:v>
                </c:pt>
                <c:pt idx="62">
                  <c:v>8.620000000000001</c:v>
                </c:pt>
                <c:pt idx="63">
                  <c:v>8.620000000000001</c:v>
                </c:pt>
                <c:pt idx="64">
                  <c:v>8.92</c:v>
                </c:pt>
                <c:pt idx="65">
                  <c:v>8.92</c:v>
                </c:pt>
                <c:pt idx="66">
                  <c:v>9.2200000000000006</c:v>
                </c:pt>
                <c:pt idx="67">
                  <c:v>9.2200000000000006</c:v>
                </c:pt>
                <c:pt idx="68">
                  <c:v>9.51</c:v>
                </c:pt>
                <c:pt idx="69">
                  <c:v>9.51</c:v>
                </c:pt>
                <c:pt idx="70">
                  <c:v>9.82</c:v>
                </c:pt>
                <c:pt idx="71">
                  <c:v>9.82</c:v>
                </c:pt>
                <c:pt idx="72">
                  <c:v>10.199999999999999</c:v>
                </c:pt>
                <c:pt idx="73">
                  <c:v>10.199999999999999</c:v>
                </c:pt>
                <c:pt idx="74">
                  <c:v>10.42</c:v>
                </c:pt>
                <c:pt idx="75">
                  <c:v>10.42</c:v>
                </c:pt>
                <c:pt idx="76">
                  <c:v>10.73</c:v>
                </c:pt>
                <c:pt idx="77">
                  <c:v>10.73</c:v>
                </c:pt>
                <c:pt idx="78">
                  <c:v>11.02</c:v>
                </c:pt>
              </c:numCache>
            </c:numRef>
          </c:yVal>
          <c:smooth val="0"/>
          <c:extLst>
            <c:ext xmlns:c16="http://schemas.microsoft.com/office/drawing/2014/chart" uri="{C3380CC4-5D6E-409C-BE32-E72D297353CC}">
              <c16:uniqueId val="{0000005E-E6A2-4587-9811-111CFD0B6D26}"/>
            </c:ext>
          </c:extLst>
        </c:ser>
        <c:ser>
          <c:idx val="1"/>
          <c:order val="1"/>
          <c:tx>
            <c:v>Liraglutide 3.0 mg</c:v>
          </c:tx>
          <c:spPr>
            <a:ln w="19050" cap="rnd">
              <a:solidFill>
                <a:srgbClr val="001965"/>
              </a:solidFill>
              <a:round/>
            </a:ln>
            <a:effectLst/>
          </c:spPr>
          <c:marker>
            <c:symbol val="none"/>
          </c:marker>
          <c:dPt>
            <c:idx val="46"/>
            <c:bubble3D val="0"/>
            <c:spPr>
              <a:ln w="19050" cap="rnd">
                <a:solidFill>
                  <a:srgbClr val="001965"/>
                </a:solidFill>
                <a:prstDash val="sysDash"/>
                <a:round/>
              </a:ln>
              <a:effectLst/>
            </c:spPr>
            <c:extLst>
              <c:ext xmlns:c16="http://schemas.microsoft.com/office/drawing/2014/chart" uri="{C3380CC4-5D6E-409C-BE32-E72D297353CC}">
                <c16:uniqueId val="{00000060-E6A2-4587-9811-111CFD0B6D26}"/>
              </c:ext>
            </c:extLst>
          </c:dPt>
          <c:dPt>
            <c:idx val="47"/>
            <c:bubble3D val="0"/>
            <c:spPr>
              <a:ln w="19050" cap="rnd">
                <a:solidFill>
                  <a:srgbClr val="001965"/>
                </a:solidFill>
                <a:prstDash val="sysDash"/>
                <a:round/>
              </a:ln>
              <a:effectLst/>
            </c:spPr>
            <c:extLst>
              <c:ext xmlns:c16="http://schemas.microsoft.com/office/drawing/2014/chart" uri="{C3380CC4-5D6E-409C-BE32-E72D297353CC}">
                <c16:uniqueId val="{00000062-E6A2-4587-9811-111CFD0B6D26}"/>
              </c:ext>
            </c:extLst>
          </c:dPt>
          <c:dPt>
            <c:idx val="48"/>
            <c:bubble3D val="0"/>
            <c:spPr>
              <a:ln w="19050" cap="rnd">
                <a:solidFill>
                  <a:srgbClr val="001965"/>
                </a:solidFill>
                <a:prstDash val="sysDash"/>
                <a:round/>
              </a:ln>
              <a:effectLst/>
            </c:spPr>
            <c:extLst>
              <c:ext xmlns:c16="http://schemas.microsoft.com/office/drawing/2014/chart" uri="{C3380CC4-5D6E-409C-BE32-E72D297353CC}">
                <c16:uniqueId val="{00000064-E6A2-4587-9811-111CFD0B6D26}"/>
              </c:ext>
            </c:extLst>
          </c:dPt>
          <c:dPt>
            <c:idx val="49"/>
            <c:bubble3D val="0"/>
            <c:spPr>
              <a:ln w="19050" cap="rnd">
                <a:solidFill>
                  <a:srgbClr val="001965"/>
                </a:solidFill>
                <a:prstDash val="sysDash"/>
                <a:round/>
              </a:ln>
              <a:effectLst/>
            </c:spPr>
            <c:extLst>
              <c:ext xmlns:c16="http://schemas.microsoft.com/office/drawing/2014/chart" uri="{C3380CC4-5D6E-409C-BE32-E72D297353CC}">
                <c16:uniqueId val="{00000066-E6A2-4587-9811-111CFD0B6D26}"/>
              </c:ext>
            </c:extLst>
          </c:dPt>
          <c:dPt>
            <c:idx val="50"/>
            <c:bubble3D val="0"/>
            <c:spPr>
              <a:ln w="19050" cap="rnd">
                <a:solidFill>
                  <a:srgbClr val="001965"/>
                </a:solidFill>
                <a:prstDash val="sysDash"/>
                <a:round/>
              </a:ln>
              <a:effectLst/>
            </c:spPr>
            <c:extLst>
              <c:ext xmlns:c16="http://schemas.microsoft.com/office/drawing/2014/chart" uri="{C3380CC4-5D6E-409C-BE32-E72D297353CC}">
                <c16:uniqueId val="{00000068-E6A2-4587-9811-111CFD0B6D26}"/>
              </c:ext>
            </c:extLst>
          </c:dPt>
          <c:dPt>
            <c:idx val="51"/>
            <c:bubble3D val="0"/>
            <c:spPr>
              <a:ln w="19050" cap="rnd">
                <a:solidFill>
                  <a:srgbClr val="001965"/>
                </a:solidFill>
                <a:prstDash val="sysDash"/>
                <a:round/>
              </a:ln>
              <a:effectLst/>
            </c:spPr>
            <c:extLst>
              <c:ext xmlns:c16="http://schemas.microsoft.com/office/drawing/2014/chart" uri="{C3380CC4-5D6E-409C-BE32-E72D297353CC}">
                <c16:uniqueId val="{0000006A-E6A2-4587-9811-111CFD0B6D26}"/>
              </c:ext>
            </c:extLst>
          </c:dPt>
          <c:dPt>
            <c:idx val="52"/>
            <c:bubble3D val="0"/>
            <c:spPr>
              <a:ln w="19050" cap="rnd">
                <a:solidFill>
                  <a:srgbClr val="001965"/>
                </a:solidFill>
                <a:prstDash val="sysDash"/>
                <a:round/>
              </a:ln>
              <a:effectLst/>
            </c:spPr>
            <c:extLst>
              <c:ext xmlns:c16="http://schemas.microsoft.com/office/drawing/2014/chart" uri="{C3380CC4-5D6E-409C-BE32-E72D297353CC}">
                <c16:uniqueId val="{0000006C-E6A2-4587-9811-111CFD0B6D26}"/>
              </c:ext>
            </c:extLst>
          </c:dPt>
          <c:dPt>
            <c:idx val="53"/>
            <c:bubble3D val="0"/>
            <c:spPr>
              <a:ln w="19050" cap="rnd">
                <a:solidFill>
                  <a:srgbClr val="001965"/>
                </a:solidFill>
                <a:prstDash val="sysDash"/>
                <a:round/>
              </a:ln>
              <a:effectLst/>
            </c:spPr>
            <c:extLst>
              <c:ext xmlns:c16="http://schemas.microsoft.com/office/drawing/2014/chart" uri="{C3380CC4-5D6E-409C-BE32-E72D297353CC}">
                <c16:uniqueId val="{0000006E-E6A2-4587-9811-111CFD0B6D26}"/>
              </c:ext>
            </c:extLst>
          </c:dPt>
          <c:dPt>
            <c:idx val="54"/>
            <c:bubble3D val="0"/>
            <c:spPr>
              <a:ln w="19050" cap="rnd">
                <a:solidFill>
                  <a:srgbClr val="001965"/>
                </a:solidFill>
                <a:prstDash val="sysDash"/>
                <a:round/>
              </a:ln>
              <a:effectLst/>
            </c:spPr>
            <c:extLst>
              <c:ext xmlns:c16="http://schemas.microsoft.com/office/drawing/2014/chart" uri="{C3380CC4-5D6E-409C-BE32-E72D297353CC}">
                <c16:uniqueId val="{00000070-E6A2-4587-9811-111CFD0B6D26}"/>
              </c:ext>
            </c:extLst>
          </c:dPt>
          <c:dPt>
            <c:idx val="55"/>
            <c:bubble3D val="0"/>
            <c:spPr>
              <a:ln w="19050" cap="rnd">
                <a:solidFill>
                  <a:srgbClr val="001965"/>
                </a:solidFill>
                <a:prstDash val="sysDash"/>
                <a:round/>
              </a:ln>
              <a:effectLst/>
            </c:spPr>
            <c:extLst>
              <c:ext xmlns:c16="http://schemas.microsoft.com/office/drawing/2014/chart" uri="{C3380CC4-5D6E-409C-BE32-E72D297353CC}">
                <c16:uniqueId val="{00000072-E6A2-4587-9811-111CFD0B6D26}"/>
              </c:ext>
            </c:extLst>
          </c:dPt>
          <c:dPt>
            <c:idx val="56"/>
            <c:bubble3D val="0"/>
            <c:spPr>
              <a:ln w="19050" cap="rnd">
                <a:solidFill>
                  <a:srgbClr val="001965"/>
                </a:solidFill>
                <a:prstDash val="sysDash"/>
                <a:round/>
              </a:ln>
              <a:effectLst/>
            </c:spPr>
            <c:extLst>
              <c:ext xmlns:c16="http://schemas.microsoft.com/office/drawing/2014/chart" uri="{C3380CC4-5D6E-409C-BE32-E72D297353CC}">
                <c16:uniqueId val="{00000074-E6A2-4587-9811-111CFD0B6D26}"/>
              </c:ext>
            </c:extLst>
          </c:dPt>
          <c:dLbls>
            <c:dLbl>
              <c:idx val="0"/>
              <c:layout>
                <c:manualLayout>
                  <c:x val="-2.7041132918086699E-2"/>
                  <c:y val="-4.5876843378680303E-2"/>
                </c:manualLayout>
              </c:layout>
              <c:tx>
                <c:rich>
                  <a:bodyPr/>
                  <a:lstStyle/>
                  <a:p>
                    <a:r>
                      <a:rPr lang="en-US" dirty="0"/>
                      <a:t>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5-E6A2-4587-9811-111CFD0B6D26}"/>
                </c:ext>
              </c:extLst>
            </c:dLbl>
            <c:dLbl>
              <c:idx val="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6-E6A2-4587-9811-111CFD0B6D26}"/>
                </c:ext>
              </c:extLst>
            </c:dLbl>
            <c:dLbl>
              <c:idx val="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7-E6A2-4587-9811-111CFD0B6D26}"/>
                </c:ext>
              </c:extLst>
            </c:dLbl>
            <c:dLbl>
              <c:idx val="3"/>
              <c:layout>
                <c:manualLayout>
                  <c:x val="-2.1427312257609601E-2"/>
                  <c:y val="-3.8661783151129198E-2"/>
                </c:manualLayout>
              </c:layout>
              <c:tx>
                <c:rich>
                  <a:bodyPr/>
                  <a:lstStyle/>
                  <a:p>
                    <a:r>
                      <a:rPr lang="en-US" dirty="0"/>
                      <a:t>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8-E6A2-4587-9811-111CFD0B6D26}"/>
                </c:ext>
              </c:extLst>
            </c:dLbl>
            <c:dLbl>
              <c:idx val="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9-E6A2-4587-9811-111CFD0B6D26}"/>
                </c:ext>
              </c:extLst>
            </c:dLbl>
            <c:dLbl>
              <c:idx val="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A-E6A2-4587-9811-111CFD0B6D26}"/>
                </c:ext>
              </c:extLst>
            </c:dLbl>
            <c:dLbl>
              <c:idx val="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B-E6A2-4587-9811-111CFD0B6D26}"/>
                </c:ext>
              </c:extLst>
            </c:dLbl>
            <c:dLbl>
              <c:idx val="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C-E6A2-4587-9811-111CFD0B6D26}"/>
                </c:ext>
              </c:extLst>
            </c:dLbl>
            <c:dLbl>
              <c:idx val="8"/>
              <c:layout>
                <c:manualLayout>
                  <c:x val="-1.14400047009049E-2"/>
                  <c:y val="-2.5148620666622101E-2"/>
                </c:manualLayout>
              </c:layout>
              <c:tx>
                <c:rich>
                  <a:bodyPr/>
                  <a:lstStyle/>
                  <a:p>
                    <a:r>
                      <a:rPr lang="en-US" dirty="0"/>
                      <a:t>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D-E6A2-4587-9811-111CFD0B6D26}"/>
                </c:ext>
              </c:extLst>
            </c:dLbl>
            <c:dLbl>
              <c:idx val="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E-E6A2-4587-9811-111CFD0B6D26}"/>
                </c:ext>
              </c:extLst>
            </c:dLbl>
            <c:dLbl>
              <c:idx val="1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F-E6A2-4587-9811-111CFD0B6D26}"/>
                </c:ext>
              </c:extLst>
            </c:dLbl>
            <c:dLbl>
              <c:idx val="11"/>
              <c:layout>
                <c:manualLayout>
                  <c:x val="-6.85145140439545E-3"/>
                  <c:y val="-2.50261616903792E-3"/>
                </c:manualLayout>
              </c:layout>
              <c:tx>
                <c:rich>
                  <a:bodyPr/>
                  <a:lstStyle/>
                  <a:p>
                    <a:r>
                      <a:rPr lang="en-US" dirty="0"/>
                      <a:t>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0-E6A2-4587-9811-111CFD0B6D26}"/>
                </c:ext>
              </c:extLst>
            </c:dLbl>
            <c:dLbl>
              <c:idx val="1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1-E6A2-4587-9811-111CFD0B6D26}"/>
                </c:ext>
              </c:extLst>
            </c:dLbl>
            <c:dLbl>
              <c:idx val="1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2-E6A2-4587-9811-111CFD0B6D26}"/>
                </c:ext>
              </c:extLst>
            </c:dLbl>
            <c:dLbl>
              <c:idx val="1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3-E6A2-4587-9811-111CFD0B6D26}"/>
                </c:ext>
              </c:extLst>
            </c:dLbl>
            <c:dLbl>
              <c:idx val="1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4-E6A2-4587-9811-111CFD0B6D26}"/>
                </c:ext>
              </c:extLst>
            </c:dLbl>
            <c:dLbl>
              <c:idx val="16"/>
              <c:layout>
                <c:manualLayout>
                  <c:x val="-2.2778704900693399E-2"/>
                  <c:y val="-2.2312767647080699E-2"/>
                </c:manualLayout>
              </c:layout>
              <c:tx>
                <c:rich>
                  <a:bodyPr/>
                  <a:lstStyle/>
                  <a:p>
                    <a:r>
                      <a:rPr lang="en-US" dirty="0"/>
                      <a:t>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5-E6A2-4587-9811-111CFD0B6D26}"/>
                </c:ext>
              </c:extLst>
            </c:dLbl>
            <c:dLbl>
              <c:idx val="1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6-E6A2-4587-9811-111CFD0B6D26}"/>
                </c:ext>
              </c:extLst>
            </c:dLbl>
            <c:dLbl>
              <c:idx val="18"/>
              <c:layout>
                <c:manualLayout>
                  <c:x val="-2.2657915246438901E-2"/>
                  <c:y val="-2.45231581322107E-2"/>
                </c:manualLayout>
              </c:layout>
              <c:tx>
                <c:rich>
                  <a:bodyPr/>
                  <a:lstStyle/>
                  <a:p>
                    <a:r>
                      <a:rPr lang="en-US" dirty="0"/>
                      <a:t>11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7-E6A2-4587-9811-111CFD0B6D26}"/>
                </c:ext>
              </c:extLst>
            </c:dLbl>
            <c:dLbl>
              <c:idx val="1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8-E6A2-4587-9811-111CFD0B6D26}"/>
                </c:ext>
              </c:extLst>
            </c:dLbl>
            <c:dLbl>
              <c:idx val="20"/>
              <c:layout>
                <c:manualLayout>
                  <c:x val="-2.15685119597906E-2"/>
                  <c:y val="-2.0435965110175602E-2"/>
                </c:manualLayout>
              </c:layout>
              <c:tx>
                <c:rich>
                  <a:bodyPr/>
                  <a:lstStyle/>
                  <a:p>
                    <a:r>
                      <a:rPr lang="en-US" dirty="0"/>
                      <a:t>12</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9-E6A2-4587-9811-111CFD0B6D26}"/>
                </c:ext>
              </c:extLst>
            </c:dLbl>
            <c:dLbl>
              <c:idx val="2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A-E6A2-4587-9811-111CFD0B6D26}"/>
                </c:ext>
              </c:extLst>
            </c:dLbl>
            <c:dLbl>
              <c:idx val="2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B-E6A2-4587-9811-111CFD0B6D26}"/>
                </c:ext>
              </c:extLst>
            </c:dLbl>
            <c:dLbl>
              <c:idx val="2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C-E6A2-4587-9811-111CFD0B6D26}"/>
                </c:ext>
              </c:extLst>
            </c:dLbl>
            <c:dLbl>
              <c:idx val="2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D-E6A2-4587-9811-111CFD0B6D26}"/>
                </c:ext>
              </c:extLst>
            </c:dLbl>
            <c:dLbl>
              <c:idx val="2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E-E6A2-4587-9811-111CFD0B6D26}"/>
                </c:ext>
              </c:extLst>
            </c:dLbl>
            <c:dLbl>
              <c:idx val="2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8F-E6A2-4587-9811-111CFD0B6D26}"/>
                </c:ext>
              </c:extLst>
            </c:dLbl>
            <c:dLbl>
              <c:idx val="27"/>
              <c:layout>
                <c:manualLayout>
                  <c:x val="-3.5787989187918798E-2"/>
                  <c:y val="-6.2565404225956597E-4"/>
                </c:manualLayout>
              </c:layout>
              <c:tx>
                <c:rich>
                  <a:bodyPr/>
                  <a:lstStyle/>
                  <a:p>
                    <a:r>
                      <a:rPr lang="en-US" dirty="0"/>
                      <a:t>13</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0-E6A2-4587-9811-111CFD0B6D26}"/>
                </c:ext>
              </c:extLst>
            </c:dLbl>
            <c:dLbl>
              <c:idx val="2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1-E6A2-4587-9811-111CFD0B6D26}"/>
                </c:ext>
              </c:extLst>
            </c:dLbl>
            <c:dLbl>
              <c:idx val="2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2-E6A2-4587-9811-111CFD0B6D26}"/>
                </c:ext>
              </c:extLst>
            </c:dLbl>
            <c:dLbl>
              <c:idx val="3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3-E6A2-4587-9811-111CFD0B6D26}"/>
                </c:ext>
              </c:extLst>
            </c:dLbl>
            <c:dLbl>
              <c:idx val="31"/>
              <c:layout>
                <c:manualLayout>
                  <c:x val="-2.0489693691755798E-2"/>
                  <c:y val="2.45231581322106E-2"/>
                </c:manualLayout>
              </c:layout>
              <c:tx>
                <c:rich>
                  <a:bodyPr/>
                  <a:lstStyle/>
                  <a:p>
                    <a:r>
                      <a:rPr lang="en-US" dirty="0"/>
                      <a:t>17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4-E6A2-4587-9811-111CFD0B6D26}"/>
                </c:ext>
              </c:extLst>
            </c:dLbl>
            <c:dLbl>
              <c:idx val="32"/>
              <c:layout>
                <c:manualLayout>
                  <c:x val="-1.6153250582389499E-2"/>
                  <c:y val="-2.0435965110175799E-2"/>
                </c:manualLayout>
              </c:layout>
              <c:tx>
                <c:rich>
                  <a:bodyPr/>
                  <a:lstStyle/>
                  <a:p>
                    <a:r>
                      <a:rPr lang="en-US" dirty="0"/>
                      <a:t>19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5-E6A2-4587-9811-111CFD0B6D26}"/>
                </c:ext>
              </c:extLst>
            </c:dLbl>
            <c:dLbl>
              <c:idx val="3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6-E6A2-4587-9811-111CFD0B6D26}"/>
                </c:ext>
              </c:extLst>
            </c:dLbl>
            <c:dLbl>
              <c:idx val="34"/>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7-E6A2-4587-9811-111CFD0B6D26}"/>
                </c:ext>
              </c:extLst>
            </c:dLbl>
            <c:dLbl>
              <c:idx val="3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8-E6A2-4587-9811-111CFD0B6D26}"/>
                </c:ext>
              </c:extLst>
            </c:dLbl>
            <c:dLbl>
              <c:idx val="36"/>
              <c:layout>
                <c:manualLayout>
                  <c:x val="-4.1082505951938901E-2"/>
                  <c:y val="-1.2261579066105401E-2"/>
                </c:manualLayout>
              </c:layout>
              <c:tx>
                <c:rich>
                  <a:bodyPr/>
                  <a:lstStyle/>
                  <a:p>
                    <a:r>
                      <a:rPr lang="en-US" dirty="0"/>
                      <a:t>20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9-E6A2-4587-9811-111CFD0B6D26}"/>
                </c:ext>
              </c:extLst>
            </c:dLbl>
            <c:dLbl>
              <c:idx val="3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A-E6A2-4587-9811-111CFD0B6D26}"/>
                </c:ext>
              </c:extLst>
            </c:dLbl>
            <c:dLbl>
              <c:idx val="3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B-E6A2-4587-9811-111CFD0B6D26}"/>
                </c:ext>
              </c:extLst>
            </c:dLbl>
            <c:dLbl>
              <c:idx val="3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C-E6A2-4587-9811-111CFD0B6D26}"/>
                </c:ext>
              </c:extLst>
            </c:dLbl>
            <c:dLbl>
              <c:idx val="40"/>
              <c:layout>
                <c:manualLayout>
                  <c:x val="-4.1082505951938901E-2"/>
                  <c:y val="-4.0871930220351196E-3"/>
                </c:manualLayout>
              </c:layout>
              <c:tx>
                <c:rich>
                  <a:bodyPr/>
                  <a:lstStyle/>
                  <a:p>
                    <a:r>
                      <a:rPr lang="en-US" dirty="0"/>
                      <a:t>22</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D-E6A2-4587-9811-111CFD0B6D26}"/>
                </c:ext>
              </c:extLst>
            </c:dLbl>
            <c:dLbl>
              <c:idx val="4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E-E6A2-4587-9811-111CFD0B6D26}"/>
                </c:ext>
              </c:extLst>
            </c:dLbl>
            <c:dLbl>
              <c:idx val="4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9F-E6A2-4587-9811-111CFD0B6D26}"/>
                </c:ext>
              </c:extLst>
            </c:dLbl>
            <c:dLbl>
              <c:idx val="4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A0-E6A2-4587-9811-111CFD0B6D26}"/>
                </c:ext>
              </c:extLst>
            </c:dLbl>
            <c:dLbl>
              <c:idx val="44"/>
              <c:layout>
                <c:manualLayout>
                  <c:x val="-4.1082505951938901E-2"/>
                  <c:y val="-4.0871930220351196E-3"/>
                </c:manualLayout>
              </c:layout>
              <c:tx>
                <c:rich>
                  <a:bodyPr/>
                  <a:lstStyle/>
                  <a:p>
                    <a:r>
                      <a:rPr lang="en-US" dirty="0"/>
                      <a:t>24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A1-E6A2-4587-9811-111CFD0B6D26}"/>
                </c:ext>
              </c:extLst>
            </c:dLbl>
            <c:dLbl>
              <c:idx val="4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A2-E6A2-4587-9811-111CFD0B6D26}"/>
                </c:ext>
              </c:extLst>
            </c:dLbl>
            <c:dLbl>
              <c:idx val="4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0-E6A2-4587-9811-111CFD0B6D26}"/>
                </c:ext>
              </c:extLst>
            </c:dLbl>
            <c:dLbl>
              <c:idx val="47"/>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2-E6A2-4587-9811-111CFD0B6D26}"/>
                </c:ext>
              </c:extLst>
            </c:dLbl>
            <c:dLbl>
              <c:idx val="48"/>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4-E6A2-4587-9811-111CFD0B6D26}"/>
                </c:ext>
              </c:extLst>
            </c:dLbl>
            <c:dLbl>
              <c:idx val="49"/>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6-E6A2-4587-9811-111CFD0B6D26}"/>
                </c:ext>
              </c:extLst>
            </c:dLbl>
            <c:dLbl>
              <c:idx val="50"/>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8-E6A2-4587-9811-111CFD0B6D26}"/>
                </c:ext>
              </c:extLst>
            </c:dLbl>
            <c:dLbl>
              <c:idx val="51"/>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A-E6A2-4587-9811-111CFD0B6D26}"/>
                </c:ext>
              </c:extLst>
            </c:dLbl>
            <c:dLbl>
              <c:idx val="52"/>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C-E6A2-4587-9811-111CFD0B6D26}"/>
                </c:ext>
              </c:extLst>
            </c:dLbl>
            <c:dLbl>
              <c:idx val="53"/>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6E-E6A2-4587-9811-111CFD0B6D26}"/>
                </c:ext>
              </c:extLst>
            </c:dLbl>
            <c:dLbl>
              <c:idx val="54"/>
              <c:layout>
                <c:manualLayout>
                  <c:x val="-4.2171909238587303E-2"/>
                  <c:y val="-8.1743860440702393E-3"/>
                </c:manualLayout>
              </c:layout>
              <c:tx>
                <c:rich>
                  <a:bodyPr/>
                  <a:lstStyle/>
                  <a:p>
                    <a:r>
                      <a:rPr lang="en-US" dirty="0"/>
                      <a:t>29</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0-E6A2-4587-9811-111CFD0B6D26}"/>
                </c:ext>
              </c:extLst>
            </c:dLbl>
            <c:dLbl>
              <c:idx val="55"/>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2-E6A2-4587-9811-111CFD0B6D26}"/>
                </c:ext>
              </c:extLst>
            </c:dLbl>
            <c:dLbl>
              <c:idx val="56"/>
              <c:tx>
                <c:rich>
                  <a:bodyPr/>
                  <a:lstStyle/>
                  <a:p>
                    <a:endParaRPr lang="en-US" dirty="0"/>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74-E6A2-4587-9811-111CFD0B6D26}"/>
                </c:ext>
              </c:extLst>
            </c:dLbl>
            <c:spPr>
              <a:noFill/>
              <a:ln>
                <a:noFill/>
              </a:ln>
              <a:effectLst/>
            </c:spPr>
            <c:txPr>
              <a:bodyPr rot="0" spcFirstLastPara="1" vertOverflow="ellipsis" vert="horz" wrap="square" lIns="38100" tIns="19050" rIns="38100" bIns="19050" anchor="ctr" anchorCtr="1">
                <a:spAutoFit/>
              </a:bodyPr>
              <a:lstStyle/>
              <a:p>
                <a:pPr>
                  <a:defRPr lang="en-GB" sz="700" b="0" i="0" u="none" strike="noStrike" kern="1200" baseline="0">
                    <a:solidFill>
                      <a:srgbClr val="001965"/>
                    </a:solidFill>
                    <a:latin typeface="+mn-lt"/>
                    <a:ea typeface="+mn-ea"/>
                    <a:cs typeface="+mn-cs"/>
                  </a:defRPr>
                </a:pPr>
                <a:endParaRPr lang="pt-B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Sheet1!$A$81:$A$137</c:f>
              <c:numCache>
                <c:formatCode>General</c:formatCode>
                <c:ptCount val="57"/>
                <c:pt idx="0">
                  <c:v>12</c:v>
                </c:pt>
                <c:pt idx="1">
                  <c:v>12.3</c:v>
                </c:pt>
                <c:pt idx="2">
                  <c:v>12.3</c:v>
                </c:pt>
                <c:pt idx="3">
                  <c:v>17.100000000000001</c:v>
                </c:pt>
                <c:pt idx="4">
                  <c:v>17.100000000000001</c:v>
                </c:pt>
                <c:pt idx="5">
                  <c:v>17.8</c:v>
                </c:pt>
                <c:pt idx="6">
                  <c:v>17.8</c:v>
                </c:pt>
                <c:pt idx="7">
                  <c:v>65.8</c:v>
                </c:pt>
                <c:pt idx="8">
                  <c:v>65.8</c:v>
                </c:pt>
                <c:pt idx="9">
                  <c:v>66.2</c:v>
                </c:pt>
                <c:pt idx="10">
                  <c:v>66.2</c:v>
                </c:pt>
                <c:pt idx="11">
                  <c:v>77.7</c:v>
                </c:pt>
                <c:pt idx="12">
                  <c:v>77.7</c:v>
                </c:pt>
                <c:pt idx="13">
                  <c:v>78.099999999999994</c:v>
                </c:pt>
                <c:pt idx="14">
                  <c:v>78.099999999999994</c:v>
                </c:pt>
                <c:pt idx="15">
                  <c:v>79</c:v>
                </c:pt>
                <c:pt idx="16">
                  <c:v>79</c:v>
                </c:pt>
                <c:pt idx="17">
                  <c:v>90.4</c:v>
                </c:pt>
                <c:pt idx="18">
                  <c:v>90.4</c:v>
                </c:pt>
                <c:pt idx="19">
                  <c:v>103</c:v>
                </c:pt>
                <c:pt idx="20">
                  <c:v>103</c:v>
                </c:pt>
                <c:pt idx="21">
                  <c:v>113.4</c:v>
                </c:pt>
                <c:pt idx="22">
                  <c:v>113.4</c:v>
                </c:pt>
                <c:pt idx="23">
                  <c:v>113.7</c:v>
                </c:pt>
                <c:pt idx="24">
                  <c:v>113.7</c:v>
                </c:pt>
                <c:pt idx="25">
                  <c:v>113.9</c:v>
                </c:pt>
                <c:pt idx="26">
                  <c:v>113.9</c:v>
                </c:pt>
                <c:pt idx="27">
                  <c:v>114.9</c:v>
                </c:pt>
                <c:pt idx="28">
                  <c:v>114.9</c:v>
                </c:pt>
                <c:pt idx="29">
                  <c:v>124.8</c:v>
                </c:pt>
                <c:pt idx="30">
                  <c:v>124.8</c:v>
                </c:pt>
                <c:pt idx="31">
                  <c:v>126.4</c:v>
                </c:pt>
                <c:pt idx="32">
                  <c:v>126.4</c:v>
                </c:pt>
                <c:pt idx="33">
                  <c:v>137.80000000000001</c:v>
                </c:pt>
                <c:pt idx="34">
                  <c:v>137.80000000000001</c:v>
                </c:pt>
                <c:pt idx="35">
                  <c:v>139.30000000000001</c:v>
                </c:pt>
                <c:pt idx="36">
                  <c:v>139.30000000000001</c:v>
                </c:pt>
                <c:pt idx="37">
                  <c:v>149.6</c:v>
                </c:pt>
                <c:pt idx="38">
                  <c:v>149.6</c:v>
                </c:pt>
                <c:pt idx="39">
                  <c:v>149.9</c:v>
                </c:pt>
                <c:pt idx="40">
                  <c:v>149.9</c:v>
                </c:pt>
                <c:pt idx="41">
                  <c:v>158.1</c:v>
                </c:pt>
                <c:pt idx="42">
                  <c:v>158.1</c:v>
                </c:pt>
                <c:pt idx="43">
                  <c:v>158.30000000000001</c:v>
                </c:pt>
                <c:pt idx="44">
                  <c:v>158.30000000000001</c:v>
                </c:pt>
                <c:pt idx="45">
                  <c:v>158.69999999999999</c:v>
                </c:pt>
                <c:pt idx="46">
                  <c:v>158.69999999999999</c:v>
                </c:pt>
                <c:pt idx="47">
                  <c:v>161.69999999999999</c:v>
                </c:pt>
                <c:pt idx="48">
                  <c:v>161.69999999999999</c:v>
                </c:pt>
                <c:pt idx="49">
                  <c:v>162.80000000000001</c:v>
                </c:pt>
                <c:pt idx="50">
                  <c:v>162.80000000000001</c:v>
                </c:pt>
                <c:pt idx="51">
                  <c:v>170.1</c:v>
                </c:pt>
                <c:pt idx="52">
                  <c:v>170.1</c:v>
                </c:pt>
                <c:pt idx="53">
                  <c:v>170.5</c:v>
                </c:pt>
                <c:pt idx="54">
                  <c:v>170.5</c:v>
                </c:pt>
                <c:pt idx="55">
                  <c:v>172.5</c:v>
                </c:pt>
                <c:pt idx="56">
                  <c:v>172.5</c:v>
                </c:pt>
              </c:numCache>
            </c:numRef>
          </c:xVal>
          <c:yVal>
            <c:numRef>
              <c:f>Sheet1!$B$81:$B$137</c:f>
              <c:numCache>
                <c:formatCode>General</c:formatCode>
                <c:ptCount val="57"/>
                <c:pt idx="0">
                  <c:v>0.08</c:v>
                </c:pt>
                <c:pt idx="1">
                  <c:v>0.08</c:v>
                </c:pt>
                <c:pt idx="2">
                  <c:v>0.15</c:v>
                </c:pt>
                <c:pt idx="3">
                  <c:v>0.15</c:v>
                </c:pt>
                <c:pt idx="4">
                  <c:v>0.22</c:v>
                </c:pt>
                <c:pt idx="5">
                  <c:v>0.22</c:v>
                </c:pt>
                <c:pt idx="6">
                  <c:v>0.28999999999999998</c:v>
                </c:pt>
                <c:pt idx="7">
                  <c:v>0.28999999999999998</c:v>
                </c:pt>
                <c:pt idx="8">
                  <c:v>0.39</c:v>
                </c:pt>
                <c:pt idx="9">
                  <c:v>0.39</c:v>
                </c:pt>
                <c:pt idx="10">
                  <c:v>0.48</c:v>
                </c:pt>
                <c:pt idx="11">
                  <c:v>0.48</c:v>
                </c:pt>
                <c:pt idx="12">
                  <c:v>0.57999999999999996</c:v>
                </c:pt>
                <c:pt idx="13">
                  <c:v>0.57999999999999996</c:v>
                </c:pt>
                <c:pt idx="14">
                  <c:v>0.79</c:v>
                </c:pt>
                <c:pt idx="15">
                  <c:v>0.79</c:v>
                </c:pt>
                <c:pt idx="16">
                  <c:v>0.89</c:v>
                </c:pt>
                <c:pt idx="17">
                  <c:v>0.89</c:v>
                </c:pt>
                <c:pt idx="18">
                  <c:v>1</c:v>
                </c:pt>
                <c:pt idx="19">
                  <c:v>1</c:v>
                </c:pt>
                <c:pt idx="20">
                  <c:v>1.1200000000000001</c:v>
                </c:pt>
                <c:pt idx="21">
                  <c:v>1.1200000000000001</c:v>
                </c:pt>
                <c:pt idx="22">
                  <c:v>1.22</c:v>
                </c:pt>
                <c:pt idx="23">
                  <c:v>1.22</c:v>
                </c:pt>
                <c:pt idx="24">
                  <c:v>1.35</c:v>
                </c:pt>
                <c:pt idx="25">
                  <c:v>1.35</c:v>
                </c:pt>
                <c:pt idx="26">
                  <c:v>1.45</c:v>
                </c:pt>
                <c:pt idx="27">
                  <c:v>1.45</c:v>
                </c:pt>
                <c:pt idx="28">
                  <c:v>1.57</c:v>
                </c:pt>
                <c:pt idx="29">
                  <c:v>1.57</c:v>
                </c:pt>
                <c:pt idx="30">
                  <c:v>1.69</c:v>
                </c:pt>
                <c:pt idx="31">
                  <c:v>1.69</c:v>
                </c:pt>
                <c:pt idx="32">
                  <c:v>1.92</c:v>
                </c:pt>
                <c:pt idx="33">
                  <c:v>1.92</c:v>
                </c:pt>
                <c:pt idx="34">
                  <c:v>2.04</c:v>
                </c:pt>
                <c:pt idx="35">
                  <c:v>2.04</c:v>
                </c:pt>
                <c:pt idx="36">
                  <c:v>2.16</c:v>
                </c:pt>
                <c:pt idx="37">
                  <c:v>2.16</c:v>
                </c:pt>
                <c:pt idx="38">
                  <c:v>2.29</c:v>
                </c:pt>
                <c:pt idx="39">
                  <c:v>2.29</c:v>
                </c:pt>
                <c:pt idx="40">
                  <c:v>2.42</c:v>
                </c:pt>
                <c:pt idx="41">
                  <c:v>2.42</c:v>
                </c:pt>
                <c:pt idx="42">
                  <c:v>2.54</c:v>
                </c:pt>
                <c:pt idx="43">
                  <c:v>2.54</c:v>
                </c:pt>
                <c:pt idx="44">
                  <c:v>2.67</c:v>
                </c:pt>
                <c:pt idx="45">
                  <c:v>2.67</c:v>
                </c:pt>
                <c:pt idx="46">
                  <c:v>2.79</c:v>
                </c:pt>
                <c:pt idx="47">
                  <c:v>2.79</c:v>
                </c:pt>
                <c:pt idx="48">
                  <c:v>2.93</c:v>
                </c:pt>
                <c:pt idx="49">
                  <c:v>2.93</c:v>
                </c:pt>
                <c:pt idx="50">
                  <c:v>3.03</c:v>
                </c:pt>
                <c:pt idx="51">
                  <c:v>3.03</c:v>
                </c:pt>
                <c:pt idx="52">
                  <c:v>3.18</c:v>
                </c:pt>
                <c:pt idx="53">
                  <c:v>3.18</c:v>
                </c:pt>
                <c:pt idx="54">
                  <c:v>3.3</c:v>
                </c:pt>
                <c:pt idx="55">
                  <c:v>3.3</c:v>
                </c:pt>
                <c:pt idx="56">
                  <c:v>3.72</c:v>
                </c:pt>
              </c:numCache>
            </c:numRef>
          </c:yVal>
          <c:smooth val="0"/>
          <c:extLst>
            <c:ext xmlns:c16="http://schemas.microsoft.com/office/drawing/2014/chart" uri="{C3380CC4-5D6E-409C-BE32-E72D297353CC}">
              <c16:uniqueId val="{000000A3-E6A2-4587-9811-111CFD0B6D26}"/>
            </c:ext>
          </c:extLst>
        </c:ser>
        <c:dLbls>
          <c:showLegendKey val="0"/>
          <c:showVal val="0"/>
          <c:showCatName val="0"/>
          <c:showSerName val="0"/>
          <c:showPercent val="0"/>
          <c:showBubbleSize val="0"/>
        </c:dLbls>
        <c:axId val="196764800"/>
        <c:axId val="196766336"/>
      </c:scatterChart>
      <c:valAx>
        <c:axId val="196764800"/>
        <c:scaling>
          <c:orientation val="minMax"/>
          <c:max val="172"/>
          <c:min val="0"/>
        </c:scaling>
        <c:delete val="0"/>
        <c:axPos val="b"/>
        <c:numFmt formatCode="General" sourceLinked="1"/>
        <c:majorTickMark val="out"/>
        <c:minorTickMark val="none"/>
        <c:tickLblPos val="nextTo"/>
        <c:spPr>
          <a:noFill/>
          <a:ln w="19050" cap="flat" cmpd="sng" algn="ctr">
            <a:solidFill>
              <a:srgbClr val="001965"/>
            </a:solidFill>
            <a:round/>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pt-BR"/>
          </a:p>
        </c:txPr>
        <c:crossAx val="196766336"/>
        <c:crosses val="autoZero"/>
        <c:crossBetween val="midCat"/>
        <c:majorUnit val="8"/>
        <c:minorUnit val="4"/>
      </c:valAx>
      <c:valAx>
        <c:axId val="196766336"/>
        <c:scaling>
          <c:orientation val="minMax"/>
          <c:max val="12"/>
        </c:scaling>
        <c:delete val="0"/>
        <c:axPos val="l"/>
        <c:numFmt formatCode="#,##0" sourceLinked="0"/>
        <c:majorTickMark val="out"/>
        <c:minorTickMark val="none"/>
        <c:tickLblPos val="nextTo"/>
        <c:spPr>
          <a:noFill/>
          <a:ln w="19050" cap="flat" cmpd="sng" algn="ctr">
            <a:solidFill>
              <a:srgbClr val="001965"/>
            </a:solidFill>
            <a:round/>
          </a:ln>
          <a:effectLst/>
        </c:spPr>
        <c:txPr>
          <a:bodyPr rot="-60000000" spcFirstLastPara="1" vertOverflow="ellipsis" vert="horz" wrap="square" anchor="ctr" anchorCtr="1"/>
          <a:lstStyle/>
          <a:p>
            <a:pPr>
              <a:defRPr sz="1000" b="0" i="0" u="none" strike="noStrike" kern="1200" baseline="0">
                <a:solidFill>
                  <a:srgbClr val="001965"/>
                </a:solidFill>
                <a:latin typeface="+mn-lt"/>
                <a:ea typeface="+mn-ea"/>
                <a:cs typeface="+mn-cs"/>
              </a:defRPr>
            </a:pPr>
            <a:endParaRPr lang="pt-BR"/>
          </a:p>
        </c:txPr>
        <c:crossAx val="196764800"/>
        <c:crosses val="autoZero"/>
        <c:crossBetween val="midCat"/>
        <c:majorUnit val="2"/>
      </c:valAx>
      <c:spPr>
        <a:noFill/>
        <a:ln>
          <a:noFill/>
        </a:ln>
        <a:effectLst/>
      </c:spPr>
    </c:plotArea>
    <c:plotVisOnly val="1"/>
    <c:dispBlanksAs val="span"/>
    <c:showDLblsOverMax val="0"/>
  </c:chart>
  <c:spPr>
    <a:noFill/>
    <a:ln>
      <a:noFill/>
    </a:ln>
    <a:effectLst/>
  </c:spPr>
  <c:txPr>
    <a:bodyPr/>
    <a:lstStyle/>
    <a:p>
      <a:pPr>
        <a:defRPr/>
      </a:pPr>
      <a:endParaRPr lang="pt-B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B42F6-5847-4D11-A3A6-9378343789A2}" type="datetimeFigureOut">
              <a:rPr lang="pt-BR" smtClean="0"/>
              <a:t>28/08/2017</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93A2D9-7A3E-4B4A-B842-840D6DAEB822}" type="slidenum">
              <a:rPr lang="pt-BR" smtClean="0"/>
              <a:t>‹nº›</a:t>
            </a:fld>
            <a:endParaRPr lang="pt-BR"/>
          </a:p>
        </p:txBody>
      </p:sp>
    </p:spTree>
    <p:extLst>
      <p:ext uri="{BB962C8B-B14F-4D97-AF65-F5344CB8AC3E}">
        <p14:creationId xmlns:p14="http://schemas.microsoft.com/office/powerpoint/2010/main" val="10052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9487-DED8-4A53-AE19-B2303900029B}" type="slidenum">
              <a:rPr lang="pt-BR" smtClean="0"/>
              <a:pPr eaLnBrk="1" hangingPunct="1"/>
              <a:t>17</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0" i="0" kern="1200" dirty="0">
                <a:solidFill>
                  <a:schemeClr val="tx1"/>
                </a:solidFill>
                <a:effectLst/>
                <a:latin typeface="+mn-lt"/>
                <a:ea typeface="+mn-ea"/>
                <a:cs typeface="+mn-cs"/>
              </a:rPr>
              <a:t>In the 57 studies with information for BMI, individual records with information about BMI were available for 894 576 adults. 92% of these participants were in Europe, Israel, the USA, or Australia; the remaining 8% (accounting for just 3% of the deaths) were in Japan. 85% (763 274) of participants were recruited during the 1970s or 1980s. Across all studies, median year of recruitment was 1979 (IQR 1975–85), mean recruitment age was 46 (SD 11) years, and 61% (n=541 452) were male. Mean BMI was 24·8 (SD 3·8)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but it was lower in the European and Israeli studies (24·7 [3·6]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than in the US and Australian studies (25·6 [4·3]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and lower still in the Japanese studies (22·8 [2·9] kg/m</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a:t>
            </a:r>
            <a:endParaRPr lang="pt-BR" dirty="0"/>
          </a:p>
        </p:txBody>
      </p:sp>
      <p:sp>
        <p:nvSpPr>
          <p:cNvPr id="4" name="Espaço Reservado para Número de Slide 3"/>
          <p:cNvSpPr>
            <a:spLocks noGrp="1"/>
          </p:cNvSpPr>
          <p:nvPr>
            <p:ph type="sldNum" sz="quarter" idx="10"/>
          </p:nvPr>
        </p:nvSpPr>
        <p:spPr/>
        <p:txBody>
          <a:bodyPr/>
          <a:lstStyle/>
          <a:p>
            <a:fld id="{C793A2D9-7A3E-4B4A-B842-840D6DAEB822}" type="slidenum">
              <a:rPr lang="pt-BR" smtClean="0"/>
              <a:t>18</a:t>
            </a:fld>
            <a:endParaRPr lang="pt-BR"/>
          </a:p>
        </p:txBody>
      </p:sp>
    </p:spTree>
    <p:extLst>
      <p:ext uri="{BB962C8B-B14F-4D97-AF65-F5344CB8AC3E}">
        <p14:creationId xmlns:p14="http://schemas.microsoft.com/office/powerpoint/2010/main" val="253755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a:t>. On average across all ages (15–89 years), every 5 kg/m² higher BMI was associated with at least 5 mm Hg higher SBP (male 5·8 mm Hg, female 5·2 mm Hg) and about 4 mm Hg higher DBP (male 4·9 mm Hg, female 3·3 mm Hg). In the range up to 30 kg/m², BMI was associated inversely with HDL cholesterol (male 0·16 </a:t>
            </a:r>
            <a:r>
              <a:rPr lang="en-US" dirty="0" err="1"/>
              <a:t>mmol</a:t>
            </a:r>
            <a:r>
              <a:rPr lang="en-US" dirty="0"/>
              <a:t>/L, female 0·14 </a:t>
            </a:r>
            <a:r>
              <a:rPr lang="en-US" dirty="0" err="1"/>
              <a:t>mmol</a:t>
            </a:r>
            <a:r>
              <a:rPr lang="en-US" dirty="0"/>
              <a:t>/L lower per 5 kg/m²), positively with non-HDL cholesterol (male 0·50 </a:t>
            </a:r>
            <a:r>
              <a:rPr lang="en-US" dirty="0" err="1"/>
              <a:t>mmol</a:t>
            </a:r>
            <a:r>
              <a:rPr lang="en-US" dirty="0"/>
              <a:t>/L, female 0·39 </a:t>
            </a:r>
            <a:r>
              <a:rPr lang="en-US" dirty="0" err="1"/>
              <a:t>mmol</a:t>
            </a:r>
            <a:r>
              <a:rPr lang="en-US" dirty="0"/>
              <a:t>/L higher per 5 kg/m²), and therefore strongly positively with the ratio of non-HDL to HDL cholesterol (male 0·85, female 0·54 higher ratio per 5 kg/m², from analyses of individual ratios: figure 1). These relations with blood pressure and with the non-HDL/HDL cholesterol ratio were about a third weaker in the 2% of participants aged 70–89 years (data not shown). Above 30 kg/m², BMI was only weakly associated with either cholesterol fraction (fi </a:t>
            </a:r>
            <a:r>
              <a:rPr lang="en-US" dirty="0" err="1"/>
              <a:t>gure</a:t>
            </a:r>
            <a:r>
              <a:rPr lang="en-US" dirty="0"/>
              <a:t> 1B). Obesity was strongly associated with diabetes (fi </a:t>
            </a:r>
            <a:r>
              <a:rPr lang="en-US" dirty="0" err="1"/>
              <a:t>gures</a:t>
            </a:r>
            <a:r>
              <a:rPr lang="en-US" dirty="0"/>
              <a:t> 1C and 1D), with the sex-</a:t>
            </a:r>
            <a:r>
              <a:rPr lang="en-US" dirty="0" err="1"/>
              <a:t>specifi</a:t>
            </a:r>
            <a:r>
              <a:rPr lang="en-US" dirty="0"/>
              <a:t> c </a:t>
            </a:r>
            <a:r>
              <a:rPr lang="en-US" dirty="0" err="1"/>
              <a:t>prevalences</a:t>
            </a:r>
            <a:r>
              <a:rPr lang="en-US" dirty="0"/>
              <a:t> rising more than fi </a:t>
            </a:r>
            <a:r>
              <a:rPr lang="en-US" dirty="0" err="1"/>
              <a:t>ve</a:t>
            </a:r>
            <a:r>
              <a:rPr lang="en-US" dirty="0"/>
              <a:t>-fold over the full BMI range. Smoking and drinking may </a:t>
            </a:r>
            <a:r>
              <a:rPr lang="en-US" dirty="0" err="1"/>
              <a:t>aff</a:t>
            </a:r>
            <a:r>
              <a:rPr lang="en-US" dirty="0"/>
              <a:t> </a:t>
            </a:r>
            <a:r>
              <a:rPr lang="en-US" dirty="0" err="1"/>
              <a:t>ect</a:t>
            </a:r>
            <a:r>
              <a:rPr lang="en-US" dirty="0"/>
              <a:t> BMI, and, after adjustment for age and study, the mean BMI was slightly lower in current smokers than in never-smokers (male 0·3 kg/m², female 0·9 kg/m² lower), and in regular alcohol users than in others (male 0·1 kg/m², female 1·2 kg/m² lower). Hence, in both sexes the </a:t>
            </a:r>
            <a:r>
              <a:rPr lang="en-US" dirty="0" err="1"/>
              <a:t>prevalences</a:t>
            </a:r>
            <a:r>
              <a:rPr lang="en-US" dirty="0"/>
              <a:t> of smoking and (especially in females) drinking tended to be high in those with low BMI (fi </a:t>
            </a:r>
            <a:r>
              <a:rPr lang="en-US" dirty="0" err="1"/>
              <a:t>gures</a:t>
            </a:r>
            <a:r>
              <a:rPr lang="en-US" dirty="0"/>
              <a:t> 1C and 1D). In regular smokers or drinkers with relevant data (</a:t>
            </a:r>
            <a:r>
              <a:rPr lang="en-US" dirty="0" err="1"/>
              <a:t>webappendix</a:t>
            </a:r>
            <a:r>
              <a:rPr lang="en-US" dirty="0"/>
              <a:t> p 13), daily cigarette or alcohol consumption was not strongly dependent on BMI. </a:t>
            </a:r>
            <a:endParaRPr lang="pt-BR" dirty="0"/>
          </a:p>
        </p:txBody>
      </p:sp>
      <p:sp>
        <p:nvSpPr>
          <p:cNvPr id="4" name="Espaço Reservado para Número de Slide 3"/>
          <p:cNvSpPr>
            <a:spLocks noGrp="1"/>
          </p:cNvSpPr>
          <p:nvPr>
            <p:ph type="sldNum" sz="quarter" idx="10"/>
          </p:nvPr>
        </p:nvSpPr>
        <p:spPr/>
        <p:txBody>
          <a:bodyPr/>
          <a:lstStyle/>
          <a:p>
            <a:fld id="{C793A2D9-7A3E-4B4A-B842-840D6DAEB822}" type="slidenum">
              <a:rPr lang="pt-BR" smtClean="0"/>
              <a:t>19</a:t>
            </a:fld>
            <a:endParaRPr lang="pt-BR"/>
          </a:p>
        </p:txBody>
      </p:sp>
    </p:spTree>
    <p:extLst>
      <p:ext uri="{BB962C8B-B14F-4D97-AF65-F5344CB8AC3E}">
        <p14:creationId xmlns:p14="http://schemas.microsoft.com/office/powerpoint/2010/main" val="3641213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01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9487-DED8-4A53-AE19-B2303900029B}" type="slidenum">
              <a:rPr lang="pt-BR" smtClean="0"/>
              <a:pPr eaLnBrk="1" hangingPunct="1"/>
              <a:t>20</a:t>
            </a:fld>
            <a:endParaRPr lang="pt-BR"/>
          </a:p>
        </p:txBody>
      </p:sp>
    </p:spTree>
    <p:extLst>
      <p:ext uri="{BB962C8B-B14F-4D97-AF65-F5344CB8AC3E}">
        <p14:creationId xmlns:p14="http://schemas.microsoft.com/office/powerpoint/2010/main" val="3974756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C793A2D9-7A3E-4B4A-B842-840D6DAEB822}" type="slidenum">
              <a:rPr lang="pt-BR" smtClean="0"/>
              <a:t>21</a:t>
            </a:fld>
            <a:endParaRPr lang="pt-BR"/>
          </a:p>
        </p:txBody>
      </p:sp>
    </p:spTree>
    <p:extLst>
      <p:ext uri="{BB962C8B-B14F-4D97-AF65-F5344CB8AC3E}">
        <p14:creationId xmlns:p14="http://schemas.microsoft.com/office/powerpoint/2010/main" val="2537552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b="1" dirty="0" err="1"/>
              <a:t>Same</a:t>
            </a:r>
            <a:r>
              <a:rPr lang="pt-BR" b="1" dirty="0"/>
              <a:t> </a:t>
            </a:r>
            <a:r>
              <a:rPr lang="pt-BR" b="1" dirty="0" err="1"/>
              <a:t>conclusion</a:t>
            </a:r>
            <a:r>
              <a:rPr lang="pt-BR" b="1" dirty="0"/>
              <a:t> </a:t>
            </a:r>
            <a:r>
              <a:rPr lang="pt-BR" b="1" dirty="0" err="1"/>
              <a:t>we</a:t>
            </a:r>
            <a:r>
              <a:rPr lang="pt-BR" b="1" dirty="0"/>
              <a:t> </a:t>
            </a:r>
            <a:r>
              <a:rPr lang="pt-BR" b="1" dirty="0" err="1"/>
              <a:t>had</a:t>
            </a:r>
            <a:r>
              <a:rPr lang="pt-BR" b="1" dirty="0"/>
              <a:t> </a:t>
            </a:r>
            <a:r>
              <a:rPr lang="pt-BR" b="1" dirty="0" err="1"/>
              <a:t>with</a:t>
            </a:r>
            <a:r>
              <a:rPr lang="pt-BR" b="1" baseline="0" dirty="0"/>
              <a:t> </a:t>
            </a:r>
            <a:r>
              <a:rPr lang="pt-BR" b="1" baseline="0" dirty="0" err="1"/>
              <a:t>our</a:t>
            </a:r>
            <a:r>
              <a:rPr lang="pt-BR" b="1" baseline="0" dirty="0"/>
              <a:t> </a:t>
            </a:r>
            <a:r>
              <a:rPr lang="pt-BR" b="1" baseline="0" dirty="0" err="1"/>
              <a:t>obese</a:t>
            </a:r>
            <a:r>
              <a:rPr lang="pt-BR" b="1" baseline="0" dirty="0"/>
              <a:t> </a:t>
            </a:r>
            <a:r>
              <a:rPr lang="pt-BR" b="1" baseline="0" dirty="0" err="1"/>
              <a:t>outpatients</a:t>
            </a:r>
            <a:r>
              <a:rPr lang="pt-BR" b="1" baseline="0" dirty="0"/>
              <a:t> in </a:t>
            </a:r>
            <a:r>
              <a:rPr lang="pt-BR" b="1" baseline="0" dirty="0" err="1"/>
              <a:t>our</a:t>
            </a:r>
            <a:r>
              <a:rPr lang="pt-BR" b="1" baseline="0" dirty="0"/>
              <a:t> </a:t>
            </a:r>
            <a:r>
              <a:rPr lang="pt-BR" b="1" baseline="0" dirty="0" err="1"/>
              <a:t>ambulatory</a:t>
            </a:r>
            <a:r>
              <a:rPr lang="pt-BR" b="1" baseline="0" dirty="0"/>
              <a:t>. </a:t>
            </a:r>
            <a:r>
              <a:rPr lang="pt-BR" sz="1200" b="0" u="none" dirty="0">
                <a:solidFill>
                  <a:schemeClr val="tx1">
                    <a:lumMod val="65000"/>
                    <a:lumOff val="35000"/>
                  </a:schemeClr>
                </a:solidFill>
              </a:rPr>
              <a:t>The </a:t>
            </a:r>
            <a:r>
              <a:rPr lang="pt-BR" sz="1200" b="0" u="none" dirty="0" err="1">
                <a:solidFill>
                  <a:schemeClr val="tx1">
                    <a:lumMod val="65000"/>
                    <a:lumOff val="35000"/>
                  </a:schemeClr>
                </a:solidFill>
              </a:rPr>
              <a:t>Higher</a:t>
            </a:r>
            <a:r>
              <a:rPr lang="pt-BR" sz="1200" b="0" u="none" dirty="0">
                <a:solidFill>
                  <a:schemeClr val="tx1">
                    <a:lumMod val="65000"/>
                    <a:lumOff val="35000"/>
                  </a:schemeClr>
                </a:solidFill>
              </a:rPr>
              <a:t> </a:t>
            </a:r>
            <a:r>
              <a:rPr lang="pt-BR" sz="1200" b="0" u="none" dirty="0" err="1">
                <a:solidFill>
                  <a:schemeClr val="tx1">
                    <a:lumMod val="65000"/>
                    <a:lumOff val="35000"/>
                  </a:schemeClr>
                </a:solidFill>
              </a:rPr>
              <a:t>the</a:t>
            </a:r>
            <a:r>
              <a:rPr lang="pt-BR" sz="1200" b="0" u="none" dirty="0">
                <a:solidFill>
                  <a:schemeClr val="tx1">
                    <a:lumMod val="65000"/>
                    <a:lumOff val="35000"/>
                  </a:schemeClr>
                </a:solidFill>
              </a:rPr>
              <a:t> BMI, </a:t>
            </a:r>
            <a:r>
              <a:rPr lang="pt-BR" sz="1200" b="0" u="none" dirty="0" err="1">
                <a:solidFill>
                  <a:schemeClr val="tx1">
                    <a:lumMod val="65000"/>
                    <a:lumOff val="35000"/>
                  </a:schemeClr>
                </a:solidFill>
              </a:rPr>
              <a:t>the</a:t>
            </a:r>
            <a:r>
              <a:rPr lang="pt-BR" sz="1200" b="0" u="none" dirty="0">
                <a:solidFill>
                  <a:schemeClr val="tx1">
                    <a:lumMod val="65000"/>
                    <a:lumOff val="35000"/>
                  </a:schemeClr>
                </a:solidFill>
              </a:rPr>
              <a:t> </a:t>
            </a:r>
            <a:r>
              <a:rPr lang="pt-BR" sz="1200" b="0" u="none" dirty="0" err="1">
                <a:solidFill>
                  <a:schemeClr val="tx1">
                    <a:lumMod val="65000"/>
                    <a:lumOff val="35000"/>
                  </a:schemeClr>
                </a:solidFill>
              </a:rPr>
              <a:t>Higher</a:t>
            </a:r>
            <a:r>
              <a:rPr lang="pt-BR" sz="1200" b="0" u="none" dirty="0">
                <a:solidFill>
                  <a:schemeClr val="tx1">
                    <a:lumMod val="65000"/>
                    <a:lumOff val="35000"/>
                  </a:schemeClr>
                </a:solidFill>
              </a:rPr>
              <a:t> </a:t>
            </a:r>
            <a:r>
              <a:rPr lang="pt-BR" sz="1200" b="0" u="none" dirty="0" err="1">
                <a:solidFill>
                  <a:schemeClr val="tx1">
                    <a:lumMod val="65000"/>
                    <a:lumOff val="35000"/>
                  </a:schemeClr>
                </a:solidFill>
              </a:rPr>
              <a:t>the</a:t>
            </a:r>
            <a:r>
              <a:rPr lang="pt-BR" sz="1200" b="0" u="none" dirty="0">
                <a:solidFill>
                  <a:schemeClr val="tx1">
                    <a:lumMod val="65000"/>
                    <a:lumOff val="35000"/>
                  </a:schemeClr>
                </a:solidFill>
              </a:rPr>
              <a:t> </a:t>
            </a:r>
            <a:r>
              <a:rPr lang="pt-BR" sz="1200" b="0" u="none" dirty="0" err="1">
                <a:solidFill>
                  <a:schemeClr val="tx1">
                    <a:lumMod val="65000"/>
                    <a:lumOff val="35000"/>
                  </a:schemeClr>
                </a:solidFill>
              </a:rPr>
              <a:t>Prevalence</a:t>
            </a:r>
            <a:r>
              <a:rPr lang="pt-BR" sz="1200" b="0" u="none" dirty="0">
                <a:solidFill>
                  <a:schemeClr val="tx1">
                    <a:lumMod val="65000"/>
                    <a:lumOff val="35000"/>
                  </a:schemeClr>
                </a:solidFill>
              </a:rPr>
              <a:t> </a:t>
            </a:r>
            <a:r>
              <a:rPr lang="pt-BR" sz="1200" b="0" u="none" dirty="0" err="1">
                <a:solidFill>
                  <a:schemeClr val="tx1">
                    <a:lumMod val="65000"/>
                    <a:lumOff val="35000"/>
                  </a:schemeClr>
                </a:solidFill>
              </a:rPr>
              <a:t>of</a:t>
            </a:r>
            <a:r>
              <a:rPr lang="pt-BR" sz="1200" b="0" u="none" dirty="0">
                <a:solidFill>
                  <a:schemeClr val="tx1">
                    <a:lumMod val="65000"/>
                    <a:lumOff val="35000"/>
                  </a:schemeClr>
                </a:solidFill>
              </a:rPr>
              <a:t> </a:t>
            </a:r>
            <a:r>
              <a:rPr lang="pt-BR" sz="1200" b="0" u="none" dirty="0" err="1">
                <a:solidFill>
                  <a:schemeClr val="tx1">
                    <a:lumMod val="65000"/>
                    <a:lumOff val="35000"/>
                  </a:schemeClr>
                </a:solidFill>
              </a:rPr>
              <a:t>Diseases</a:t>
            </a:r>
            <a:r>
              <a:rPr lang="pt-BR" sz="1200" b="0" u="none" dirty="0">
                <a:solidFill>
                  <a:schemeClr val="tx1">
                    <a:lumMod val="65000"/>
                    <a:lumOff val="35000"/>
                  </a:schemeClr>
                </a:solidFill>
              </a:rPr>
              <a:t>:</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Hypertrigliceridemia</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Type</a:t>
            </a:r>
            <a:r>
              <a:rPr lang="pt-BR" sz="1200" b="0" u="none" baseline="0" dirty="0">
                <a:solidFill>
                  <a:schemeClr val="tx1">
                    <a:lumMod val="65000"/>
                    <a:lumOff val="35000"/>
                  </a:schemeClr>
                </a:solidFill>
              </a:rPr>
              <a:t> 2 Diabetes, </a:t>
            </a:r>
            <a:r>
              <a:rPr lang="pt-BR" sz="1200" b="0" u="none" baseline="0" dirty="0" err="1">
                <a:solidFill>
                  <a:schemeClr val="tx1">
                    <a:lumMod val="65000"/>
                    <a:lumOff val="35000"/>
                  </a:schemeClr>
                </a:solidFill>
              </a:rPr>
              <a:t>hypertension</a:t>
            </a:r>
            <a:r>
              <a:rPr lang="pt-BR" sz="1200" b="0" u="none" baseline="0" dirty="0">
                <a:solidFill>
                  <a:schemeClr val="tx1">
                    <a:lumMod val="65000"/>
                    <a:lumOff val="35000"/>
                  </a:schemeClr>
                </a:solidFill>
              </a:rPr>
              <a:t>. Total </a:t>
            </a:r>
            <a:r>
              <a:rPr lang="pt-BR" sz="1200" b="0" u="none" baseline="0" dirty="0" err="1">
                <a:solidFill>
                  <a:schemeClr val="tx1">
                    <a:lumMod val="65000"/>
                    <a:lumOff val="35000"/>
                  </a:schemeClr>
                </a:solidFill>
              </a:rPr>
              <a:t>cholesterol</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is</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not</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influenced</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by</a:t>
            </a:r>
            <a:r>
              <a:rPr lang="pt-BR" sz="1200" b="0" u="none" baseline="0" dirty="0">
                <a:solidFill>
                  <a:schemeClr val="tx1">
                    <a:lumMod val="65000"/>
                    <a:lumOff val="35000"/>
                  </a:schemeClr>
                </a:solidFill>
              </a:rPr>
              <a:t> </a:t>
            </a:r>
            <a:r>
              <a:rPr lang="pt-BR" sz="1200" b="0" u="none" baseline="0" dirty="0" err="1">
                <a:solidFill>
                  <a:schemeClr val="tx1">
                    <a:lumMod val="65000"/>
                    <a:lumOff val="35000"/>
                  </a:schemeClr>
                </a:solidFill>
              </a:rPr>
              <a:t>obesity</a:t>
            </a:r>
            <a:r>
              <a:rPr lang="pt-BR" sz="1200" b="0" u="none" baseline="0" dirty="0">
                <a:solidFill>
                  <a:schemeClr val="tx1">
                    <a:lumMod val="65000"/>
                    <a:lumOff val="35000"/>
                  </a:schemeClr>
                </a:solidFill>
              </a:rPr>
              <a:t>.</a:t>
            </a:r>
            <a:endParaRPr lang="pt-BR" sz="1200" b="0" u="none" dirty="0">
              <a:solidFill>
                <a:schemeClr val="tx1">
                  <a:lumMod val="65000"/>
                  <a:lumOff val="35000"/>
                </a:schemeClr>
              </a:solidFill>
            </a:endParaRPr>
          </a:p>
          <a:p>
            <a:endParaRPr lang="en-US" b="0" dirty="0"/>
          </a:p>
          <a:p>
            <a:endParaRPr lang="pt-BR" dirty="0"/>
          </a:p>
        </p:txBody>
      </p:sp>
      <p:sp>
        <p:nvSpPr>
          <p:cNvPr id="4" name="Espaço Reservado para Número de Slide 3"/>
          <p:cNvSpPr>
            <a:spLocks noGrp="1"/>
          </p:cNvSpPr>
          <p:nvPr>
            <p:ph type="sldNum" sz="quarter" idx="10"/>
          </p:nvPr>
        </p:nvSpPr>
        <p:spPr/>
        <p:txBody>
          <a:bodyPr/>
          <a:lstStyle/>
          <a:p>
            <a:pPr>
              <a:defRPr/>
            </a:pPr>
            <a:fld id="{64C23F43-0167-408B-B28B-1C6431D61E14}" type="slidenum">
              <a:rPr lang="pt-BR" smtClean="0"/>
              <a:pPr>
                <a:defRPr/>
              </a:pPr>
              <a:t>25</a:t>
            </a:fld>
            <a:endParaRPr lang="pt-BR"/>
          </a:p>
        </p:txBody>
      </p:sp>
    </p:spTree>
    <p:extLst>
      <p:ext uri="{BB962C8B-B14F-4D97-AF65-F5344CB8AC3E}">
        <p14:creationId xmlns:p14="http://schemas.microsoft.com/office/powerpoint/2010/main" val="369030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01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9487-DED8-4A53-AE19-B2303900029B}" type="slidenum">
              <a:rPr lang="pt-BR" smtClean="0"/>
              <a:pPr eaLnBrk="1" hangingPunct="1"/>
              <a:t>26</a:t>
            </a:fld>
            <a:endParaRPr lang="pt-BR"/>
          </a:p>
        </p:txBody>
      </p:sp>
    </p:spTree>
    <p:extLst>
      <p:ext uri="{BB962C8B-B14F-4D97-AF65-F5344CB8AC3E}">
        <p14:creationId xmlns:p14="http://schemas.microsoft.com/office/powerpoint/2010/main" val="3957340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a:spLocks noGrp="1" noRot="1" noChangeAspect="1"/>
          </p:cNvSpPr>
          <p:nvPr>
            <p:ph type="sldImg" idx="2"/>
          </p:nvPr>
        </p:nvSpPr>
        <p:spPr>
          <a:xfrm>
            <a:off x="1149350"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65" name="Shape 765"/>
          <p:cNvSpPr txBox="1">
            <a:spLocks noGrp="1"/>
          </p:cNvSpPr>
          <p:nvPr>
            <p:ph type="body" idx="1"/>
          </p:nvPr>
        </p:nvSpPr>
        <p:spPr>
          <a:xfrm>
            <a:off x="381000" y="4343400"/>
            <a:ext cx="6096000" cy="3937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Verdana"/>
              <a:ea typeface="Verdana"/>
              <a:cs typeface="Verdana"/>
              <a:sym typeface="Verdana"/>
            </a:endParaRPr>
          </a:p>
        </p:txBody>
      </p:sp>
      <p:sp>
        <p:nvSpPr>
          <p:cNvPr id="766" name="Shape 766"/>
          <p:cNvSpPr txBox="1">
            <a:spLocks noGrp="1"/>
          </p:cNvSpPr>
          <p:nvPr>
            <p:ph type="hdr" idx="3"/>
          </p:nvPr>
        </p:nvSpPr>
        <p:spPr>
          <a:xfrm>
            <a:off x="0" y="0"/>
            <a:ext cx="2971799" cy="214312"/>
          </a:xfrm>
          <a:prstGeom prst="rect">
            <a:avLst/>
          </a:prstGeom>
          <a:noFill/>
          <a:ln>
            <a:noFill/>
          </a:ln>
        </p:spPr>
        <p:txBody>
          <a:bodyPr lIns="216000" tIns="45700" rIns="216000" bIns="45700" anchor="t" anchorCtr="0">
            <a:noAutofit/>
          </a:bodyPr>
          <a:lstStyle/>
          <a:p>
            <a:pPr marL="0" marR="0" lvl="0" indent="0" algn="l" rtl="0">
              <a:spcBef>
                <a:spcPts val="0"/>
              </a:spcBef>
              <a:spcAft>
                <a:spcPts val="0"/>
              </a:spcAft>
              <a:buSzPct val="25000"/>
              <a:buNone/>
            </a:pPr>
            <a:r>
              <a:rPr lang="en-GB" sz="900" b="0" i="0" u="none" strike="noStrike" cap="none">
                <a:solidFill>
                  <a:srgbClr val="000000"/>
                </a:solidFill>
                <a:latin typeface="Verdana"/>
                <a:ea typeface="Verdana"/>
                <a:cs typeface="Verdana"/>
                <a:sym typeface="Verdana"/>
              </a:rPr>
              <a:t>NN8022-1839 Result Meeting 22MAY2013</a:t>
            </a:r>
          </a:p>
        </p:txBody>
      </p:sp>
      <p:sp>
        <p:nvSpPr>
          <p:cNvPr id="767" name="Shape 767"/>
          <p:cNvSpPr txBox="1">
            <a:spLocks noGrp="1"/>
          </p:cNvSpPr>
          <p:nvPr>
            <p:ph type="sldNum" idx="12"/>
          </p:nvPr>
        </p:nvSpPr>
        <p:spPr>
          <a:xfrm>
            <a:off x="3884612" y="217487"/>
            <a:ext cx="2971799" cy="214312"/>
          </a:xfrm>
          <a:prstGeom prst="rect">
            <a:avLst/>
          </a:prstGeom>
          <a:noFill/>
          <a:ln>
            <a:noFill/>
          </a:ln>
        </p:spPr>
        <p:txBody>
          <a:bodyPr lIns="216000" tIns="45700" rIns="216000" bIns="45700" anchor="b" anchorCtr="0">
            <a:noAutofit/>
          </a:bodyPr>
          <a:lstStyle/>
          <a:p>
            <a:pPr marL="0" marR="0" lvl="0" indent="0" algn="r" rtl="0">
              <a:spcBef>
                <a:spcPts val="0"/>
              </a:spcBef>
              <a:spcAft>
                <a:spcPts val="0"/>
              </a:spcAft>
              <a:buSzPct val="25000"/>
              <a:buNone/>
            </a:pPr>
            <a:fld id="{00000000-1234-1234-1234-123412341234}" type="slidenum">
              <a:rPr lang="en-GB" sz="900" b="0" i="0" u="none" strike="noStrike" cap="none">
                <a:solidFill>
                  <a:srgbClr val="000000"/>
                </a:solidFill>
                <a:latin typeface="Verdana"/>
                <a:ea typeface="Verdana"/>
                <a:cs typeface="Verdana"/>
                <a:sym typeface="Verdana"/>
              </a:rPr>
              <a:t>30</a:t>
            </a:fld>
            <a:endParaRPr lang="en-GB" sz="900" b="0" i="0" u="none" strike="noStrike" cap="none">
              <a:solidFill>
                <a:srgbClr val="000000"/>
              </a:solidFill>
              <a:latin typeface="Verdana"/>
              <a:ea typeface="Verdana"/>
              <a:cs typeface="Verdana"/>
              <a:sym typeface="Verdana"/>
            </a:endParaRPr>
          </a:p>
        </p:txBody>
      </p:sp>
      <p:sp>
        <p:nvSpPr>
          <p:cNvPr id="768" name="Shape 768"/>
          <p:cNvSpPr txBox="1">
            <a:spLocks noGrp="1"/>
          </p:cNvSpPr>
          <p:nvPr>
            <p:ph type="dt" idx="10"/>
          </p:nvPr>
        </p:nvSpPr>
        <p:spPr>
          <a:xfrm>
            <a:off x="3884612" y="0"/>
            <a:ext cx="2971799" cy="214312"/>
          </a:xfrm>
          <a:prstGeom prst="rect">
            <a:avLst/>
          </a:prstGeom>
          <a:noFill/>
          <a:ln>
            <a:noFill/>
          </a:ln>
        </p:spPr>
        <p:txBody>
          <a:bodyPr lIns="216000" tIns="45700" rIns="216000" bIns="45700" anchor="t" anchorCtr="0">
            <a:noAutofit/>
          </a:bodyPr>
          <a:lstStyle/>
          <a:p>
            <a:pPr marL="0" marR="0" lvl="0" indent="0" algn="r" rtl="0">
              <a:spcBef>
                <a:spcPts val="0"/>
              </a:spcBef>
              <a:spcAft>
                <a:spcPts val="0"/>
              </a:spcAft>
              <a:buSzPct val="25000"/>
              <a:buNone/>
            </a:pPr>
            <a:r>
              <a:rPr lang="en-GB" sz="900" b="0" i="0" u="none" strike="noStrike" cap="none">
                <a:solidFill>
                  <a:srgbClr val="000000"/>
                </a:solidFill>
                <a:latin typeface="Verdana"/>
                <a:ea typeface="Verdana"/>
                <a:cs typeface="Verdana"/>
                <a:sym typeface="Verdana"/>
              </a:rPr>
              <a:t>21/10/2014</a:t>
            </a:r>
          </a:p>
        </p:txBody>
      </p:sp>
      <p:sp>
        <p:nvSpPr>
          <p:cNvPr id="769" name="Shape 769"/>
          <p:cNvSpPr txBox="1">
            <a:spLocks noGrp="1"/>
          </p:cNvSpPr>
          <p:nvPr>
            <p:ph type="ftr" idx="11"/>
          </p:nvPr>
        </p:nvSpPr>
        <p:spPr>
          <a:xfrm>
            <a:off x="0" y="217487"/>
            <a:ext cx="2971799" cy="214312"/>
          </a:xfrm>
          <a:prstGeom prst="rect">
            <a:avLst/>
          </a:prstGeom>
          <a:noFill/>
          <a:ln>
            <a:noFill/>
          </a:ln>
        </p:spPr>
        <p:txBody>
          <a:bodyPr lIns="216000" tIns="45700" rIns="216000" bIns="45700" anchor="b" anchorCtr="0">
            <a:noAutofit/>
          </a:bodyPr>
          <a:lstStyle/>
          <a:p>
            <a:pPr marL="0" marR="0" lvl="0" indent="0" algn="l" rtl="0">
              <a:spcBef>
                <a:spcPts val="0"/>
              </a:spcBef>
              <a:spcAft>
                <a:spcPts val="0"/>
              </a:spcAft>
              <a:buSzPct val="25000"/>
              <a:buNone/>
            </a:pPr>
            <a:endParaRPr sz="900" b="0" i="0" u="none" strike="noStrike" cap="non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C)</a:t>
            </a:r>
          </a:p>
          <a:p>
            <a:r>
              <a:rPr lang="en-US" sz="1200" kern="1200" baseline="0" dirty="0">
                <a:solidFill>
                  <a:schemeClr val="tx1"/>
                </a:solidFill>
                <a:latin typeface="+mn-lt"/>
                <a:ea typeface="+mn-ea"/>
                <a:cs typeface="+mn-cs"/>
              </a:rPr>
              <a:t>Regression analysis of observed HbA1c change (%) vs. percentage change in body weight at each visit by treatment group. HbA1c, </a:t>
            </a:r>
            <a:r>
              <a:rPr lang="en-US" sz="1200" kern="1200" baseline="0" dirty="0" err="1">
                <a:solidFill>
                  <a:schemeClr val="tx1"/>
                </a:solidFill>
                <a:latin typeface="+mn-lt"/>
                <a:ea typeface="+mn-ea"/>
                <a:cs typeface="+mn-cs"/>
              </a:rPr>
              <a:t>glycated</a:t>
            </a:r>
            <a:r>
              <a:rPr lang="en-US" sz="1200" kern="1200" baseline="0" dirty="0">
                <a:solidFill>
                  <a:schemeClr val="tx1"/>
                </a:solidFill>
                <a:latin typeface="+mn-lt"/>
                <a:ea typeface="+mn-ea"/>
                <a:cs typeface="+mn-cs"/>
              </a:rPr>
              <a:t> hemoglobin;</a:t>
            </a:r>
          </a:p>
          <a:p>
            <a:r>
              <a:rPr lang="en-US" sz="1200" kern="1200" baseline="0" dirty="0">
                <a:solidFill>
                  <a:schemeClr val="tx1"/>
                </a:solidFill>
                <a:latin typeface="+mn-lt"/>
                <a:ea typeface="+mn-ea"/>
                <a:cs typeface="+mn-cs"/>
              </a:rPr>
              <a:t>LOR, </a:t>
            </a:r>
            <a:r>
              <a:rPr lang="en-US" sz="1200" kern="1200" baseline="0" dirty="0" err="1">
                <a:solidFill>
                  <a:schemeClr val="tx1"/>
                </a:solidFill>
                <a:latin typeface="+mn-lt"/>
                <a:ea typeface="+mn-ea"/>
                <a:cs typeface="+mn-cs"/>
              </a:rPr>
              <a:t>lorcaserin</a:t>
            </a:r>
            <a:r>
              <a:rPr lang="en-US" sz="1200" kern="1200" baseline="0" dirty="0">
                <a:solidFill>
                  <a:schemeClr val="tx1"/>
                </a:solidFill>
                <a:latin typeface="+mn-lt"/>
                <a:ea typeface="+mn-ea"/>
                <a:cs typeface="+mn-cs"/>
              </a:rPr>
              <a:t>; PBO, placebo; SE, standard error.</a:t>
            </a:r>
            <a:endParaRPr lang="en-US" dirty="0"/>
          </a:p>
        </p:txBody>
      </p:sp>
      <p:sp>
        <p:nvSpPr>
          <p:cNvPr id="4" name="Espaço Reservado para Número de Slide 3"/>
          <p:cNvSpPr>
            <a:spLocks noGrp="1"/>
          </p:cNvSpPr>
          <p:nvPr>
            <p:ph type="sldNum" sz="quarter" idx="10"/>
          </p:nvPr>
        </p:nvSpPr>
        <p:spPr/>
        <p:txBody>
          <a:bodyPr/>
          <a:lstStyle/>
          <a:p>
            <a:fld id="{32CCF208-0A52-4A7A-83A7-B46FC6E800C6}" type="slidenum">
              <a:rPr lang="en-US" smtClean="0"/>
              <a:pPr/>
              <a:t>32</a:t>
            </a:fld>
            <a:endParaRPr lang="en-US"/>
          </a:p>
        </p:txBody>
      </p:sp>
    </p:spTree>
    <p:extLst>
      <p:ext uri="{BB962C8B-B14F-4D97-AF65-F5344CB8AC3E}">
        <p14:creationId xmlns:p14="http://schemas.microsoft.com/office/powerpoint/2010/main" val="338346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A102DD9-F3C8-48BB-90CB-E5BE5452DBF3}" type="slidenum">
              <a:rPr lang="pt-BR" smtClean="0"/>
              <a:t>3</a:t>
            </a:fld>
            <a:endParaRPr lang="pt-BR"/>
          </a:p>
        </p:txBody>
      </p:sp>
    </p:spTree>
    <p:extLst>
      <p:ext uri="{BB962C8B-B14F-4D97-AF65-F5344CB8AC3E}">
        <p14:creationId xmlns:p14="http://schemas.microsoft.com/office/powerpoint/2010/main" val="980359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Figure 1 Changes in body weight and HbA1c in (A) Group 5% and (B) Group &lt;5%.</a:t>
            </a:r>
            <a:endParaRPr lang="en-US" dirty="0"/>
          </a:p>
        </p:txBody>
      </p:sp>
      <p:sp>
        <p:nvSpPr>
          <p:cNvPr id="4" name="Espaço Reservado para Número de Slide 3"/>
          <p:cNvSpPr>
            <a:spLocks noGrp="1"/>
          </p:cNvSpPr>
          <p:nvPr>
            <p:ph type="sldNum" sz="quarter" idx="10"/>
          </p:nvPr>
        </p:nvSpPr>
        <p:spPr/>
        <p:txBody>
          <a:bodyPr/>
          <a:lstStyle/>
          <a:p>
            <a:fld id="{32CCF208-0A52-4A7A-83A7-B46FC6E800C6}" type="slidenum">
              <a:rPr lang="en-US" smtClean="0"/>
              <a:pPr/>
              <a:t>33</a:t>
            </a:fld>
            <a:endParaRPr lang="en-US"/>
          </a:p>
        </p:txBody>
      </p:sp>
    </p:spTree>
    <p:extLst>
      <p:ext uri="{BB962C8B-B14F-4D97-AF65-F5344CB8AC3E}">
        <p14:creationId xmlns:p14="http://schemas.microsoft.com/office/powerpoint/2010/main" val="132558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xfrm>
            <a:off x="908050" y="4722813"/>
            <a:ext cx="4999038"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pt-BR">
              <a:ea typeface="ＭＳ Ｐゴシック" panose="020B0600070205080204" pitchFamily="34" charset="-128"/>
            </a:endParaRPr>
          </a:p>
        </p:txBody>
      </p:sp>
      <p:sp>
        <p:nvSpPr>
          <p:cNvPr id="77828" name="Espaço Reservado para Número de Slide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B8735B9-763E-4E04-A374-C87B6C2823A0}" type="slidenum">
              <a:rPr lang="pt-BR" altLang="pt-BR">
                <a:latin typeface="Calibri" panose="020F0502020204030204" pitchFamily="34" charset="0"/>
              </a:rPr>
              <a:pPr eaLnBrk="1" hangingPunct="1"/>
              <a:t>36</a:t>
            </a:fld>
            <a:endParaRPr lang="pt-BR" altLang="pt-BR">
              <a:latin typeface="Calibri" panose="020F0502020204030204" pitchFamily="34" charset="0"/>
            </a:endParaRPr>
          </a:p>
        </p:txBody>
      </p:sp>
      <p:sp>
        <p:nvSpPr>
          <p:cNvPr id="71684" name="Espaço Reservado para Data 6"/>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p>
        </p:txBody>
      </p:sp>
    </p:spTree>
    <p:extLst>
      <p:ext uri="{BB962C8B-B14F-4D97-AF65-F5344CB8AC3E}">
        <p14:creationId xmlns:p14="http://schemas.microsoft.com/office/powerpoint/2010/main" val="2199935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noChangeArrowheads="1"/>
          </p:cNvSpPr>
          <p:nvPr>
            <p:ph type="body" idx="1"/>
          </p:nvPr>
        </p:nvSpPr>
        <p:spPr bwMode="auto">
          <a:xfrm>
            <a:off x="908050" y="4722813"/>
            <a:ext cx="4999038"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pt-BR">
              <a:ea typeface="ＭＳ Ｐゴシック" panose="020B0600070205080204" pitchFamily="34" charset="-128"/>
            </a:endParaRPr>
          </a:p>
        </p:txBody>
      </p:sp>
      <p:sp>
        <p:nvSpPr>
          <p:cNvPr id="77828" name="Espaço Reservado para Número de Slide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B8735B9-763E-4E04-A374-C87B6C2823A0}" type="slidenum">
              <a:rPr lang="pt-BR" altLang="pt-BR">
                <a:latin typeface="Calibri" panose="020F0502020204030204" pitchFamily="34" charset="0"/>
              </a:rPr>
              <a:pPr eaLnBrk="1" hangingPunct="1"/>
              <a:t>37</a:t>
            </a:fld>
            <a:endParaRPr lang="pt-BR" altLang="pt-BR">
              <a:latin typeface="Calibri" panose="020F0502020204030204" pitchFamily="34" charset="0"/>
            </a:endParaRPr>
          </a:p>
        </p:txBody>
      </p:sp>
      <p:sp>
        <p:nvSpPr>
          <p:cNvPr id="71684" name="Espaço Reservado para Data 6"/>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p>
        </p:txBody>
      </p:sp>
    </p:spTree>
    <p:extLst>
      <p:ext uri="{BB962C8B-B14F-4D97-AF65-F5344CB8AC3E}">
        <p14:creationId xmlns:p14="http://schemas.microsoft.com/office/powerpoint/2010/main" val="3799837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900113" y="739775"/>
            <a:ext cx="4935537" cy="37004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374209" y="4686498"/>
            <a:ext cx="5987344" cy="4247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GB" sz="1200" b="1" i="0" u="none" strike="noStrike" cap="none" dirty="0">
              <a:solidFill>
                <a:schemeClr val="dk1"/>
              </a:solidFill>
              <a:latin typeface="Verdana"/>
              <a:ea typeface="Verdana"/>
              <a:cs typeface="Verdana"/>
              <a:sym typeface="Verdana"/>
            </a:endParaRPr>
          </a:p>
        </p:txBody>
      </p:sp>
      <p:sp>
        <p:nvSpPr>
          <p:cNvPr id="124" name="Shape 124"/>
          <p:cNvSpPr txBox="1">
            <a:spLocks noGrp="1"/>
          </p:cNvSpPr>
          <p:nvPr>
            <p:ph type="sldNum" idx="12"/>
          </p:nvPr>
        </p:nvSpPr>
        <p:spPr>
          <a:xfrm>
            <a:off x="3815373" y="234667"/>
            <a:ext cx="2918830" cy="231240"/>
          </a:xfrm>
          <a:prstGeom prst="rect">
            <a:avLst/>
          </a:prstGeom>
          <a:noFill/>
          <a:ln>
            <a:noFill/>
          </a:ln>
        </p:spPr>
        <p:txBody>
          <a:bodyPr lIns="216000" tIns="45700" rIns="216000" bIns="45700" anchor="b" anchorCtr="0">
            <a:noAutofit/>
          </a:bodyPr>
          <a:lstStyle/>
          <a:p>
            <a:pPr marL="0" marR="0" lvl="0" indent="0" algn="r" rtl="0">
              <a:spcBef>
                <a:spcPts val="0"/>
              </a:spcBef>
              <a:spcAft>
                <a:spcPts val="0"/>
              </a:spcAft>
              <a:buSzPct val="25000"/>
              <a:buNone/>
            </a:pPr>
            <a:fld id="{00000000-1234-1234-1234-123412341234}" type="slidenum">
              <a:rPr lang="en-GB" sz="900">
                <a:solidFill>
                  <a:srgbClr val="001965"/>
                </a:solidFill>
                <a:latin typeface="Verdana"/>
                <a:ea typeface="Verdana"/>
                <a:cs typeface="Verdana"/>
                <a:sym typeface="Verdana"/>
              </a:rPr>
              <a:t>38</a:t>
            </a:fld>
            <a:endParaRPr lang="en-GB" sz="900">
              <a:solidFill>
                <a:srgbClr val="001965"/>
              </a:solidFill>
              <a:latin typeface="Verdana"/>
              <a:ea typeface="Verdana"/>
              <a:cs typeface="Verdana"/>
              <a:sym typeface="Verdana"/>
            </a:endParaRPr>
          </a:p>
        </p:txBody>
      </p:sp>
    </p:spTree>
    <p:extLst>
      <p:ext uri="{BB962C8B-B14F-4D97-AF65-F5344CB8AC3E}">
        <p14:creationId xmlns:p14="http://schemas.microsoft.com/office/powerpoint/2010/main" val="3051993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374209" y="4686498"/>
            <a:ext cx="5987344" cy="4247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200" b="1" i="0" u="none" strike="noStrike" cap="none">
                <a:solidFill>
                  <a:schemeClr val="dk1"/>
                </a:solidFill>
                <a:latin typeface="Verdana"/>
                <a:ea typeface="Verdana"/>
                <a:cs typeface="Verdana"/>
                <a:sym typeface="Verdana"/>
              </a:rPr>
              <a:t>Table 14.2.424 Change in apnoea-hypopnoea index (events/hour) by five weight change groups - summary -full analysis set</a:t>
            </a:r>
          </a:p>
          <a:p>
            <a:pPr marL="0" marR="0" lvl="0" indent="0" algn="l" rtl="0">
              <a:spcBef>
                <a:spcPts val="360"/>
              </a:spcBef>
              <a:spcAft>
                <a:spcPts val="0"/>
              </a:spcAft>
              <a:buSzPct val="25000"/>
              <a:buNone/>
            </a:pPr>
            <a:endParaRPr sz="1200" b="0" i="0" u="none" strike="noStrike" cap="none">
              <a:solidFill>
                <a:schemeClr val="dk1"/>
              </a:solidFill>
              <a:latin typeface="Verdana"/>
              <a:ea typeface="Verdana"/>
              <a:cs typeface="Verdana"/>
              <a:sym typeface="Verdana"/>
            </a:endParaRPr>
          </a:p>
          <a:p>
            <a:pPr marL="0" marR="0" lvl="0" indent="0" algn="l" rtl="0">
              <a:spcBef>
                <a:spcPts val="360"/>
              </a:spcBef>
              <a:spcAft>
                <a:spcPts val="0"/>
              </a:spcAft>
              <a:buSzPct val="25000"/>
              <a:buNone/>
            </a:pPr>
            <a:r>
              <a:rPr lang="en-GB" sz="1200" b="0" i="0" u="none" strike="noStrike" cap="none">
                <a:solidFill>
                  <a:srgbClr val="001965"/>
                </a:solidFill>
                <a:latin typeface="Verdana"/>
                <a:ea typeface="Verdana"/>
                <a:cs typeface="Verdana"/>
                <a:sym typeface="Verdana"/>
              </a:rPr>
              <a:t>The placebo group ≥15% WL only contains 3 subjects (AHI change 70.1, 80.9, 84.1), and therefore an average value was not calculated for this group as there were too few measurements to calculate a meaningful mean valu</a:t>
            </a:r>
          </a:p>
          <a:p>
            <a:pPr marL="0" marR="0" lvl="0" indent="0" algn="l" rtl="0">
              <a:spcBef>
                <a:spcPts val="360"/>
              </a:spcBef>
              <a:spcAft>
                <a:spcPts val="0"/>
              </a:spcAft>
              <a:buSzPct val="25000"/>
              <a:buNone/>
            </a:pPr>
            <a:endParaRPr sz="1200" b="0" i="0" u="none" strike="noStrike" cap="none">
              <a:solidFill>
                <a:srgbClr val="001965"/>
              </a:solidFill>
              <a:latin typeface="Verdana"/>
              <a:ea typeface="Verdana"/>
              <a:cs typeface="Verdana"/>
              <a:sym typeface="Verdana"/>
            </a:endParaRPr>
          </a:p>
          <a:p>
            <a:pPr marL="0" marR="0" lvl="0" indent="0" algn="l" rtl="0">
              <a:lnSpc>
                <a:spcPct val="100000"/>
              </a:lnSpc>
              <a:spcBef>
                <a:spcPts val="360"/>
              </a:spcBef>
              <a:spcAft>
                <a:spcPts val="0"/>
              </a:spcAft>
              <a:buClr>
                <a:schemeClr val="dk1"/>
              </a:buClr>
              <a:buSzPct val="25000"/>
              <a:buFont typeface="Verdana"/>
              <a:buNone/>
            </a:pPr>
            <a:r>
              <a:rPr lang="en-GB" sz="1200" b="0" i="0" u="none" strike="noStrike" cap="none">
                <a:solidFill>
                  <a:schemeClr val="dk1"/>
                </a:solidFill>
                <a:latin typeface="Verdana"/>
                <a:ea typeface="Verdana"/>
                <a:cs typeface="Verdana"/>
                <a:sym typeface="Verdana"/>
              </a:rPr>
              <a:t>Test for significant effect of percentage change in body weight </a:t>
            </a:r>
            <a:r>
              <a:rPr lang="en-GB" sz="1200" b="0" i="1" u="none" strike="noStrike" cap="none">
                <a:solidFill>
                  <a:schemeClr val="dk1"/>
                </a:solidFill>
                <a:latin typeface="Verdana"/>
                <a:ea typeface="Verdana"/>
                <a:cs typeface="Verdana"/>
                <a:sym typeface="Verdana"/>
              </a:rPr>
              <a:t>p</a:t>
            </a:r>
            <a:r>
              <a:rPr lang="en-GB" sz="1200" b="0" i="0" u="none" strike="noStrike" cap="none">
                <a:solidFill>
                  <a:schemeClr val="dk1"/>
                </a:solidFill>
                <a:latin typeface="Verdana"/>
                <a:ea typeface="Verdana"/>
                <a:cs typeface="Verdana"/>
                <a:sym typeface="Verdana"/>
              </a:rPr>
              <a:t>-value: &lt;0.0001</a:t>
            </a:r>
            <a:r>
              <a:rPr lang="en-GB" sz="1200" b="0" i="0" u="none" strike="noStrike" cap="none">
                <a:solidFill>
                  <a:srgbClr val="E64A0E"/>
                </a:solidFill>
                <a:latin typeface="Verdana"/>
                <a:ea typeface="Verdana"/>
                <a:cs typeface="Verdana"/>
                <a:sym typeface="Verdana"/>
              </a:rPr>
              <a:t>. </a:t>
            </a:r>
          </a:p>
          <a:p>
            <a:pPr marL="0" marR="0" lvl="0" indent="0" algn="l" rtl="0">
              <a:lnSpc>
                <a:spcPct val="100000"/>
              </a:lnSpc>
              <a:spcBef>
                <a:spcPts val="360"/>
              </a:spcBef>
              <a:spcAft>
                <a:spcPts val="0"/>
              </a:spcAft>
              <a:buClr>
                <a:srgbClr val="001965"/>
              </a:buClr>
              <a:buSzPct val="25000"/>
              <a:buFont typeface="Verdana"/>
              <a:buNone/>
            </a:pPr>
            <a:r>
              <a:rPr lang="en-GB" sz="1200" b="0" i="0" u="none" strike="noStrike" cap="none">
                <a:solidFill>
                  <a:srgbClr val="001965"/>
                </a:solidFill>
                <a:latin typeface="Verdana"/>
                <a:ea typeface="Verdana"/>
                <a:cs typeface="Verdana"/>
                <a:sym typeface="Verdana"/>
              </a:rPr>
              <a:t>This endpoint is analysed using an ANCOVA model with country and sex as fixed factors, percentage change in body weight, the baseline value, baseline BMI, and baseline age as covariates. </a:t>
            </a:r>
          </a:p>
          <a:p>
            <a:pPr marL="0" marR="0" lvl="0" indent="0" algn="l" rtl="0">
              <a:lnSpc>
                <a:spcPct val="100000"/>
              </a:lnSpc>
              <a:spcBef>
                <a:spcPts val="360"/>
              </a:spcBef>
              <a:spcAft>
                <a:spcPts val="0"/>
              </a:spcAft>
              <a:buClr>
                <a:schemeClr val="dk1"/>
              </a:buClr>
              <a:buSzPct val="25000"/>
              <a:buFont typeface="Verdana"/>
              <a:buNone/>
            </a:pPr>
            <a:r>
              <a:rPr lang="en-GB" sz="1200" b="0" i="1" u="none" strike="noStrike" cap="none">
                <a:solidFill>
                  <a:schemeClr val="dk1"/>
                </a:solidFill>
                <a:latin typeface="Verdana"/>
                <a:ea typeface="Verdana"/>
                <a:cs typeface="Verdana"/>
                <a:sym typeface="Verdana"/>
              </a:rPr>
              <a:t>Please note that the treatment effect is not included in the ANCOVA model. Thus, the analysis is based on pooled data.</a:t>
            </a:r>
          </a:p>
          <a:p>
            <a:pPr marL="0" marR="0" lvl="0" indent="0" algn="l" rtl="0">
              <a:lnSpc>
                <a:spcPct val="100000"/>
              </a:lnSpc>
              <a:spcBef>
                <a:spcPts val="360"/>
              </a:spcBef>
              <a:spcAft>
                <a:spcPts val="0"/>
              </a:spcAft>
              <a:buClr>
                <a:srgbClr val="001965"/>
              </a:buClr>
              <a:buSzPct val="25000"/>
              <a:buFont typeface="Verdana"/>
              <a:buNone/>
            </a:pPr>
            <a:r>
              <a:rPr lang="en-GB" sz="1200" b="0" i="0" u="none" strike="noStrike" cap="none">
                <a:solidFill>
                  <a:srgbClr val="001965"/>
                </a:solidFill>
                <a:latin typeface="Verdana"/>
                <a:ea typeface="Verdana"/>
                <a:cs typeface="Verdana"/>
                <a:sym typeface="Verdana"/>
              </a:rPr>
              <a:t>ANCOVA, analysis of covariance; BMI, body mass index.</a:t>
            </a:r>
          </a:p>
          <a:p>
            <a:pPr marL="0" marR="0" lvl="0" indent="0" algn="l" rtl="0">
              <a:spcBef>
                <a:spcPts val="360"/>
              </a:spcBef>
              <a:spcAft>
                <a:spcPts val="0"/>
              </a:spcAft>
              <a:buSzPct val="25000"/>
              <a:buNone/>
            </a:pPr>
            <a:r>
              <a:rPr lang="en-GB" sz="1200" b="0" i="0" u="none" strike="noStrike" cap="none">
                <a:solidFill>
                  <a:srgbClr val="001965"/>
                </a:solidFill>
                <a:latin typeface="Verdana"/>
                <a:ea typeface="Verdana"/>
                <a:cs typeface="Verdana"/>
                <a:sym typeface="Verdana"/>
              </a:rPr>
              <a:t>e.</a:t>
            </a:r>
          </a:p>
        </p:txBody>
      </p:sp>
      <p:sp>
        <p:nvSpPr>
          <p:cNvPr id="142" name="Shape 142"/>
          <p:cNvSpPr txBox="1">
            <a:spLocks noGrp="1"/>
          </p:cNvSpPr>
          <p:nvPr>
            <p:ph type="sldNum" idx="12"/>
          </p:nvPr>
        </p:nvSpPr>
        <p:spPr>
          <a:xfrm>
            <a:off x="3815373" y="234667"/>
            <a:ext cx="2918830" cy="231240"/>
          </a:xfrm>
          <a:prstGeom prst="rect">
            <a:avLst/>
          </a:prstGeom>
          <a:noFill/>
          <a:ln>
            <a:noFill/>
          </a:ln>
        </p:spPr>
        <p:txBody>
          <a:bodyPr lIns="216000" tIns="45700" rIns="216000" bIns="45700" anchor="b" anchorCtr="0">
            <a:noAutofit/>
          </a:bodyPr>
          <a:lstStyle/>
          <a:p>
            <a:pPr marL="0" marR="0" lvl="0" indent="0" algn="r" rtl="0">
              <a:spcBef>
                <a:spcPts val="0"/>
              </a:spcBef>
              <a:spcAft>
                <a:spcPts val="0"/>
              </a:spcAft>
              <a:buSzPct val="25000"/>
              <a:buNone/>
            </a:pPr>
            <a:fld id="{00000000-1234-1234-1234-123412341234}" type="slidenum">
              <a:rPr lang="en-GB" sz="900">
                <a:solidFill>
                  <a:srgbClr val="000000"/>
                </a:solidFill>
                <a:latin typeface="Verdana"/>
                <a:ea typeface="Verdana"/>
                <a:cs typeface="Verdana"/>
                <a:sym typeface="Verdana"/>
              </a:rPr>
              <a:t>39</a:t>
            </a:fld>
            <a:endParaRPr lang="en-GB" sz="900">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13584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pt-BR">
              <a:ea typeface="ＭＳ Ｐゴシック" panose="020B0600070205080204" pitchFamily="34" charset="-128"/>
            </a:endParaRPr>
          </a:p>
        </p:txBody>
      </p:sp>
      <p:sp>
        <p:nvSpPr>
          <p:cNvPr id="78852" name="Espaço Reservado para Número de Slide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668DC52-B929-4A94-B09E-32711436CF68}" type="slidenum">
              <a:rPr lang="pt-BR" altLang="pt-BR">
                <a:latin typeface="Calibri" panose="020F0502020204030204" pitchFamily="34" charset="0"/>
              </a:rPr>
              <a:pPr eaLnBrk="1" hangingPunct="1"/>
              <a:t>40</a:t>
            </a:fld>
            <a:endParaRPr lang="pt-BR" altLang="pt-BR">
              <a:latin typeface="Calibri" panose="020F0502020204030204" pitchFamily="34" charset="0"/>
            </a:endParaRPr>
          </a:p>
        </p:txBody>
      </p:sp>
      <p:sp>
        <p:nvSpPr>
          <p:cNvPr id="76804" name="Espaço Reservado para Data 6"/>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p>
        </p:txBody>
      </p:sp>
    </p:spTree>
    <p:extLst>
      <p:ext uri="{BB962C8B-B14F-4D97-AF65-F5344CB8AC3E}">
        <p14:creationId xmlns:p14="http://schemas.microsoft.com/office/powerpoint/2010/main" val="3096651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Changes over time in the percentage of weight-loss (A), fat mass (B), lean mass (C), visceral fat area (D). The data are presented as the means (SD), unpaired t-test (graph A), or medians (25th-75th percentiles), ANOVA (graphs B-F) After 3 months of the intervention. Correlations between changes in Asthma Control Questionnaire (ACQ) scores and changes in aerobic capacity (A) and the percentage of weight-loss (B) during follow-up. Pearson correlation Regardless of the treatment  </a:t>
            </a:r>
            <a:endParaRPr lang="en-US" altLang="pt-BR" dirty="0">
              <a:ea typeface="ＭＳ Ｐゴシック" panose="020B0600070205080204" pitchFamily="34" charset="-128"/>
            </a:endParaRPr>
          </a:p>
        </p:txBody>
      </p:sp>
      <p:sp>
        <p:nvSpPr>
          <p:cNvPr id="78852" name="Espaço Reservado para Número de Slide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D668DC52-B929-4A94-B09E-32711436CF68}" type="slidenum">
              <a:rPr lang="pt-BR" altLang="pt-BR">
                <a:latin typeface="Calibri" panose="020F0502020204030204" pitchFamily="34" charset="0"/>
              </a:rPr>
              <a:pPr eaLnBrk="1" hangingPunct="1"/>
              <a:t>41</a:t>
            </a:fld>
            <a:endParaRPr lang="pt-BR" altLang="pt-BR">
              <a:latin typeface="Calibri" panose="020F0502020204030204" pitchFamily="34" charset="0"/>
            </a:endParaRPr>
          </a:p>
        </p:txBody>
      </p:sp>
      <p:sp>
        <p:nvSpPr>
          <p:cNvPr id="76804" name="Espaço Reservado para Data 6"/>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a:p>
        </p:txBody>
      </p:sp>
    </p:spTree>
    <p:extLst>
      <p:ext uri="{BB962C8B-B14F-4D97-AF65-F5344CB8AC3E}">
        <p14:creationId xmlns:p14="http://schemas.microsoft.com/office/powerpoint/2010/main" val="120762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Espaço Reservado para Imagem de Slide 1"/>
          <p:cNvSpPr>
            <a:spLocks noGrp="1" noRot="1" noChangeAspect="1" noTextEdit="1"/>
          </p:cNvSpPr>
          <p:nvPr>
            <p:ph type="sldImg"/>
          </p:nvPr>
        </p:nvSpPr>
        <p:spPr>
          <a:ln/>
        </p:spPr>
      </p:sp>
      <p:sp>
        <p:nvSpPr>
          <p:cNvPr id="179203" name="Espaço Reservado para Anotações 2"/>
          <p:cNvSpPr>
            <a:spLocks noGrp="1"/>
          </p:cNvSpPr>
          <p:nvPr>
            <p:ph type="body" idx="1"/>
          </p:nvPr>
        </p:nvSpPr>
        <p:spPr>
          <a:noFill/>
          <a:ln/>
        </p:spPr>
        <p:txBody>
          <a:bodyPr/>
          <a:lstStyle/>
          <a:p>
            <a:pPr eaLnBrk="1" hangingPunct="1"/>
            <a:endParaRPr lang="en-US">
              <a:latin typeface="Arial" pitchFamily="34" charset="0"/>
            </a:endParaRPr>
          </a:p>
        </p:txBody>
      </p:sp>
      <p:sp>
        <p:nvSpPr>
          <p:cNvPr id="179204" name="Espaço Reservado para Número de Slide 3"/>
          <p:cNvSpPr>
            <a:spLocks noGrp="1"/>
          </p:cNvSpPr>
          <p:nvPr>
            <p:ph type="sldNum" sz="quarter" idx="5"/>
          </p:nvPr>
        </p:nvSpPr>
        <p:spPr>
          <a:noFill/>
        </p:spPr>
        <p:txBody>
          <a:bodyPr/>
          <a:lstStyle/>
          <a:p>
            <a:fld id="{C60C1680-1B9F-4BD5-A89B-9BF03539356E}" type="slidenum">
              <a:rPr lang="pt-BR">
                <a:latin typeface="Arial" pitchFamily="34" charset="0"/>
              </a:rPr>
              <a:pPr/>
              <a:t>44</a:t>
            </a:fld>
            <a:endParaRPr lang="pt-BR">
              <a:latin typeface="Arial" pitchFamily="34" charset="0"/>
            </a:endParaRPr>
          </a:p>
        </p:txBody>
      </p:sp>
    </p:spTree>
    <p:extLst>
      <p:ext uri="{BB962C8B-B14F-4D97-AF65-F5344CB8AC3E}">
        <p14:creationId xmlns:p14="http://schemas.microsoft.com/office/powerpoint/2010/main" val="1599867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ço Reservado para Imagem de Slide 1"/>
          <p:cNvSpPr>
            <a:spLocks noGrp="1" noRot="1" noChangeAspect="1" noTextEdit="1"/>
          </p:cNvSpPr>
          <p:nvPr>
            <p:ph type="sldImg"/>
          </p:nvPr>
        </p:nvSpPr>
        <p:spPr>
          <a:ln/>
        </p:spPr>
      </p:sp>
      <p:sp>
        <p:nvSpPr>
          <p:cNvPr id="180227" name="Espaço Reservado para Anotações 2"/>
          <p:cNvSpPr>
            <a:spLocks noGrp="1"/>
          </p:cNvSpPr>
          <p:nvPr>
            <p:ph type="body" idx="1"/>
          </p:nvPr>
        </p:nvSpPr>
        <p:spPr>
          <a:noFill/>
          <a:ln/>
        </p:spPr>
        <p:txBody>
          <a:bodyPr/>
          <a:lstStyle/>
          <a:p>
            <a:pPr eaLnBrk="1" hangingPunct="1"/>
            <a:endParaRPr lang="en-US">
              <a:latin typeface="Arial" pitchFamily="34" charset="0"/>
            </a:endParaRPr>
          </a:p>
        </p:txBody>
      </p:sp>
      <p:sp>
        <p:nvSpPr>
          <p:cNvPr id="180228" name="Espaço Reservado para Número de Slide 3"/>
          <p:cNvSpPr>
            <a:spLocks noGrp="1"/>
          </p:cNvSpPr>
          <p:nvPr>
            <p:ph type="sldNum" sz="quarter" idx="5"/>
          </p:nvPr>
        </p:nvSpPr>
        <p:spPr>
          <a:noFill/>
        </p:spPr>
        <p:txBody>
          <a:bodyPr/>
          <a:lstStyle/>
          <a:p>
            <a:fld id="{1578B48E-C659-4806-8FD5-353436A5511A}" type="slidenum">
              <a:rPr lang="pt-BR">
                <a:latin typeface="Arial" pitchFamily="34" charset="0"/>
              </a:rPr>
              <a:pPr/>
              <a:t>45</a:t>
            </a:fld>
            <a:endParaRPr lang="pt-BR">
              <a:latin typeface="Arial" pitchFamily="34" charset="0"/>
            </a:endParaRPr>
          </a:p>
        </p:txBody>
      </p:sp>
    </p:spTree>
    <p:extLst>
      <p:ext uri="{BB962C8B-B14F-4D97-AF65-F5344CB8AC3E}">
        <p14:creationId xmlns:p14="http://schemas.microsoft.com/office/powerpoint/2010/main" val="270197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A102DD9-F3C8-48BB-90CB-E5BE5452DBF3}" type="slidenum">
              <a:rPr lang="pt-BR" smtClean="0"/>
              <a:t>4</a:t>
            </a:fld>
            <a:endParaRPr lang="pt-BR"/>
          </a:p>
        </p:txBody>
      </p:sp>
    </p:spTree>
    <p:extLst>
      <p:ext uri="{BB962C8B-B14F-4D97-AF65-F5344CB8AC3E}">
        <p14:creationId xmlns:p14="http://schemas.microsoft.com/office/powerpoint/2010/main" val="980359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u="sng">
                <a:solidFill>
                  <a:schemeClr val="tx2"/>
                </a:solidFill>
                <a:latin typeface="Arial" pitchFamily="34" charset="0"/>
                <a:ea typeface="ＭＳ Ｐゴシック" pitchFamily="34" charset="-128"/>
              </a:defRPr>
            </a:lvl1pPr>
            <a:lvl2pPr marL="742950" indent="-285750" eaLnBrk="0" hangingPunct="0">
              <a:defRPr sz="4400" u="sng">
                <a:solidFill>
                  <a:schemeClr val="tx2"/>
                </a:solidFill>
                <a:latin typeface="Arial" pitchFamily="34" charset="0"/>
                <a:ea typeface="ＭＳ Ｐゴシック" pitchFamily="34" charset="-128"/>
              </a:defRPr>
            </a:lvl2pPr>
            <a:lvl3pPr marL="1143000" indent="-228600" eaLnBrk="0" hangingPunct="0">
              <a:defRPr sz="4400" u="sng">
                <a:solidFill>
                  <a:schemeClr val="tx2"/>
                </a:solidFill>
                <a:latin typeface="Arial" pitchFamily="34" charset="0"/>
                <a:ea typeface="ＭＳ Ｐゴシック" pitchFamily="34" charset="-128"/>
              </a:defRPr>
            </a:lvl3pPr>
            <a:lvl4pPr marL="1600200" indent="-228600" eaLnBrk="0" hangingPunct="0">
              <a:defRPr sz="4400" u="sng">
                <a:solidFill>
                  <a:schemeClr val="tx2"/>
                </a:solidFill>
                <a:latin typeface="Arial" pitchFamily="34" charset="0"/>
                <a:ea typeface="ＭＳ Ｐゴシック" pitchFamily="34" charset="-128"/>
              </a:defRPr>
            </a:lvl4pPr>
            <a:lvl5pPr marL="2057400" indent="-228600" eaLnBrk="0" hangingPunct="0">
              <a:defRPr sz="4400" u="sng">
                <a:solidFill>
                  <a:schemeClr val="tx2"/>
                </a:solidFill>
                <a:latin typeface="Arial" pitchFamily="34" charset="0"/>
                <a:ea typeface="ＭＳ Ｐゴシック" pitchFamily="34" charset="-128"/>
              </a:defRPr>
            </a:lvl5pPr>
            <a:lvl6pPr marL="2514600" indent="-228600" eaLnBrk="0" fontAlgn="base" hangingPunct="0">
              <a:spcBef>
                <a:spcPct val="0"/>
              </a:spcBef>
              <a:spcAft>
                <a:spcPct val="0"/>
              </a:spcAft>
              <a:defRPr sz="4400" u="sng">
                <a:solidFill>
                  <a:schemeClr val="tx2"/>
                </a:solidFill>
                <a:latin typeface="Arial" pitchFamily="34" charset="0"/>
                <a:ea typeface="ＭＳ Ｐゴシック" pitchFamily="34" charset="-128"/>
              </a:defRPr>
            </a:lvl6pPr>
            <a:lvl7pPr marL="2971800" indent="-228600" eaLnBrk="0" fontAlgn="base" hangingPunct="0">
              <a:spcBef>
                <a:spcPct val="0"/>
              </a:spcBef>
              <a:spcAft>
                <a:spcPct val="0"/>
              </a:spcAft>
              <a:defRPr sz="4400" u="sng">
                <a:solidFill>
                  <a:schemeClr val="tx2"/>
                </a:solidFill>
                <a:latin typeface="Arial" pitchFamily="34" charset="0"/>
                <a:ea typeface="ＭＳ Ｐゴシック" pitchFamily="34" charset="-128"/>
              </a:defRPr>
            </a:lvl7pPr>
            <a:lvl8pPr marL="3429000" indent="-228600" eaLnBrk="0" fontAlgn="base" hangingPunct="0">
              <a:spcBef>
                <a:spcPct val="0"/>
              </a:spcBef>
              <a:spcAft>
                <a:spcPct val="0"/>
              </a:spcAft>
              <a:defRPr sz="4400" u="sng">
                <a:solidFill>
                  <a:schemeClr val="tx2"/>
                </a:solidFill>
                <a:latin typeface="Arial" pitchFamily="34" charset="0"/>
                <a:ea typeface="ＭＳ Ｐゴシック" pitchFamily="34" charset="-128"/>
              </a:defRPr>
            </a:lvl8pPr>
            <a:lvl9pPr marL="3886200" indent="-228600" eaLnBrk="0" fontAlgn="base" hangingPunct="0">
              <a:spcBef>
                <a:spcPct val="0"/>
              </a:spcBef>
              <a:spcAft>
                <a:spcPct val="0"/>
              </a:spcAft>
              <a:defRPr sz="4400" u="sng">
                <a:solidFill>
                  <a:schemeClr val="tx2"/>
                </a:solidFill>
                <a:latin typeface="Arial" pitchFamily="34" charset="0"/>
                <a:ea typeface="ＭＳ Ｐゴシック" pitchFamily="34" charset="-128"/>
              </a:defRPr>
            </a:lvl9pPr>
          </a:lstStyle>
          <a:p>
            <a:pPr eaLnBrk="1" hangingPunct="1"/>
            <a:fld id="{F5A0DAAB-F800-4320-85E5-E146916FEC85}" type="slidenum">
              <a:rPr lang="pt-BR" sz="1200" u="none" smtClean="0">
                <a:solidFill>
                  <a:schemeClr val="tx1"/>
                </a:solidFill>
              </a:rPr>
              <a:pPr eaLnBrk="1" hangingPunct="1"/>
              <a:t>47</a:t>
            </a:fld>
            <a:endParaRPr lang="pt-BR" sz="1200" u="none">
              <a:solidFill>
                <a:schemeClr val="tx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dirty="0">
              <a:latin typeface="Arial" pitchFamily="34" charset="0"/>
              <a:ea typeface="ＭＳ Ｐゴシック" pitchFamily="34" charset="-128"/>
            </a:endParaRPr>
          </a:p>
        </p:txBody>
      </p:sp>
    </p:spTree>
    <p:extLst>
      <p:ext uri="{BB962C8B-B14F-4D97-AF65-F5344CB8AC3E}">
        <p14:creationId xmlns:p14="http://schemas.microsoft.com/office/powerpoint/2010/main" val="875516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4C625A79-DF27-4D0A-BF02-22BFC4263E66}" type="slidenum">
              <a:rPr lang="pt-BR" smtClean="0"/>
              <a:pPr>
                <a:defRPr/>
              </a:pPr>
              <a:t>48</a:t>
            </a:fld>
            <a:endParaRPr lang="pt-BR"/>
          </a:p>
        </p:txBody>
      </p:sp>
    </p:spTree>
    <p:extLst>
      <p:ext uri="{BB962C8B-B14F-4D97-AF65-F5344CB8AC3E}">
        <p14:creationId xmlns:p14="http://schemas.microsoft.com/office/powerpoint/2010/main" val="1686107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4400" u="sng">
                <a:solidFill>
                  <a:schemeClr val="tx2"/>
                </a:solidFill>
                <a:latin typeface="Arial" pitchFamily="34" charset="0"/>
                <a:ea typeface="MS PGothic" pitchFamily="34" charset="-128"/>
              </a:defRPr>
            </a:lvl1pPr>
            <a:lvl2pPr marL="742950" indent="-285750" eaLnBrk="0" hangingPunct="0">
              <a:defRPr sz="4400" u="sng">
                <a:solidFill>
                  <a:schemeClr val="tx2"/>
                </a:solidFill>
                <a:latin typeface="Arial" pitchFamily="34" charset="0"/>
                <a:ea typeface="MS PGothic" pitchFamily="34" charset="-128"/>
              </a:defRPr>
            </a:lvl2pPr>
            <a:lvl3pPr marL="1143000" indent="-228600" eaLnBrk="0" hangingPunct="0">
              <a:defRPr sz="4400" u="sng">
                <a:solidFill>
                  <a:schemeClr val="tx2"/>
                </a:solidFill>
                <a:latin typeface="Arial" pitchFamily="34" charset="0"/>
                <a:ea typeface="MS PGothic" pitchFamily="34" charset="-128"/>
              </a:defRPr>
            </a:lvl3pPr>
            <a:lvl4pPr marL="1600200" indent="-228600" eaLnBrk="0" hangingPunct="0">
              <a:defRPr sz="4400" u="sng">
                <a:solidFill>
                  <a:schemeClr val="tx2"/>
                </a:solidFill>
                <a:latin typeface="Arial" pitchFamily="34" charset="0"/>
                <a:ea typeface="MS PGothic" pitchFamily="34" charset="-128"/>
              </a:defRPr>
            </a:lvl4pPr>
            <a:lvl5pPr marL="2057400" indent="-228600" eaLnBrk="0" hangingPunct="0">
              <a:defRPr sz="4400" u="sng">
                <a:solidFill>
                  <a:schemeClr val="tx2"/>
                </a:solidFill>
                <a:latin typeface="Arial" pitchFamily="34" charset="0"/>
                <a:ea typeface="MS PGothic" pitchFamily="34" charset="-128"/>
              </a:defRPr>
            </a:lvl5pPr>
            <a:lvl6pPr marL="2514600" indent="-228600" eaLnBrk="0" fontAlgn="base" hangingPunct="0">
              <a:spcBef>
                <a:spcPct val="0"/>
              </a:spcBef>
              <a:spcAft>
                <a:spcPct val="0"/>
              </a:spcAft>
              <a:defRPr sz="4400" u="sng">
                <a:solidFill>
                  <a:schemeClr val="tx2"/>
                </a:solidFill>
                <a:latin typeface="Arial" pitchFamily="34" charset="0"/>
                <a:ea typeface="MS PGothic" pitchFamily="34" charset="-128"/>
              </a:defRPr>
            </a:lvl6pPr>
            <a:lvl7pPr marL="2971800" indent="-228600" eaLnBrk="0" fontAlgn="base" hangingPunct="0">
              <a:spcBef>
                <a:spcPct val="0"/>
              </a:spcBef>
              <a:spcAft>
                <a:spcPct val="0"/>
              </a:spcAft>
              <a:defRPr sz="4400" u="sng">
                <a:solidFill>
                  <a:schemeClr val="tx2"/>
                </a:solidFill>
                <a:latin typeface="Arial" pitchFamily="34" charset="0"/>
                <a:ea typeface="MS PGothic" pitchFamily="34" charset="-128"/>
              </a:defRPr>
            </a:lvl7pPr>
            <a:lvl8pPr marL="3429000" indent="-228600" eaLnBrk="0" fontAlgn="base" hangingPunct="0">
              <a:spcBef>
                <a:spcPct val="0"/>
              </a:spcBef>
              <a:spcAft>
                <a:spcPct val="0"/>
              </a:spcAft>
              <a:defRPr sz="4400" u="sng">
                <a:solidFill>
                  <a:schemeClr val="tx2"/>
                </a:solidFill>
                <a:latin typeface="Arial" pitchFamily="34" charset="0"/>
                <a:ea typeface="MS PGothic" pitchFamily="34" charset="-128"/>
              </a:defRPr>
            </a:lvl8pPr>
            <a:lvl9pPr marL="3886200" indent="-228600" eaLnBrk="0" fontAlgn="base" hangingPunct="0">
              <a:spcBef>
                <a:spcPct val="0"/>
              </a:spcBef>
              <a:spcAft>
                <a:spcPct val="0"/>
              </a:spcAft>
              <a:defRPr sz="4400" u="sng">
                <a:solidFill>
                  <a:schemeClr val="tx2"/>
                </a:solidFill>
                <a:latin typeface="Arial" pitchFamily="34" charset="0"/>
                <a:ea typeface="MS PGothic" pitchFamily="34" charset="-128"/>
              </a:defRPr>
            </a:lvl9pPr>
          </a:lstStyle>
          <a:p>
            <a:pPr eaLnBrk="1" hangingPunct="1"/>
            <a:fld id="{0617316F-3E6A-45D4-BF12-BE323FA34CA9}" type="slidenum">
              <a:rPr lang="pt-BR" sz="1200" u="none" smtClean="0">
                <a:solidFill>
                  <a:schemeClr val="tx1"/>
                </a:solidFill>
              </a:rPr>
              <a:pPr eaLnBrk="1" hangingPunct="1"/>
              <a:t>51</a:t>
            </a:fld>
            <a:endParaRPr lang="pt-BR" sz="1200" u="none">
              <a:solidFill>
                <a:schemeClr val="tx1"/>
              </a:solidFill>
            </a:endParaRPr>
          </a:p>
        </p:txBody>
      </p:sp>
      <p:sp>
        <p:nvSpPr>
          <p:cNvPr id="49155" name="Slide Image Placeholder 1"/>
          <p:cNvSpPr>
            <a:spLocks noGrp="1" noRot="1" noChangeAspect="1" noTextEdit="1"/>
          </p:cNvSpPr>
          <p:nvPr>
            <p:ph type="sldImg"/>
          </p:nvPr>
        </p:nvSpPr>
        <p:spPr>
          <a:ln/>
        </p:spPr>
      </p:sp>
      <p:sp>
        <p:nvSpPr>
          <p:cNvPr id="4915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b"/>
          <a:lstStyle>
            <a:lvl1pPr eaLnBrk="0" hangingPunct="0">
              <a:defRPr sz="4400" u="sng">
                <a:solidFill>
                  <a:schemeClr val="tx2"/>
                </a:solidFill>
                <a:latin typeface="Arial" pitchFamily="34" charset="0"/>
                <a:ea typeface="MS PGothic" pitchFamily="34" charset="-128"/>
              </a:defRPr>
            </a:lvl1pPr>
            <a:lvl2pPr marL="742950" indent="-285750" eaLnBrk="0" hangingPunct="0">
              <a:defRPr sz="4400" u="sng">
                <a:solidFill>
                  <a:schemeClr val="tx2"/>
                </a:solidFill>
                <a:latin typeface="Arial" pitchFamily="34" charset="0"/>
                <a:ea typeface="MS PGothic" pitchFamily="34" charset="-128"/>
              </a:defRPr>
            </a:lvl2pPr>
            <a:lvl3pPr marL="1143000" indent="-228600" eaLnBrk="0" hangingPunct="0">
              <a:defRPr sz="4400" u="sng">
                <a:solidFill>
                  <a:schemeClr val="tx2"/>
                </a:solidFill>
                <a:latin typeface="Arial" pitchFamily="34" charset="0"/>
                <a:ea typeface="MS PGothic" pitchFamily="34" charset="-128"/>
              </a:defRPr>
            </a:lvl3pPr>
            <a:lvl4pPr marL="1600200" indent="-228600" eaLnBrk="0" hangingPunct="0">
              <a:defRPr sz="4400" u="sng">
                <a:solidFill>
                  <a:schemeClr val="tx2"/>
                </a:solidFill>
                <a:latin typeface="Arial" pitchFamily="34" charset="0"/>
                <a:ea typeface="MS PGothic" pitchFamily="34" charset="-128"/>
              </a:defRPr>
            </a:lvl4pPr>
            <a:lvl5pPr marL="2057400" indent="-228600" eaLnBrk="0" hangingPunct="0">
              <a:defRPr sz="4400" u="sng">
                <a:solidFill>
                  <a:schemeClr val="tx2"/>
                </a:solidFill>
                <a:latin typeface="Arial" pitchFamily="34" charset="0"/>
                <a:ea typeface="MS PGothic" pitchFamily="34" charset="-128"/>
              </a:defRPr>
            </a:lvl5pPr>
            <a:lvl6pPr marL="2514600" indent="-228600" eaLnBrk="0" fontAlgn="base" hangingPunct="0">
              <a:spcBef>
                <a:spcPct val="0"/>
              </a:spcBef>
              <a:spcAft>
                <a:spcPct val="0"/>
              </a:spcAft>
              <a:defRPr sz="4400" u="sng">
                <a:solidFill>
                  <a:schemeClr val="tx2"/>
                </a:solidFill>
                <a:latin typeface="Arial" pitchFamily="34" charset="0"/>
                <a:ea typeface="MS PGothic" pitchFamily="34" charset="-128"/>
              </a:defRPr>
            </a:lvl6pPr>
            <a:lvl7pPr marL="2971800" indent="-228600" eaLnBrk="0" fontAlgn="base" hangingPunct="0">
              <a:spcBef>
                <a:spcPct val="0"/>
              </a:spcBef>
              <a:spcAft>
                <a:spcPct val="0"/>
              </a:spcAft>
              <a:defRPr sz="4400" u="sng">
                <a:solidFill>
                  <a:schemeClr val="tx2"/>
                </a:solidFill>
                <a:latin typeface="Arial" pitchFamily="34" charset="0"/>
                <a:ea typeface="MS PGothic" pitchFamily="34" charset="-128"/>
              </a:defRPr>
            </a:lvl7pPr>
            <a:lvl8pPr marL="3429000" indent="-228600" eaLnBrk="0" fontAlgn="base" hangingPunct="0">
              <a:spcBef>
                <a:spcPct val="0"/>
              </a:spcBef>
              <a:spcAft>
                <a:spcPct val="0"/>
              </a:spcAft>
              <a:defRPr sz="4400" u="sng">
                <a:solidFill>
                  <a:schemeClr val="tx2"/>
                </a:solidFill>
                <a:latin typeface="Arial" pitchFamily="34" charset="0"/>
                <a:ea typeface="MS PGothic" pitchFamily="34" charset="-128"/>
              </a:defRPr>
            </a:lvl8pPr>
            <a:lvl9pPr marL="3886200" indent="-228600" eaLnBrk="0" fontAlgn="base" hangingPunct="0">
              <a:spcBef>
                <a:spcPct val="0"/>
              </a:spcBef>
              <a:spcAft>
                <a:spcPct val="0"/>
              </a:spcAft>
              <a:defRPr sz="4400" u="sng">
                <a:solidFill>
                  <a:schemeClr val="tx2"/>
                </a:solidFill>
                <a:latin typeface="Arial" pitchFamily="34" charset="0"/>
                <a:ea typeface="MS PGothic" pitchFamily="34" charset="-128"/>
              </a:defRPr>
            </a:lvl9pPr>
          </a:lstStyle>
          <a:p>
            <a:pPr algn="r" eaLnBrk="1" hangingPunct="1"/>
            <a:fld id="{94025CB4-7267-4910-B1AD-694E31C42B96}" type="slidenum">
              <a:rPr lang="pt-BR" sz="1200"/>
              <a:pPr algn="r" eaLnBrk="1" hangingPunct="1"/>
              <a:t>51</a:t>
            </a:fld>
            <a:endParaRPr lang="pt-B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A102DD9-F3C8-48BB-90CB-E5BE5452DBF3}" type="slidenum">
              <a:rPr lang="pt-BR" smtClean="0"/>
              <a:t>5</a:t>
            </a:fld>
            <a:endParaRPr lang="pt-BR"/>
          </a:p>
        </p:txBody>
      </p:sp>
    </p:spTree>
    <p:extLst>
      <p:ext uri="{BB962C8B-B14F-4D97-AF65-F5344CB8AC3E}">
        <p14:creationId xmlns:p14="http://schemas.microsoft.com/office/powerpoint/2010/main" val="98035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01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9487-DED8-4A53-AE19-B2303900029B}" type="slidenum">
              <a:rPr lang="pt-BR" smtClean="0"/>
              <a:pPr eaLnBrk="1" hangingPunct="1"/>
              <a:t>6</a:t>
            </a:fld>
            <a:endParaRPr lang="pt-BR"/>
          </a:p>
        </p:txBody>
      </p:sp>
    </p:spTree>
    <p:extLst>
      <p:ext uri="{BB962C8B-B14F-4D97-AF65-F5344CB8AC3E}">
        <p14:creationId xmlns:p14="http://schemas.microsoft.com/office/powerpoint/2010/main" val="264625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01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9487-DED8-4A53-AE19-B2303900029B}" type="slidenum">
              <a:rPr lang="pt-BR" smtClean="0"/>
              <a:pPr eaLnBrk="1" hangingPunct="1"/>
              <a:t>15</a:t>
            </a:fld>
            <a:endParaRPr lang="pt-BR"/>
          </a:p>
        </p:txBody>
      </p:sp>
    </p:spTree>
    <p:extLst>
      <p:ext uri="{BB962C8B-B14F-4D97-AF65-F5344CB8AC3E}">
        <p14:creationId xmlns:p14="http://schemas.microsoft.com/office/powerpoint/2010/main" val="101419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b="1" i="0" u="none" strike="noStrike" kern="1200" baseline="0" dirty="0">
                <a:solidFill>
                  <a:schemeClr val="tx1"/>
                </a:solidFill>
                <a:latin typeface="Arial" charset="0"/>
                <a:ea typeface="+mn-ea"/>
                <a:cs typeface="+mn-cs"/>
              </a:rPr>
              <a:t>Estimated Hazard Ratios for Death from Any Cause According to</a:t>
            </a:r>
          </a:p>
          <a:p>
            <a:r>
              <a:rPr lang="en-US" sz="1200" b="1" i="0" u="none" strike="noStrike" kern="1200" baseline="0" dirty="0">
                <a:solidFill>
                  <a:schemeClr val="tx1"/>
                </a:solidFill>
                <a:latin typeface="Arial" charset="0"/>
                <a:ea typeface="+mn-ea"/>
                <a:cs typeface="+mn-cs"/>
              </a:rPr>
              <a:t>Body-Mass Index for All Study Participants and for Healthy Subjects Who</a:t>
            </a:r>
          </a:p>
          <a:p>
            <a:r>
              <a:rPr lang="pt-BR" sz="1200" b="1" i="0" u="none" strike="noStrike" kern="1200" baseline="0" dirty="0" err="1">
                <a:solidFill>
                  <a:schemeClr val="tx1"/>
                </a:solidFill>
                <a:latin typeface="Arial" charset="0"/>
                <a:ea typeface="+mn-ea"/>
                <a:cs typeface="+mn-cs"/>
              </a:rPr>
              <a:t>Never</a:t>
            </a:r>
            <a:r>
              <a:rPr lang="pt-BR" sz="1200" b="1" i="0" u="none" strike="noStrike" kern="1200" baseline="0" dirty="0">
                <a:solidFill>
                  <a:schemeClr val="tx1"/>
                </a:solidFill>
                <a:latin typeface="Arial" charset="0"/>
                <a:ea typeface="+mn-ea"/>
                <a:cs typeface="+mn-cs"/>
              </a:rPr>
              <a:t> </a:t>
            </a:r>
            <a:r>
              <a:rPr lang="pt-BR" sz="1200" b="1" i="0" u="none" strike="noStrike" kern="1200" baseline="0" dirty="0" err="1">
                <a:solidFill>
                  <a:schemeClr val="tx1"/>
                </a:solidFill>
                <a:latin typeface="Arial" charset="0"/>
                <a:ea typeface="+mn-ea"/>
                <a:cs typeface="+mn-cs"/>
              </a:rPr>
              <a:t>Smoked</a:t>
            </a:r>
            <a:r>
              <a:rPr lang="pt-BR" sz="1200" b="1" i="0" u="none" strike="noStrike" kern="1200" baseline="0" dirty="0">
                <a:solidFill>
                  <a:schemeClr val="tx1"/>
                </a:solidFill>
                <a:latin typeface="Arial" charset="0"/>
                <a:ea typeface="+mn-ea"/>
                <a:cs typeface="+mn-cs"/>
              </a:rPr>
              <a:t>.</a:t>
            </a:r>
          </a:p>
          <a:p>
            <a:r>
              <a:rPr lang="en-US" sz="1200" b="0" i="0" u="none" strike="noStrike" kern="1200" baseline="0" dirty="0">
                <a:solidFill>
                  <a:schemeClr val="tx1"/>
                </a:solidFill>
                <a:latin typeface="Arial" charset="0"/>
                <a:ea typeface="+mn-ea"/>
                <a:cs typeface="+mn-cs"/>
              </a:rPr>
              <a:t>Hazard ratios and 95% confidence intervals are shown for white women</a:t>
            </a:r>
          </a:p>
          <a:p>
            <a:r>
              <a:rPr lang="en-US" sz="1200" b="0" i="0" u="none" strike="noStrike" kern="1200" baseline="0" dirty="0">
                <a:solidFill>
                  <a:schemeClr val="tx1"/>
                </a:solidFill>
                <a:latin typeface="Arial" charset="0"/>
                <a:ea typeface="+mn-ea"/>
                <a:cs typeface="+mn-cs"/>
              </a:rPr>
              <a:t>(Panel A) and white men (Panel B). The hazard ratios were calculated with</a:t>
            </a:r>
          </a:p>
          <a:p>
            <a:r>
              <a:rPr lang="en-US" sz="1200" b="0" i="0" u="none" strike="noStrike" kern="1200" baseline="0" dirty="0">
                <a:solidFill>
                  <a:schemeClr val="tx1"/>
                </a:solidFill>
                <a:latin typeface="Arial" charset="0"/>
                <a:ea typeface="+mn-ea"/>
                <a:cs typeface="+mn-cs"/>
              </a:rPr>
              <a:t>the use of age as the underlying time scale, were stratified by study, and</a:t>
            </a:r>
          </a:p>
          <a:p>
            <a:r>
              <a:rPr lang="en-US" sz="1200" b="0" i="0" u="none" strike="noStrike" kern="1200" baseline="0" dirty="0">
                <a:solidFill>
                  <a:schemeClr val="tx1"/>
                </a:solidFill>
                <a:latin typeface="Arial" charset="0"/>
                <a:ea typeface="+mn-ea"/>
                <a:cs typeface="+mn-cs"/>
              </a:rPr>
              <a:t>were adjusted for alcohol intake (grams per day), educational level, marital</a:t>
            </a:r>
          </a:p>
          <a:p>
            <a:r>
              <a:rPr lang="en-US" sz="1200" b="0" i="0" u="none" strike="noStrike" kern="1200" baseline="0" dirty="0">
                <a:solidFill>
                  <a:schemeClr val="tx1"/>
                </a:solidFill>
                <a:latin typeface="Arial" charset="0"/>
                <a:ea typeface="+mn-ea"/>
                <a:cs typeface="+mn-cs"/>
              </a:rPr>
              <a:t>status, and overall physical activity.</a:t>
            </a:r>
            <a:endParaRPr lang="pt-BR" dirty="0"/>
          </a:p>
        </p:txBody>
      </p:sp>
      <p:sp>
        <p:nvSpPr>
          <p:cNvPr id="4" name="Espaço Reservado para Número de Slide 3"/>
          <p:cNvSpPr>
            <a:spLocks noGrp="1"/>
          </p:cNvSpPr>
          <p:nvPr>
            <p:ph type="sldNum" sz="quarter" idx="10"/>
          </p:nvPr>
        </p:nvSpPr>
        <p:spPr/>
        <p:txBody>
          <a:bodyPr/>
          <a:lstStyle/>
          <a:p>
            <a:pPr>
              <a:defRPr/>
            </a:pPr>
            <a:fld id="{29C7F77E-C6AB-4B64-8084-B703FA1C32E4}" type="slidenum">
              <a:rPr lang="pt-BR" smtClean="0"/>
              <a:pPr>
                <a:defRPr/>
              </a:pPr>
              <a:t>16</a:t>
            </a:fld>
            <a:endParaRPr lang="pt-BR"/>
          </a:p>
        </p:txBody>
      </p:sp>
    </p:spTree>
    <p:extLst>
      <p:ext uri="{BB962C8B-B14F-4D97-AF65-F5344CB8AC3E}">
        <p14:creationId xmlns:p14="http://schemas.microsoft.com/office/powerpoint/2010/main" val="1400774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EF0F4B23-9938-4866-A4BF-EFFA76EB1660}" type="datetimeFigureOut">
              <a:rPr lang="pt-BR" smtClean="0"/>
              <a:t>28/08/2017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364012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F0F4B23-9938-4866-A4BF-EFFA76EB1660}" type="datetimeFigureOut">
              <a:rPr lang="pt-BR" smtClean="0"/>
              <a:t>28/08/2017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252003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F0F4B23-9938-4866-A4BF-EFFA76EB1660}" type="datetimeFigureOut">
              <a:rPr lang="pt-BR" smtClean="0"/>
              <a:t>28/08/2017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2334797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ormal">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316800" y="1749631"/>
            <a:ext cx="8510400" cy="3941051"/>
          </a:xfrm>
          <a:prstGeom prst="rect">
            <a:avLst/>
          </a:prstGeom>
          <a:noFill/>
          <a:ln>
            <a:noFill/>
          </a:ln>
        </p:spPr>
        <p:txBody>
          <a:bodyPr lIns="91425" tIns="91425" rIns="91425" bIns="91425" anchor="t" anchorCtr="0"/>
          <a:lstStyle>
            <a:lvl1pPr marL="171450" marR="0" lvl="0" indent="-82550" algn="l" rtl="0">
              <a:spcBef>
                <a:spcPts val="500"/>
              </a:spcBef>
              <a:spcAft>
                <a:spcPts val="200"/>
              </a:spcAft>
              <a:buClr>
                <a:schemeClr val="accent1"/>
              </a:buClr>
              <a:buSzPct val="100000"/>
              <a:buFont typeface="Noto Sans Symbols"/>
              <a:buChar char="∙"/>
              <a:defRPr sz="1400" b="0" i="0" u="none" strike="noStrike" cap="none">
                <a:solidFill>
                  <a:schemeClr val="accent2"/>
                </a:solidFill>
                <a:latin typeface="Verdana"/>
                <a:ea typeface="Verdana"/>
                <a:cs typeface="Verdana"/>
                <a:sym typeface="Verdana"/>
              </a:defRPr>
            </a:lvl1pPr>
            <a:lvl2pPr marL="342900" marR="0" lvl="1" indent="-101600" algn="l" rtl="0">
              <a:spcBef>
                <a:spcPts val="300"/>
              </a:spcBef>
              <a:spcAft>
                <a:spcPts val="200"/>
              </a:spcAft>
              <a:buClr>
                <a:schemeClr val="dk2"/>
              </a:buClr>
              <a:buSzPct val="100000"/>
              <a:buFont typeface="Arial"/>
              <a:buChar char="‒"/>
              <a:defRPr sz="1200" b="0" i="0" u="none" strike="noStrike" cap="none">
                <a:solidFill>
                  <a:schemeClr val="accent2"/>
                </a:solidFill>
                <a:latin typeface="Verdana"/>
                <a:ea typeface="Verdana"/>
                <a:cs typeface="Verdana"/>
                <a:sym typeface="Verdana"/>
              </a:defRPr>
            </a:lvl2pPr>
            <a:lvl3pPr marL="517525" marR="0" lvl="2" indent="-85725" algn="l" rtl="0">
              <a:spcBef>
                <a:spcPts val="300"/>
              </a:spcBef>
              <a:spcAft>
                <a:spcPts val="200"/>
              </a:spcAft>
              <a:buClr>
                <a:schemeClr val="accent5"/>
              </a:buClr>
              <a:buSzPct val="100000"/>
              <a:buFont typeface="Noto Sans Symbols"/>
              <a:buChar char="▪"/>
              <a:defRPr sz="1200" b="0" i="0" u="none" strike="noStrike" cap="none">
                <a:solidFill>
                  <a:schemeClr val="accent2"/>
                </a:solidFill>
                <a:latin typeface="Verdana"/>
                <a:ea typeface="Verdana"/>
                <a:cs typeface="Verdana"/>
                <a:sym typeface="Verdana"/>
              </a:defRPr>
            </a:lvl3pPr>
            <a:lvl4pPr marL="687388" marR="0" lvl="3" indent="-90487" algn="l" rtl="0">
              <a:spcBef>
                <a:spcPts val="300"/>
              </a:spcBef>
              <a:spcAft>
                <a:spcPts val="200"/>
              </a:spcAft>
              <a:buClr>
                <a:schemeClr val="accent3"/>
              </a:buClr>
              <a:buSzPct val="100000"/>
              <a:buFont typeface="Verdana"/>
              <a:buChar char="•"/>
              <a:defRPr sz="1200" b="0" i="0" u="none" strike="noStrike" cap="none">
                <a:solidFill>
                  <a:schemeClr val="accent2"/>
                </a:solidFill>
                <a:latin typeface="Verdana"/>
                <a:ea typeface="Verdana"/>
                <a:cs typeface="Verdana"/>
                <a:sym typeface="Verdana"/>
              </a:defRPr>
            </a:lvl4pPr>
            <a:lvl5pPr marL="800100" marR="0" lvl="4" indent="-50800" algn="l" rtl="0">
              <a:spcBef>
                <a:spcPts val="300"/>
              </a:spcBef>
              <a:spcAft>
                <a:spcPts val="200"/>
              </a:spcAft>
              <a:buClr>
                <a:srgbClr val="001423"/>
              </a:buClr>
              <a:buSzPct val="100000"/>
              <a:buFont typeface="Verdana"/>
              <a:buChar char="•"/>
              <a:defRPr sz="1200" b="0" i="0" u="none" strike="noStrike" cap="none">
                <a:solidFill>
                  <a:schemeClr val="accent2"/>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23" name="Shape 23"/>
          <p:cNvSpPr txBox="1">
            <a:spLocks noGrp="1"/>
          </p:cNvSpPr>
          <p:nvPr>
            <p:ph type="title"/>
          </p:nvPr>
        </p:nvSpPr>
        <p:spPr>
          <a:xfrm>
            <a:off x="316800" y="687228"/>
            <a:ext cx="8510400" cy="521881"/>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Verdana"/>
              <a:buNone/>
              <a:defRPr sz="2400" b="0" i="0" u="none" strike="noStrike" cap="none">
                <a:solidFill>
                  <a:schemeClr val="accent1"/>
                </a:solidFill>
                <a:latin typeface="Verdana"/>
                <a:ea typeface="Verdana"/>
                <a:cs typeface="Verdana"/>
                <a:sym typeface="Verdan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2389385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672481" y="568861"/>
            <a:ext cx="7807680" cy="1143480"/>
          </a:xfrm>
        </p:spPr>
        <p:txBody>
          <a:bodyPr/>
          <a:lstStyle/>
          <a:p>
            <a:r>
              <a:rPr lang="pt-BR"/>
              <a:t>Clique para editar o estilo do título mestre</a:t>
            </a:r>
          </a:p>
        </p:txBody>
      </p:sp>
      <p:sp>
        <p:nvSpPr>
          <p:cNvPr id="3" name="Espaço Reservado para Tabela 2"/>
          <p:cNvSpPr>
            <a:spLocks noGrp="1"/>
          </p:cNvSpPr>
          <p:nvPr>
            <p:ph type="tbl" idx="1"/>
          </p:nvPr>
        </p:nvSpPr>
        <p:spPr>
          <a:xfrm>
            <a:off x="672481" y="1906761"/>
            <a:ext cx="7807680" cy="4319014"/>
          </a:xfrm>
        </p:spPr>
        <p:txBody>
          <a:bodyPr/>
          <a:lstStyle/>
          <a:p>
            <a:pPr lvl="0"/>
            <a:endParaRPr lang="pt-BR" noProof="0"/>
          </a:p>
        </p:txBody>
      </p:sp>
    </p:spTree>
    <p:extLst>
      <p:ext uri="{BB962C8B-B14F-4D97-AF65-F5344CB8AC3E}">
        <p14:creationId xmlns:p14="http://schemas.microsoft.com/office/powerpoint/2010/main" val="180736384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ítulo e gráfico">
    <p:spTree>
      <p:nvGrpSpPr>
        <p:cNvPr id="1" name=""/>
        <p:cNvGrpSpPr/>
        <p:nvPr/>
      </p:nvGrpSpPr>
      <p:grpSpPr>
        <a:xfrm>
          <a:off x="0" y="0"/>
          <a:ext cx="0" cy="0"/>
          <a:chOff x="0" y="0"/>
          <a:chExt cx="0" cy="0"/>
        </a:xfrm>
      </p:grpSpPr>
      <p:sp>
        <p:nvSpPr>
          <p:cNvPr id="2" name="Título 1"/>
          <p:cNvSpPr>
            <a:spLocks noGrp="1"/>
          </p:cNvSpPr>
          <p:nvPr>
            <p:ph type="title"/>
          </p:nvPr>
        </p:nvSpPr>
        <p:spPr>
          <a:xfrm>
            <a:off x="672481" y="568861"/>
            <a:ext cx="7807680" cy="1143480"/>
          </a:xfrm>
        </p:spPr>
        <p:txBody>
          <a:bodyPr/>
          <a:lstStyle/>
          <a:p>
            <a:r>
              <a:rPr lang="pt-BR"/>
              <a:t>Clique para editar o estilo do título mestre</a:t>
            </a:r>
          </a:p>
        </p:txBody>
      </p:sp>
      <p:sp>
        <p:nvSpPr>
          <p:cNvPr id="3" name="Espaço Reservado para Gráfico 2"/>
          <p:cNvSpPr>
            <a:spLocks noGrp="1"/>
          </p:cNvSpPr>
          <p:nvPr>
            <p:ph type="chart" idx="1"/>
          </p:nvPr>
        </p:nvSpPr>
        <p:spPr>
          <a:xfrm>
            <a:off x="672481" y="1906761"/>
            <a:ext cx="7807680" cy="4319014"/>
          </a:xfrm>
        </p:spPr>
        <p:txBody>
          <a:bodyPr/>
          <a:lstStyle/>
          <a:p>
            <a:pPr lvl="0"/>
            <a:endParaRPr lang="pt-BR" noProof="0"/>
          </a:p>
        </p:txBody>
      </p:sp>
    </p:spTree>
    <p:extLst>
      <p:ext uri="{BB962C8B-B14F-4D97-AF65-F5344CB8AC3E}">
        <p14:creationId xmlns:p14="http://schemas.microsoft.com/office/powerpoint/2010/main" val="2268315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effectLst/>
        </p:spPr>
        <p:txBody>
          <a:bodyPr/>
          <a:lstStyle>
            <a:lvl1pPr>
              <a:defRPr>
                <a:solidFill>
                  <a:schemeClr val="tx1"/>
                </a:solidFill>
              </a:defRPr>
            </a:lvl1pPr>
          </a:lstStyle>
          <a:p>
            <a:r>
              <a:rPr lang="pt-BR"/>
              <a:t>Clique para editar o estilo do título mestre</a:t>
            </a:r>
          </a:p>
        </p:txBody>
      </p:sp>
      <p:sp>
        <p:nvSpPr>
          <p:cNvPr id="3" name="Espaço Reservado para Data 3"/>
          <p:cNvSpPr>
            <a:spLocks noGrp="1"/>
          </p:cNvSpPr>
          <p:nvPr>
            <p:ph type="dt" sz="half" idx="10"/>
          </p:nvPr>
        </p:nvSpPr>
        <p:spPr/>
        <p:txBody>
          <a:bodyPr/>
          <a:lstStyle>
            <a:lvl1pPr>
              <a:defRPr/>
            </a:lvl1pPr>
          </a:lstStyle>
          <a:p>
            <a:pPr>
              <a:defRPr/>
            </a:pPr>
            <a:fld id="{FE56C2F9-A138-4A6C-9F0A-C6FB0A5FCE37}" type="datetimeFigureOut">
              <a:rPr lang="pt-BR"/>
              <a:pPr>
                <a:defRPr/>
              </a:pPr>
              <a:t>28/08/2017</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fld id="{69EB9CA8-4C58-41FD-9AAE-88D7F37EF97A}" type="slidenum">
              <a:rPr lang="pt-BR" altLang="pt-BR"/>
              <a:pPr/>
              <a:t>‹nº›</a:t>
            </a:fld>
            <a:endParaRPr lang="pt-BR" altLang="pt-BR"/>
          </a:p>
        </p:txBody>
      </p:sp>
    </p:spTree>
    <p:extLst>
      <p:ext uri="{BB962C8B-B14F-4D97-AF65-F5344CB8AC3E}">
        <p14:creationId xmlns:p14="http://schemas.microsoft.com/office/powerpoint/2010/main" val="322103819"/>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6800" y="687227"/>
            <a:ext cx="8510400" cy="521882"/>
          </a:xfrm>
          <a:prstGeom prst="rect">
            <a:avLst/>
          </a:prstGeom>
          <a:noFill/>
          <a:ln>
            <a:noFill/>
          </a:ln>
        </p:spPr>
        <p:txBody>
          <a:bodyPr lIns="91425" tIns="91425" rIns="91425" bIns="91425" anchor="ctr" anchorCtr="0"/>
          <a:lstStyle>
            <a:lvl1pPr marL="0" marR="0" lvl="0" indent="0" algn="l" rtl="0">
              <a:spcBef>
                <a:spcPts val="0"/>
              </a:spcBef>
              <a:buClr>
                <a:schemeClr val="accent2"/>
              </a:buClr>
              <a:buFont typeface="Verdana"/>
              <a:buNone/>
              <a:defRPr sz="2400" b="1" i="0" u="none" strike="noStrike" cap="none">
                <a:solidFill>
                  <a:schemeClr val="accent2"/>
                </a:solidFill>
                <a:latin typeface="Verdana"/>
                <a:ea typeface="Verdana"/>
                <a:cs typeface="Verdana"/>
                <a:sym typeface="Verdana"/>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140788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F0F4B23-9938-4866-A4BF-EFFA76EB1660}" type="datetimeFigureOut">
              <a:rPr lang="pt-BR" smtClean="0"/>
              <a:t>28/08/2017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362583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EF0F4B23-9938-4866-A4BF-EFFA76EB1660}" type="datetimeFigureOut">
              <a:rPr lang="pt-BR" smtClean="0"/>
              <a:t>28/08/2017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241971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F0F4B23-9938-4866-A4BF-EFFA76EB1660}" type="datetimeFigureOut">
              <a:rPr lang="pt-BR" smtClean="0"/>
              <a:t>28/08/2017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309268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F0F4B23-9938-4866-A4BF-EFFA76EB1660}" type="datetimeFigureOut">
              <a:rPr lang="pt-BR" smtClean="0"/>
              <a:t>28/08/2017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749868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EF0F4B23-9938-4866-A4BF-EFFA76EB1660}" type="datetimeFigureOut">
              <a:rPr lang="pt-BR" smtClean="0"/>
              <a:t>28/08/2017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15275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F0F4B23-9938-4866-A4BF-EFFA76EB1660}" type="datetimeFigureOut">
              <a:rPr lang="pt-BR" smtClean="0"/>
              <a:t>28/08/2017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1295722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F0F4B23-9938-4866-A4BF-EFFA76EB1660}" type="datetimeFigureOut">
              <a:rPr lang="pt-BR" smtClean="0"/>
              <a:t>28/08/2017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244885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F0F4B23-9938-4866-A4BF-EFFA76EB1660}" type="datetimeFigureOut">
              <a:rPr lang="pt-BR" smtClean="0"/>
              <a:t>28/08/2017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CA5BF01-525A-41FD-ABB8-3A2D75167A3C}" type="slidenum">
              <a:rPr lang="pt-BR" smtClean="0"/>
              <a:t>‹nº›</a:t>
            </a:fld>
            <a:endParaRPr lang="pt-BR"/>
          </a:p>
        </p:txBody>
      </p:sp>
    </p:spTree>
    <p:extLst>
      <p:ext uri="{BB962C8B-B14F-4D97-AF65-F5344CB8AC3E}">
        <p14:creationId xmlns:p14="http://schemas.microsoft.com/office/powerpoint/2010/main" val="219623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F4B23-9938-4866-A4BF-EFFA76EB1660}" type="datetimeFigureOut">
              <a:rPr lang="pt-BR" smtClean="0"/>
              <a:t>28/08/2017</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5BF01-525A-41FD-ABB8-3A2D75167A3C}" type="slidenum">
              <a:rPr lang="pt-BR" smtClean="0"/>
              <a:t>‹nº›</a:t>
            </a:fld>
            <a:endParaRPr lang="pt-BR"/>
          </a:p>
        </p:txBody>
      </p:sp>
    </p:spTree>
    <p:extLst>
      <p:ext uri="{BB962C8B-B14F-4D97-AF65-F5344CB8AC3E}">
        <p14:creationId xmlns:p14="http://schemas.microsoft.com/office/powerpoint/2010/main" val="2911320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8.png"/><Relationship Id="rId7"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61.png"/><Relationship Id="rId5" Type="http://schemas.openxmlformats.org/officeDocument/2006/relationships/image" Target="../media/image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7051" y="1161639"/>
            <a:ext cx="8280920" cy="2267361"/>
          </a:xfrm>
        </p:spPr>
        <p:txBody>
          <a:bodyPr>
            <a:noAutofit/>
          </a:bodyPr>
          <a:lstStyle/>
          <a:p>
            <a:r>
              <a:rPr lang="pt-BR" sz="3600" b="1" dirty="0">
                <a:solidFill>
                  <a:srgbClr val="34411B"/>
                </a:solidFill>
                <a:latin typeface="Arial" pitchFamily="34" charset="0"/>
                <a:cs typeface="Arial" pitchFamily="34" charset="0"/>
              </a:rPr>
              <a:t>Qual o impacto do tratamento da obesidade nas doenças associadas?</a:t>
            </a:r>
            <a:br>
              <a:rPr lang="pt-BR" sz="3600" b="1" dirty="0">
                <a:solidFill>
                  <a:srgbClr val="34411B"/>
                </a:solidFill>
                <a:latin typeface="Arial" pitchFamily="34" charset="0"/>
                <a:cs typeface="Arial" pitchFamily="34" charset="0"/>
              </a:rPr>
            </a:br>
            <a:br>
              <a:rPr lang="pt-BR" sz="3600" b="1" dirty="0">
                <a:solidFill>
                  <a:srgbClr val="34411B"/>
                </a:solidFill>
                <a:latin typeface="Arial" pitchFamily="34" charset="0"/>
                <a:cs typeface="Arial" pitchFamily="34" charset="0"/>
              </a:rPr>
            </a:br>
            <a:r>
              <a:rPr lang="pt-BR" sz="2400" b="1" dirty="0">
                <a:solidFill>
                  <a:schemeClr val="accent1">
                    <a:lumMod val="75000"/>
                  </a:schemeClr>
                </a:solidFill>
                <a:latin typeface="Arial" pitchFamily="34" charset="0"/>
                <a:cs typeface="Arial" pitchFamily="34" charset="0"/>
              </a:rPr>
              <a:t>Marcio C. Mancini</a:t>
            </a:r>
            <a:endParaRPr lang="pt-BR" sz="3600" b="1" dirty="0">
              <a:solidFill>
                <a:schemeClr val="accent1">
                  <a:lumMod val="75000"/>
                </a:schemeClr>
              </a:solidFill>
              <a:latin typeface="Arial" pitchFamily="34" charset="0"/>
              <a:cs typeface="Arial" pitchFamily="34" charset="0"/>
            </a:endParaRPr>
          </a:p>
        </p:txBody>
      </p:sp>
      <p:sp>
        <p:nvSpPr>
          <p:cNvPr id="3" name="Subtítulo 2"/>
          <p:cNvSpPr>
            <a:spLocks noGrp="1"/>
          </p:cNvSpPr>
          <p:nvPr>
            <p:ph type="subTitle" idx="1"/>
          </p:nvPr>
        </p:nvSpPr>
        <p:spPr>
          <a:xfrm>
            <a:off x="1371600" y="3980656"/>
            <a:ext cx="6400800" cy="1752600"/>
          </a:xfrm>
        </p:spPr>
        <p:txBody>
          <a:bodyPr>
            <a:normAutofit/>
          </a:bodyPr>
          <a:lstStyle/>
          <a:p>
            <a:pPr lvl="0">
              <a:spcBef>
                <a:spcPts val="364"/>
              </a:spcBef>
              <a:buClr>
                <a:schemeClr val="dk1"/>
              </a:buClr>
              <a:buSzPct val="25000"/>
            </a:pPr>
            <a:r>
              <a:rPr lang="pt-BR" sz="1400" i="0" u="none" strike="noStrike" dirty="0">
                <a:solidFill>
                  <a:schemeClr val="accent1">
                    <a:lumMod val="75000"/>
                  </a:schemeClr>
                </a:solidFill>
                <a:latin typeface="Arial" pitchFamily="34" charset="0"/>
                <a:ea typeface="Arial"/>
                <a:cs typeface="Arial" pitchFamily="34" charset="0"/>
                <a:sym typeface="Arial"/>
              </a:rPr>
              <a:t>Grupo de Obesidade e Síndrome Metabólica da</a:t>
            </a:r>
          </a:p>
          <a:p>
            <a:pPr lvl="0">
              <a:spcBef>
                <a:spcPts val="364"/>
              </a:spcBef>
              <a:buClr>
                <a:schemeClr val="dk1"/>
              </a:buClr>
              <a:buSzPct val="25000"/>
            </a:pPr>
            <a:r>
              <a:rPr lang="pt-BR" sz="1400" dirty="0">
                <a:solidFill>
                  <a:schemeClr val="accent1">
                    <a:lumMod val="75000"/>
                  </a:schemeClr>
                </a:solidFill>
                <a:latin typeface="Arial" pitchFamily="34" charset="0"/>
                <a:ea typeface="Arial"/>
                <a:cs typeface="Arial" pitchFamily="34" charset="0"/>
                <a:sym typeface="Arial"/>
              </a:rPr>
              <a:t>Disciplina de Endocrinologia e Metabologia do</a:t>
            </a:r>
            <a:r>
              <a:rPr lang="pt-BR" sz="1400" i="0" u="none" strike="noStrike" dirty="0">
                <a:solidFill>
                  <a:schemeClr val="accent1">
                    <a:lumMod val="75000"/>
                  </a:schemeClr>
                </a:solidFill>
                <a:latin typeface="Arial" pitchFamily="34" charset="0"/>
                <a:ea typeface="Arial"/>
                <a:cs typeface="Arial" pitchFamily="34" charset="0"/>
                <a:sym typeface="Arial"/>
              </a:rPr>
              <a:t> </a:t>
            </a:r>
          </a:p>
          <a:p>
            <a:pPr lvl="0">
              <a:spcBef>
                <a:spcPts val="364"/>
              </a:spcBef>
              <a:buClr>
                <a:schemeClr val="dk1"/>
              </a:buClr>
              <a:buSzPct val="25000"/>
            </a:pPr>
            <a:r>
              <a:rPr lang="pt-BR" sz="1400" i="0" u="none" strike="noStrike" dirty="0">
                <a:solidFill>
                  <a:schemeClr val="accent1">
                    <a:lumMod val="75000"/>
                  </a:schemeClr>
                </a:solidFill>
                <a:latin typeface="Arial" pitchFamily="34" charset="0"/>
                <a:ea typeface="Arial"/>
                <a:cs typeface="Arial" pitchFamily="34" charset="0"/>
                <a:sym typeface="Arial"/>
              </a:rPr>
              <a:t>Hospital das Clínicas da Faculdade de Medicina da </a:t>
            </a:r>
          </a:p>
          <a:p>
            <a:pPr lvl="0">
              <a:spcBef>
                <a:spcPts val="364"/>
              </a:spcBef>
              <a:buClr>
                <a:schemeClr val="dk1"/>
              </a:buClr>
              <a:buSzPct val="25000"/>
            </a:pPr>
            <a:r>
              <a:rPr lang="pt-BR" sz="1400" i="0" u="none" strike="noStrike" dirty="0">
                <a:solidFill>
                  <a:schemeClr val="accent1">
                    <a:lumMod val="75000"/>
                  </a:schemeClr>
                </a:solidFill>
                <a:latin typeface="Arial" pitchFamily="34" charset="0"/>
                <a:ea typeface="Arial"/>
                <a:cs typeface="Arial" pitchFamily="34" charset="0"/>
                <a:sym typeface="Arial"/>
              </a:rPr>
              <a:t>Universidade de São Paulo</a:t>
            </a:r>
            <a:endParaRPr lang="pt-BR" sz="1600" i="0" u="none" strike="noStrike" dirty="0">
              <a:solidFill>
                <a:schemeClr val="accent1">
                  <a:lumMod val="75000"/>
                </a:schemeClr>
              </a:solidFill>
              <a:latin typeface="Arial" pitchFamily="34" charset="0"/>
              <a:ea typeface="Arial"/>
              <a:cs typeface="Arial" pitchFamily="34" charset="0"/>
              <a:sym typeface="Arial"/>
            </a:endParaRPr>
          </a:p>
          <a:p>
            <a:endParaRPr lang="pt-BR" sz="1600" dirty="0">
              <a:solidFill>
                <a:schemeClr val="accent1">
                  <a:lumMod val="75000"/>
                </a:schemeClr>
              </a:solidFill>
              <a:latin typeface="Arial" pitchFamily="34" charset="0"/>
              <a:cs typeface="Arial" pitchFamily="34" charset="0"/>
            </a:endParaRPr>
          </a:p>
        </p:txBody>
      </p:sp>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Lst>
          </a:blip>
          <a:srcRect l="16909" t="6465" r="16727" b="72040"/>
          <a:stretch/>
        </p:blipFill>
        <p:spPr bwMode="auto">
          <a:xfrm rot="10800000" flipV="1">
            <a:off x="1834712" y="6093296"/>
            <a:ext cx="5545600" cy="737898"/>
          </a:xfrm>
          <a:prstGeom prst="rect">
            <a:avLst/>
          </a:prstGeom>
          <a:noFill/>
          <a:ln>
            <a:noFill/>
          </a:ln>
          <a:effectLst/>
        </p:spPr>
      </p:pic>
      <p:pic>
        <p:nvPicPr>
          <p:cNvPr id="5" name="Picture 4"/>
          <p:cNvPicPr>
            <a:picLocks noChangeAspect="1" noChangeArrowheads="1"/>
          </p:cNvPicPr>
          <p:nvPr/>
        </p:nvPicPr>
        <p:blipFill>
          <a:blip r:embed="rId4">
            <a:grayscl/>
            <a:extLst>
              <a:ext uri="{BEBA8EAE-BF5A-486C-A8C5-ECC9F3942E4B}">
                <a14:imgProps xmlns:a14="http://schemas.microsoft.com/office/drawing/2010/main">
                  <a14:imgLayer r:embed="rId5">
                    <a14:imgEffect>
                      <a14:colorTemperature colorTemp="8800"/>
                    </a14:imgEffect>
                  </a14:imgLayer>
                </a14:imgProps>
              </a:ext>
            </a:extLst>
          </a:blip>
          <a:srcRect/>
          <a:stretch>
            <a:fillRect/>
          </a:stretch>
        </p:blipFill>
        <p:spPr bwMode="auto">
          <a:xfrm>
            <a:off x="7740352" y="3577809"/>
            <a:ext cx="1243840" cy="1781869"/>
          </a:xfrm>
          <a:prstGeom prst="rect">
            <a:avLst/>
          </a:prstGeom>
          <a:noFill/>
          <a:ln>
            <a:noFill/>
          </a:ln>
          <a:effectLst/>
        </p:spPr>
      </p:pic>
      <p:pic>
        <p:nvPicPr>
          <p:cNvPr id="6" name="Picture 5"/>
          <p:cNvPicPr>
            <a:picLocks noChangeAspect="1" noChangeArrowheads="1"/>
          </p:cNvPicPr>
          <p:nvPr/>
        </p:nvPicPr>
        <p:blipFill>
          <a:blip r:embed="rId6">
            <a:grayscl/>
          </a:blip>
          <a:srcRect/>
          <a:stretch>
            <a:fillRect/>
          </a:stretch>
        </p:blipFill>
        <p:spPr bwMode="auto">
          <a:xfrm>
            <a:off x="201960" y="3780299"/>
            <a:ext cx="1489720" cy="1376893"/>
          </a:xfrm>
          <a:prstGeom prst="rect">
            <a:avLst/>
          </a:prstGeom>
          <a:noFill/>
          <a:ln>
            <a:noFill/>
          </a:ln>
          <a:effectLst/>
        </p:spPr>
      </p:pic>
    </p:spTree>
    <p:extLst>
      <p:ext uri="{BB962C8B-B14F-4D97-AF65-F5344CB8AC3E}">
        <p14:creationId xmlns:p14="http://schemas.microsoft.com/office/powerpoint/2010/main" val="27369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27985" y="1966242"/>
            <a:ext cx="4716016" cy="403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rgbClr val="82786F"/>
              </a:solidFill>
              <a:latin typeface="Arial" panose="020B0604020202020204" pitchFamily="34" charset="0"/>
              <a:cs typeface="Arial" panose="020B0604020202020204" pitchFamily="34" charset="0"/>
            </a:endParaRPr>
          </a:p>
        </p:txBody>
      </p:sp>
      <p:sp>
        <p:nvSpPr>
          <p:cNvPr id="4" name="TextBox 3"/>
          <p:cNvSpPr txBox="1"/>
          <p:nvPr/>
        </p:nvSpPr>
        <p:spPr>
          <a:xfrm>
            <a:off x="312474" y="201540"/>
            <a:ext cx="8244336" cy="954107"/>
          </a:xfrm>
          <a:prstGeom prst="rect">
            <a:avLst/>
          </a:prstGeom>
          <a:noFill/>
        </p:spPr>
        <p:txBody>
          <a:bodyPr wrap="square" rtlCol="0">
            <a:spAutoFit/>
          </a:bodyPr>
          <a:lstStyle/>
          <a:p>
            <a:r>
              <a:rPr lang="pt-BR" sz="2800" b="1" dirty="0">
                <a:solidFill>
                  <a:schemeClr val="tx2"/>
                </a:solidFill>
                <a:latin typeface="Arial" panose="020B0604020202020204" pitchFamily="34" charset="0"/>
                <a:ea typeface="Verdana" pitchFamily="34" charset="0"/>
                <a:cs typeface="Arial" panose="020B0604020202020204" pitchFamily="34" charset="0"/>
              </a:rPr>
              <a:t>Até depois de 1 ano, a fome aumenta em resposta à perda de peso.</a:t>
            </a:r>
            <a:endParaRPr lang="en-US" sz="2800" b="1" dirty="0">
              <a:solidFill>
                <a:schemeClr val="tx2"/>
              </a:solidFill>
              <a:latin typeface="Arial" panose="020B0604020202020204" pitchFamily="34" charset="0"/>
              <a:ea typeface="Verdana" pitchFamily="34" charset="0"/>
              <a:cs typeface="Arial" panose="020B0604020202020204" pitchFamily="34" charset="0"/>
            </a:endParaRPr>
          </a:p>
        </p:txBody>
      </p:sp>
      <p:sp>
        <p:nvSpPr>
          <p:cNvPr id="156" name="Rectangle 155"/>
          <p:cNvSpPr/>
          <p:nvPr/>
        </p:nvSpPr>
        <p:spPr>
          <a:xfrm>
            <a:off x="214337" y="1785138"/>
            <a:ext cx="3902045" cy="600164"/>
          </a:xfrm>
          <a:prstGeom prst="rect">
            <a:avLst/>
          </a:prstGeom>
        </p:spPr>
        <p:txBody>
          <a:bodyPr wrap="square">
            <a:spAutoFit/>
          </a:bodyPr>
          <a:lstStyle/>
          <a:p>
            <a:pPr marL="128588" indent="-128588"/>
            <a:r>
              <a:rPr lang="pt-BR" sz="1100" dirty="0">
                <a:solidFill>
                  <a:schemeClr val="tx2"/>
                </a:solidFill>
                <a:latin typeface="Arial" panose="020B0604020202020204" pitchFamily="34" charset="0"/>
                <a:ea typeface="Verdana" pitchFamily="34" charset="0"/>
                <a:cs typeface="Arial" panose="020B0604020202020204" pitchFamily="34" charset="0"/>
              </a:rPr>
              <a:t>Pacientes com excesso de peso (n = 50) perderam </a:t>
            </a:r>
          </a:p>
          <a:p>
            <a:pPr marL="128588" indent="-128588"/>
            <a:r>
              <a:rPr lang="pt-BR" sz="1100" dirty="0">
                <a:solidFill>
                  <a:schemeClr val="tx2"/>
                </a:solidFill>
                <a:latin typeface="Arial" panose="020B0604020202020204" pitchFamily="34" charset="0"/>
                <a:ea typeface="Verdana" pitchFamily="34" charset="0"/>
                <a:cs typeface="Arial" panose="020B0604020202020204" pitchFamily="34" charset="0"/>
              </a:rPr>
              <a:t>13,5 kg com dieta de muito baixas calorias em 10 semanas</a:t>
            </a:r>
          </a:p>
          <a:p>
            <a:pPr marL="128588" indent="-128588"/>
            <a:r>
              <a:rPr lang="pt-BR" sz="1100" dirty="0">
                <a:solidFill>
                  <a:schemeClr val="tx2"/>
                </a:solidFill>
                <a:latin typeface="Arial" panose="020B0604020202020204" pitchFamily="34" charset="0"/>
                <a:ea typeface="Verdana" pitchFamily="34" charset="0"/>
                <a:cs typeface="Arial" panose="020B0604020202020204" pitchFamily="34" charset="0"/>
              </a:rPr>
              <a:t>e o apetite foi examinado nas semanas 0, 10 e 62 (EVA).</a:t>
            </a:r>
          </a:p>
        </p:txBody>
      </p:sp>
      <p:grpSp>
        <p:nvGrpSpPr>
          <p:cNvPr id="157" name="Group 156"/>
          <p:cNvGrpSpPr/>
          <p:nvPr/>
        </p:nvGrpSpPr>
        <p:grpSpPr>
          <a:xfrm>
            <a:off x="4672301" y="2442754"/>
            <a:ext cx="4112319" cy="1287726"/>
            <a:chOff x="123497" y="2622250"/>
            <a:chExt cx="4112318" cy="1716966"/>
          </a:xfrm>
        </p:grpSpPr>
        <p:sp>
          <p:nvSpPr>
            <p:cNvPr id="158" name="TextBox 157"/>
            <p:cNvSpPr txBox="1"/>
            <p:nvPr/>
          </p:nvSpPr>
          <p:spPr>
            <a:xfrm>
              <a:off x="355907" y="2857126"/>
              <a:ext cx="354584" cy="369332"/>
            </a:xfrm>
            <a:prstGeom prst="rect">
              <a:avLst/>
            </a:prstGeom>
            <a:noFill/>
          </p:spPr>
          <p:txBody>
            <a:bodyPr wrap="none" rtlCol="0">
              <a:spAutoFit/>
            </a:bodyPr>
            <a:lstStyle/>
            <a:p>
              <a:pPr algn="r"/>
              <a:r>
                <a:rPr lang="pt-BR" sz="1200">
                  <a:solidFill>
                    <a:schemeClr val="tx2"/>
                  </a:solidFill>
                  <a:latin typeface="Arial" panose="020B0604020202020204" pitchFamily="34" charset="0"/>
                  <a:cs typeface="Arial" panose="020B0604020202020204" pitchFamily="34" charset="0"/>
                </a:rPr>
                <a:t>40</a:t>
              </a:r>
              <a:endParaRPr lang="pt-BR" sz="1200" dirty="0">
                <a:solidFill>
                  <a:schemeClr val="tx2"/>
                </a:solidFill>
                <a:latin typeface="Arial" panose="020B0604020202020204" pitchFamily="34" charset="0"/>
                <a:cs typeface="Arial" panose="020B0604020202020204" pitchFamily="34" charset="0"/>
              </a:endParaRPr>
            </a:p>
          </p:txBody>
        </p:sp>
        <p:sp>
          <p:nvSpPr>
            <p:cNvPr id="159" name="TextBox 158"/>
            <p:cNvSpPr txBox="1"/>
            <p:nvPr/>
          </p:nvSpPr>
          <p:spPr>
            <a:xfrm>
              <a:off x="355907" y="3289173"/>
              <a:ext cx="354584" cy="369332"/>
            </a:xfrm>
            <a:prstGeom prst="rect">
              <a:avLst/>
            </a:prstGeom>
            <a:noFill/>
          </p:spPr>
          <p:txBody>
            <a:bodyPr wrap="none" rtlCol="0">
              <a:spAutoFit/>
            </a:bodyPr>
            <a:lstStyle/>
            <a:p>
              <a:pPr algn="r"/>
              <a:r>
                <a:rPr lang="pt-BR" sz="1200">
                  <a:solidFill>
                    <a:schemeClr val="tx2"/>
                  </a:solidFill>
                  <a:latin typeface="Arial" panose="020B0604020202020204" pitchFamily="34" charset="0"/>
                  <a:cs typeface="Arial" panose="020B0604020202020204" pitchFamily="34" charset="0"/>
                </a:rPr>
                <a:t>20</a:t>
              </a:r>
              <a:endParaRPr lang="pt-BR" sz="1200" dirty="0">
                <a:solidFill>
                  <a:schemeClr val="tx2"/>
                </a:solidFill>
                <a:latin typeface="Arial" panose="020B0604020202020204" pitchFamily="34" charset="0"/>
                <a:cs typeface="Arial" panose="020B0604020202020204" pitchFamily="34" charset="0"/>
              </a:endParaRPr>
            </a:p>
          </p:txBody>
        </p:sp>
        <p:sp>
          <p:nvSpPr>
            <p:cNvPr id="160" name="TextBox 159"/>
            <p:cNvSpPr txBox="1"/>
            <p:nvPr/>
          </p:nvSpPr>
          <p:spPr>
            <a:xfrm>
              <a:off x="440865" y="3814734"/>
              <a:ext cx="269626" cy="369332"/>
            </a:xfrm>
            <a:prstGeom prst="rect">
              <a:avLst/>
            </a:prstGeom>
            <a:noFill/>
          </p:spPr>
          <p:txBody>
            <a:bodyPr wrap="none" rtlCol="0">
              <a:spAutoFit/>
            </a:bodyPr>
            <a:lstStyle/>
            <a:p>
              <a:pPr algn="r"/>
              <a:r>
                <a:rPr lang="pt-BR" sz="1200">
                  <a:solidFill>
                    <a:schemeClr val="tx2"/>
                  </a:solidFill>
                  <a:latin typeface="Arial" panose="020B0604020202020204" pitchFamily="34" charset="0"/>
                  <a:cs typeface="Arial" panose="020B0604020202020204" pitchFamily="34" charset="0"/>
                </a:rPr>
                <a:t>0</a:t>
              </a:r>
              <a:endParaRPr lang="pt-BR" sz="1200" dirty="0">
                <a:solidFill>
                  <a:schemeClr val="tx2"/>
                </a:solidFill>
                <a:latin typeface="Arial" panose="020B0604020202020204" pitchFamily="34" charset="0"/>
                <a:cs typeface="Arial" panose="020B0604020202020204" pitchFamily="34" charset="0"/>
              </a:endParaRPr>
            </a:p>
          </p:txBody>
        </p:sp>
        <p:sp>
          <p:nvSpPr>
            <p:cNvPr id="161" name="TextBox 160"/>
            <p:cNvSpPr txBox="1"/>
            <p:nvPr/>
          </p:nvSpPr>
          <p:spPr>
            <a:xfrm>
              <a:off x="710149" y="3969883"/>
              <a:ext cx="269626"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0</a:t>
              </a:r>
              <a:endParaRPr lang="pt-BR" sz="1200" dirty="0">
                <a:solidFill>
                  <a:schemeClr val="tx2"/>
                </a:solidFill>
                <a:latin typeface="Arial" panose="020B0604020202020204" pitchFamily="34" charset="0"/>
                <a:cs typeface="Arial" panose="020B0604020202020204" pitchFamily="34" charset="0"/>
              </a:endParaRPr>
            </a:p>
          </p:txBody>
        </p:sp>
        <p:sp>
          <p:nvSpPr>
            <p:cNvPr id="162" name="TextBox 161"/>
            <p:cNvSpPr txBox="1"/>
            <p:nvPr/>
          </p:nvSpPr>
          <p:spPr>
            <a:xfrm>
              <a:off x="1067731" y="3969884"/>
              <a:ext cx="354584"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30</a:t>
              </a:r>
              <a:endParaRPr lang="pt-BR" sz="1200" dirty="0">
                <a:solidFill>
                  <a:schemeClr val="tx2"/>
                </a:solidFill>
                <a:latin typeface="Arial" panose="020B0604020202020204" pitchFamily="34" charset="0"/>
                <a:cs typeface="Arial" panose="020B0604020202020204" pitchFamily="34" charset="0"/>
              </a:endParaRPr>
            </a:p>
          </p:txBody>
        </p:sp>
        <p:sp>
          <p:nvSpPr>
            <p:cNvPr id="163" name="TextBox 162"/>
            <p:cNvSpPr txBox="1"/>
            <p:nvPr/>
          </p:nvSpPr>
          <p:spPr>
            <a:xfrm>
              <a:off x="1469153" y="3969884"/>
              <a:ext cx="354584"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60</a:t>
              </a:r>
              <a:endParaRPr lang="pt-BR" sz="1200" dirty="0">
                <a:solidFill>
                  <a:schemeClr val="tx2"/>
                </a:solidFill>
                <a:latin typeface="Arial" panose="020B0604020202020204" pitchFamily="34" charset="0"/>
                <a:cs typeface="Arial" panose="020B0604020202020204" pitchFamily="34" charset="0"/>
              </a:endParaRPr>
            </a:p>
          </p:txBody>
        </p:sp>
        <p:sp>
          <p:nvSpPr>
            <p:cNvPr id="164" name="TextBox 163"/>
            <p:cNvSpPr txBox="1"/>
            <p:nvPr/>
          </p:nvSpPr>
          <p:spPr>
            <a:xfrm>
              <a:off x="2212842" y="3969884"/>
              <a:ext cx="439543"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120</a:t>
              </a:r>
              <a:endParaRPr lang="pt-BR" sz="1200" dirty="0">
                <a:solidFill>
                  <a:schemeClr val="tx2"/>
                </a:solidFill>
                <a:latin typeface="Arial" panose="020B0604020202020204" pitchFamily="34" charset="0"/>
                <a:cs typeface="Arial" panose="020B0604020202020204" pitchFamily="34" charset="0"/>
              </a:endParaRPr>
            </a:p>
          </p:txBody>
        </p:sp>
        <p:sp>
          <p:nvSpPr>
            <p:cNvPr id="165" name="TextBox 164"/>
            <p:cNvSpPr txBox="1"/>
            <p:nvPr/>
          </p:nvSpPr>
          <p:spPr>
            <a:xfrm>
              <a:off x="3005546" y="3969884"/>
              <a:ext cx="439543" cy="369332"/>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180</a:t>
              </a:r>
            </a:p>
          </p:txBody>
        </p:sp>
        <p:sp>
          <p:nvSpPr>
            <p:cNvPr id="166" name="TextBox 165"/>
            <p:cNvSpPr txBox="1"/>
            <p:nvPr/>
          </p:nvSpPr>
          <p:spPr>
            <a:xfrm>
              <a:off x="3796272" y="3969884"/>
              <a:ext cx="439543"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240</a:t>
              </a:r>
              <a:endParaRPr lang="pt-BR" sz="1200" dirty="0">
                <a:solidFill>
                  <a:schemeClr val="tx2"/>
                </a:solidFill>
                <a:latin typeface="Arial" panose="020B0604020202020204" pitchFamily="34" charset="0"/>
                <a:cs typeface="Arial" panose="020B0604020202020204" pitchFamily="34" charset="0"/>
              </a:endParaRPr>
            </a:p>
          </p:txBody>
        </p:sp>
        <p:sp>
          <p:nvSpPr>
            <p:cNvPr id="167" name="TextBox 166"/>
            <p:cNvSpPr txBox="1"/>
            <p:nvPr/>
          </p:nvSpPr>
          <p:spPr>
            <a:xfrm rot="16200000">
              <a:off x="-413614" y="3159361"/>
              <a:ext cx="1351222" cy="276999"/>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Fome (mm)</a:t>
              </a:r>
            </a:p>
          </p:txBody>
        </p:sp>
      </p:grpSp>
      <p:grpSp>
        <p:nvGrpSpPr>
          <p:cNvPr id="168" name="Group 167"/>
          <p:cNvGrpSpPr/>
          <p:nvPr/>
        </p:nvGrpSpPr>
        <p:grpSpPr>
          <a:xfrm>
            <a:off x="5216824" y="2456893"/>
            <a:ext cx="3603648" cy="1022897"/>
            <a:chOff x="1385218" y="1990820"/>
            <a:chExt cx="3603648" cy="1217590"/>
          </a:xfrm>
        </p:grpSpPr>
        <p:cxnSp>
          <p:nvCxnSpPr>
            <p:cNvPr id="169" name="Straight Connector 168"/>
            <p:cNvCxnSpPr/>
            <p:nvPr/>
          </p:nvCxnSpPr>
          <p:spPr>
            <a:xfrm>
              <a:off x="1457218" y="3140421"/>
              <a:ext cx="353164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457218" y="1990820"/>
              <a:ext cx="0" cy="11616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575476"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9742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237666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316788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3965382"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flipV="1">
              <a:off x="47589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1385218" y="314042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V="1">
              <a:off x="1385218" y="2716807"/>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1385218" y="2293195"/>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1385218" y="2081389"/>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385218" y="2928613"/>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385218" y="250500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p:nvGrpSpPr>
        <p:grpSpPr>
          <a:xfrm>
            <a:off x="5358345" y="2697729"/>
            <a:ext cx="3279019" cy="607560"/>
            <a:chOff x="5110372" y="1651218"/>
            <a:chExt cx="3279019" cy="810080"/>
          </a:xfrm>
          <a:solidFill>
            <a:srgbClr val="007C92"/>
          </a:solidFill>
        </p:grpSpPr>
        <p:grpSp>
          <p:nvGrpSpPr>
            <p:cNvPr id="184" name="Group 183"/>
            <p:cNvGrpSpPr/>
            <p:nvPr/>
          </p:nvGrpSpPr>
          <p:grpSpPr>
            <a:xfrm>
              <a:off x="5110372" y="1717482"/>
              <a:ext cx="3230546" cy="743816"/>
              <a:chOff x="5110372" y="1717482"/>
              <a:chExt cx="3230546" cy="743816"/>
            </a:xfrm>
            <a:grpFill/>
          </p:grpSpPr>
          <p:sp>
            <p:nvSpPr>
              <p:cNvPr id="190" name="Freeform 189"/>
              <p:cNvSpPr/>
              <p:nvPr/>
            </p:nvSpPr>
            <p:spPr>
              <a:xfrm>
                <a:off x="5164372" y="1717482"/>
                <a:ext cx="3176546" cy="699715"/>
              </a:xfrm>
              <a:custGeom>
                <a:avLst/>
                <a:gdLst>
                  <a:gd name="connsiteX0" fmla="*/ 0 w 3176546"/>
                  <a:gd name="connsiteY0" fmla="*/ 222636 h 699715"/>
                  <a:gd name="connsiteX1" fmla="*/ 397565 w 3176546"/>
                  <a:gd name="connsiteY1" fmla="*/ 699715 h 699715"/>
                  <a:gd name="connsiteX2" fmla="*/ 791155 w 3176546"/>
                  <a:gd name="connsiteY2" fmla="*/ 675861 h 699715"/>
                  <a:gd name="connsiteX3" fmla="*/ 1582310 w 3176546"/>
                  <a:gd name="connsiteY3" fmla="*/ 500932 h 699715"/>
                  <a:gd name="connsiteX4" fmla="*/ 2385391 w 3176546"/>
                  <a:gd name="connsiteY4" fmla="*/ 345881 h 699715"/>
                  <a:gd name="connsiteX5" fmla="*/ 3176546 w 3176546"/>
                  <a:gd name="connsiteY5" fmla="*/ 0 h 6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6546" h="699715">
                    <a:moveTo>
                      <a:pt x="0" y="222636"/>
                    </a:moveTo>
                    <a:lnTo>
                      <a:pt x="397565" y="699715"/>
                    </a:lnTo>
                    <a:lnTo>
                      <a:pt x="791155" y="675861"/>
                    </a:lnTo>
                    <a:lnTo>
                      <a:pt x="1582310" y="500932"/>
                    </a:lnTo>
                    <a:lnTo>
                      <a:pt x="2385391" y="345881"/>
                    </a:lnTo>
                    <a:lnTo>
                      <a:pt x="3176546"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191" name="Group 190"/>
              <p:cNvGrpSpPr/>
              <p:nvPr/>
            </p:nvGrpSpPr>
            <p:grpSpPr>
              <a:xfrm>
                <a:off x="5110372" y="1844088"/>
                <a:ext cx="108000" cy="192216"/>
                <a:chOff x="5074902" y="2139287"/>
                <a:chExt cx="108000" cy="192216"/>
              </a:xfrm>
              <a:grpFill/>
            </p:grpSpPr>
            <p:cxnSp>
              <p:nvCxnSpPr>
                <p:cNvPr id="212" name="Straight Connector 211"/>
                <p:cNvCxnSpPr/>
                <p:nvPr/>
              </p:nvCxnSpPr>
              <p:spPr>
                <a:xfrm flipV="1">
                  <a:off x="5128902" y="2139287"/>
                  <a:ext cx="0" cy="192216"/>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5074902" y="2331503"/>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5" name="Oval 214"/>
                <p:cNvSpPr/>
                <p:nvPr/>
              </p:nvSpPr>
              <p:spPr>
                <a:xfrm>
                  <a:off x="5096978" y="2194950"/>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192" name="Group 191"/>
              <p:cNvGrpSpPr/>
              <p:nvPr/>
            </p:nvGrpSpPr>
            <p:grpSpPr>
              <a:xfrm>
                <a:off x="5511602" y="2364497"/>
                <a:ext cx="108000" cy="96801"/>
                <a:chOff x="5074902" y="2139287"/>
                <a:chExt cx="108000" cy="96801"/>
              </a:xfrm>
              <a:grpFill/>
            </p:grpSpPr>
            <p:cxnSp>
              <p:nvCxnSpPr>
                <p:cNvPr id="208" name="Straight Connector 207"/>
                <p:cNvCxnSpPr/>
                <p:nvPr/>
              </p:nvCxnSpPr>
              <p:spPr>
                <a:xfrm flipV="1">
                  <a:off x="5128902" y="2139287"/>
                  <a:ext cx="0" cy="96801"/>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5074902" y="2236088"/>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a:off x="5096978" y="2151214"/>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193" name="Group 192"/>
              <p:cNvGrpSpPr/>
              <p:nvPr/>
            </p:nvGrpSpPr>
            <p:grpSpPr>
              <a:xfrm>
                <a:off x="5896928" y="2348188"/>
                <a:ext cx="108000" cy="80899"/>
                <a:chOff x="5074902" y="2139287"/>
                <a:chExt cx="108000" cy="80899"/>
              </a:xfrm>
              <a:grpFill/>
            </p:grpSpPr>
            <p:cxnSp>
              <p:nvCxnSpPr>
                <p:cNvPr id="204" name="Straight Connector 203"/>
                <p:cNvCxnSpPr/>
                <p:nvPr/>
              </p:nvCxnSpPr>
              <p:spPr>
                <a:xfrm flipV="1">
                  <a:off x="5128902" y="2139287"/>
                  <a:ext cx="0" cy="80899"/>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5074902" y="222018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5096978" y="2139289"/>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194" name="Group 193"/>
              <p:cNvGrpSpPr/>
              <p:nvPr/>
            </p:nvGrpSpPr>
            <p:grpSpPr>
              <a:xfrm>
                <a:off x="6691749" y="2160923"/>
                <a:ext cx="108000" cy="112705"/>
                <a:chOff x="5074902" y="2139287"/>
                <a:chExt cx="108000" cy="112705"/>
              </a:xfrm>
              <a:grpFill/>
            </p:grpSpPr>
            <p:cxnSp>
              <p:nvCxnSpPr>
                <p:cNvPr id="200" name="Straight Connector 199"/>
                <p:cNvCxnSpPr/>
                <p:nvPr/>
              </p:nvCxnSpPr>
              <p:spPr>
                <a:xfrm flipV="1">
                  <a:off x="5128902" y="2139287"/>
                  <a:ext cx="0" cy="112705"/>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V="1">
                  <a:off x="5074902" y="2251992"/>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5096978" y="2159167"/>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195" name="Group 194"/>
              <p:cNvGrpSpPr/>
              <p:nvPr/>
            </p:nvGrpSpPr>
            <p:grpSpPr>
              <a:xfrm>
                <a:off x="7486570" y="2009440"/>
                <a:ext cx="108000" cy="108732"/>
                <a:chOff x="5074902" y="2139287"/>
                <a:chExt cx="108000" cy="108732"/>
              </a:xfrm>
              <a:grpFill/>
            </p:grpSpPr>
            <p:cxnSp>
              <p:nvCxnSpPr>
                <p:cNvPr id="196" name="Straight Connector 195"/>
                <p:cNvCxnSpPr/>
                <p:nvPr/>
              </p:nvCxnSpPr>
              <p:spPr>
                <a:xfrm flipV="1">
                  <a:off x="5128902" y="2139287"/>
                  <a:ext cx="0" cy="10873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5074902" y="224801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9" name="Oval 198"/>
                <p:cNvSpPr/>
                <p:nvPr/>
              </p:nvSpPr>
              <p:spPr>
                <a:xfrm>
                  <a:off x="5096978" y="2159166"/>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185" name="Group 184"/>
            <p:cNvGrpSpPr/>
            <p:nvPr/>
          </p:nvGrpSpPr>
          <p:grpSpPr>
            <a:xfrm>
              <a:off x="8281391" y="1651218"/>
              <a:ext cx="108000" cy="160413"/>
              <a:chOff x="5074902" y="2139287"/>
              <a:chExt cx="108000" cy="160413"/>
            </a:xfrm>
            <a:grpFill/>
          </p:grpSpPr>
          <p:cxnSp>
            <p:nvCxnSpPr>
              <p:cNvPr id="186" name="Straight Connector 185"/>
              <p:cNvCxnSpPr/>
              <p:nvPr/>
            </p:nvCxnSpPr>
            <p:spPr>
              <a:xfrm flipV="1">
                <a:off x="5128902" y="2139287"/>
                <a:ext cx="0" cy="160413"/>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5074902" y="2299700"/>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9" name="Oval 188"/>
              <p:cNvSpPr/>
              <p:nvPr/>
            </p:nvSpPr>
            <p:spPr>
              <a:xfrm>
                <a:off x="5096978" y="2190972"/>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216" name="Group 215"/>
          <p:cNvGrpSpPr/>
          <p:nvPr/>
        </p:nvGrpSpPr>
        <p:grpSpPr>
          <a:xfrm>
            <a:off x="4427984" y="1656694"/>
            <a:ext cx="4385275" cy="276999"/>
            <a:chOff x="4857964" y="963933"/>
            <a:chExt cx="3494003" cy="202963"/>
          </a:xfrm>
        </p:grpSpPr>
        <p:cxnSp>
          <p:nvCxnSpPr>
            <p:cNvPr id="217" name="Straight Connector 216"/>
            <p:cNvCxnSpPr/>
            <p:nvPr/>
          </p:nvCxnSpPr>
          <p:spPr>
            <a:xfrm flipV="1">
              <a:off x="5962966" y="1087043"/>
              <a:ext cx="432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V="1">
              <a:off x="4857964" y="1087043"/>
              <a:ext cx="432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7149721" y="1087043"/>
              <a:ext cx="432000" cy="0"/>
            </a:xfrm>
            <a:prstGeom prst="line">
              <a:avLst/>
            </a:prstGeom>
            <a:ln w="28575">
              <a:solidFill>
                <a:srgbClr val="009FDA"/>
              </a:solidFill>
            </a:ln>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5267444" y="963933"/>
              <a:ext cx="718045" cy="202963"/>
            </a:xfrm>
            <a:prstGeom prst="rect">
              <a:avLst/>
            </a:prstGeom>
            <a:noFill/>
          </p:spPr>
          <p:txBody>
            <a:bodyPr wrap="none" rtlCol="0">
              <a:spAutoFit/>
            </a:bodyPr>
            <a:lstStyle/>
            <a:p>
              <a:pPr algn="ctr"/>
              <a:r>
                <a:rPr lang="pt-BR" sz="1200" dirty="0">
                  <a:solidFill>
                    <a:schemeClr val="tx2"/>
                  </a:solidFill>
                  <a:latin typeface="Arial" panose="020B0604020202020204" pitchFamily="34" charset="0"/>
                  <a:ea typeface="Verdana" pitchFamily="34" charset="0"/>
                  <a:cs typeface="Arial" panose="020B0604020202020204" pitchFamily="34" charset="0"/>
                </a:rPr>
                <a:t>Semana 0</a:t>
              </a:r>
            </a:p>
          </p:txBody>
        </p:sp>
        <p:sp>
          <p:nvSpPr>
            <p:cNvPr id="221" name="TextBox 220"/>
            <p:cNvSpPr txBox="1"/>
            <p:nvPr/>
          </p:nvSpPr>
          <p:spPr>
            <a:xfrm>
              <a:off x="6379474" y="963933"/>
              <a:ext cx="785737" cy="202963"/>
            </a:xfrm>
            <a:prstGeom prst="rect">
              <a:avLst/>
            </a:prstGeom>
            <a:noFill/>
          </p:spPr>
          <p:txBody>
            <a:bodyPr wrap="none" rtlCol="0">
              <a:spAutoFit/>
            </a:bodyPr>
            <a:lstStyle/>
            <a:p>
              <a:pPr algn="ctr"/>
              <a:r>
                <a:rPr lang="pt-BR" sz="1200" dirty="0">
                  <a:solidFill>
                    <a:schemeClr val="tx2"/>
                  </a:solidFill>
                  <a:latin typeface="Arial" panose="020B0604020202020204" pitchFamily="34" charset="0"/>
                  <a:ea typeface="Verdana" pitchFamily="34" charset="0"/>
                  <a:cs typeface="Arial" panose="020B0604020202020204" pitchFamily="34" charset="0"/>
                </a:rPr>
                <a:t>Semana 10</a:t>
              </a:r>
            </a:p>
          </p:txBody>
        </p:sp>
        <p:sp>
          <p:nvSpPr>
            <p:cNvPr id="222" name="TextBox 221"/>
            <p:cNvSpPr txBox="1"/>
            <p:nvPr/>
          </p:nvSpPr>
          <p:spPr>
            <a:xfrm>
              <a:off x="7566230" y="963933"/>
              <a:ext cx="785737" cy="202963"/>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Semana 62</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grpSp>
      <p:grpSp>
        <p:nvGrpSpPr>
          <p:cNvPr id="223" name="Group 222"/>
          <p:cNvGrpSpPr/>
          <p:nvPr/>
        </p:nvGrpSpPr>
        <p:grpSpPr>
          <a:xfrm>
            <a:off x="338918" y="3050958"/>
            <a:ext cx="3826842" cy="1821657"/>
            <a:chOff x="123495" y="2159853"/>
            <a:chExt cx="3826841" cy="2428875"/>
          </a:xfrm>
        </p:grpSpPr>
        <p:sp>
          <p:nvSpPr>
            <p:cNvPr id="224" name="TextBox 223"/>
            <p:cNvSpPr txBox="1"/>
            <p:nvPr/>
          </p:nvSpPr>
          <p:spPr>
            <a:xfrm>
              <a:off x="372969" y="2320048"/>
              <a:ext cx="354584" cy="369332"/>
            </a:xfrm>
            <a:prstGeom prst="rect">
              <a:avLst/>
            </a:prstGeom>
            <a:noFill/>
          </p:spPr>
          <p:txBody>
            <a:bodyPr wrap="none" rtlCol="0">
              <a:spAutoFit/>
            </a:bodyPr>
            <a:lstStyle/>
            <a:p>
              <a:pPr algn="r"/>
              <a:r>
                <a:rPr lang="pt-BR" sz="1200">
                  <a:solidFill>
                    <a:schemeClr val="tx2"/>
                  </a:solidFill>
                  <a:latin typeface="Arial" panose="020B0604020202020204" pitchFamily="34" charset="0"/>
                  <a:ea typeface="Verdana" pitchFamily="34" charset="0"/>
                  <a:cs typeface="Arial" panose="020B0604020202020204" pitchFamily="34" charset="0"/>
                </a:rPr>
                <a:t>95</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25" name="TextBox 224"/>
            <p:cNvSpPr txBox="1"/>
            <p:nvPr/>
          </p:nvSpPr>
          <p:spPr>
            <a:xfrm>
              <a:off x="372969" y="2722522"/>
              <a:ext cx="354584" cy="369332"/>
            </a:xfrm>
            <a:prstGeom prst="rect">
              <a:avLst/>
            </a:prstGeom>
            <a:noFill/>
          </p:spPr>
          <p:txBody>
            <a:bodyPr wrap="none" rtlCol="0">
              <a:spAutoFit/>
            </a:bodyPr>
            <a:lstStyle/>
            <a:p>
              <a:pPr algn="r"/>
              <a:r>
                <a:rPr lang="pt-BR" sz="1200">
                  <a:solidFill>
                    <a:schemeClr val="tx2"/>
                  </a:solidFill>
                  <a:latin typeface="Arial" panose="020B0604020202020204" pitchFamily="34" charset="0"/>
                  <a:ea typeface="Verdana" pitchFamily="34" charset="0"/>
                  <a:cs typeface="Arial" panose="020B0604020202020204" pitchFamily="34" charset="0"/>
                </a:rPr>
                <a:t>90</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26" name="TextBox 225"/>
            <p:cNvSpPr txBox="1"/>
            <p:nvPr/>
          </p:nvSpPr>
          <p:spPr>
            <a:xfrm>
              <a:off x="372969" y="3124997"/>
              <a:ext cx="354584" cy="369332"/>
            </a:xfrm>
            <a:prstGeom prst="rect">
              <a:avLst/>
            </a:prstGeom>
            <a:noFill/>
          </p:spPr>
          <p:txBody>
            <a:bodyPr wrap="none" rtlCol="0">
              <a:spAutoFit/>
            </a:bodyPr>
            <a:lstStyle/>
            <a:p>
              <a:pPr algn="r"/>
              <a:r>
                <a:rPr lang="pt-BR" sz="1200">
                  <a:solidFill>
                    <a:schemeClr val="tx2"/>
                  </a:solidFill>
                  <a:latin typeface="Arial" panose="020B0604020202020204" pitchFamily="34" charset="0"/>
                  <a:ea typeface="Verdana" pitchFamily="34" charset="0"/>
                  <a:cs typeface="Arial" panose="020B0604020202020204" pitchFamily="34" charset="0"/>
                </a:rPr>
                <a:t>85</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27" name="TextBox 226"/>
            <p:cNvSpPr txBox="1"/>
            <p:nvPr/>
          </p:nvSpPr>
          <p:spPr>
            <a:xfrm>
              <a:off x="372969" y="3527472"/>
              <a:ext cx="354584" cy="369332"/>
            </a:xfrm>
            <a:prstGeom prst="rect">
              <a:avLst/>
            </a:prstGeom>
            <a:noFill/>
          </p:spPr>
          <p:txBody>
            <a:bodyPr wrap="none" rtlCol="0">
              <a:spAutoFit/>
            </a:bodyPr>
            <a:lstStyle/>
            <a:p>
              <a:pPr algn="r"/>
              <a:r>
                <a:rPr lang="pt-BR" sz="1200">
                  <a:solidFill>
                    <a:schemeClr val="tx2"/>
                  </a:solidFill>
                  <a:latin typeface="Arial" panose="020B0604020202020204" pitchFamily="34" charset="0"/>
                  <a:ea typeface="Verdana" pitchFamily="34" charset="0"/>
                  <a:cs typeface="Arial" panose="020B0604020202020204" pitchFamily="34" charset="0"/>
                </a:rPr>
                <a:t>80</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28" name="TextBox 227"/>
            <p:cNvSpPr txBox="1"/>
            <p:nvPr/>
          </p:nvSpPr>
          <p:spPr>
            <a:xfrm>
              <a:off x="457927" y="3804498"/>
              <a:ext cx="269625" cy="369332"/>
            </a:xfrm>
            <a:prstGeom prst="rect">
              <a:avLst/>
            </a:prstGeom>
            <a:noFill/>
          </p:spPr>
          <p:txBody>
            <a:bodyPr wrap="none" rtlCol="0">
              <a:spAutoFit/>
            </a:bodyPr>
            <a:lstStyle/>
            <a:p>
              <a:pPr algn="r"/>
              <a:r>
                <a:rPr lang="pt-BR" sz="1200">
                  <a:solidFill>
                    <a:schemeClr val="tx2"/>
                  </a:solidFill>
                  <a:latin typeface="Arial" panose="020B0604020202020204" pitchFamily="34" charset="0"/>
                  <a:ea typeface="Verdana" pitchFamily="34" charset="0"/>
                  <a:cs typeface="Arial" panose="020B0604020202020204" pitchFamily="34" charset="0"/>
                </a:rPr>
                <a:t>0</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29" name="TextBox 228"/>
            <p:cNvSpPr txBox="1"/>
            <p:nvPr/>
          </p:nvSpPr>
          <p:spPr>
            <a:xfrm>
              <a:off x="723797" y="3969884"/>
              <a:ext cx="269626"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0</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0" name="TextBox 229"/>
            <p:cNvSpPr txBox="1"/>
            <p:nvPr/>
          </p:nvSpPr>
          <p:spPr>
            <a:xfrm>
              <a:off x="1052231" y="3969884"/>
              <a:ext cx="269626"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8</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1" name="TextBox 230"/>
            <p:cNvSpPr txBox="1"/>
            <p:nvPr/>
          </p:nvSpPr>
          <p:spPr>
            <a:xfrm>
              <a:off x="1108122" y="3969884"/>
              <a:ext cx="441147"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  10</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2" name="TextBox 231"/>
            <p:cNvSpPr txBox="1"/>
            <p:nvPr/>
          </p:nvSpPr>
          <p:spPr>
            <a:xfrm>
              <a:off x="1532913" y="3969884"/>
              <a:ext cx="354585"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18</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3" name="TextBox 232"/>
            <p:cNvSpPr txBox="1"/>
            <p:nvPr/>
          </p:nvSpPr>
          <p:spPr>
            <a:xfrm>
              <a:off x="1902018" y="3969884"/>
              <a:ext cx="354585"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26</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4" name="TextBox 233"/>
            <p:cNvSpPr txBox="1"/>
            <p:nvPr/>
          </p:nvSpPr>
          <p:spPr>
            <a:xfrm>
              <a:off x="2366529" y="3969884"/>
              <a:ext cx="354585"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36</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5" name="TextBox 234"/>
            <p:cNvSpPr txBox="1"/>
            <p:nvPr/>
          </p:nvSpPr>
          <p:spPr>
            <a:xfrm>
              <a:off x="2743085" y="3969884"/>
              <a:ext cx="354585"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44</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6" name="TextBox 235"/>
            <p:cNvSpPr txBox="1"/>
            <p:nvPr/>
          </p:nvSpPr>
          <p:spPr>
            <a:xfrm>
              <a:off x="3119639" y="3969884"/>
              <a:ext cx="354585"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52</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7" name="TextBox 236"/>
            <p:cNvSpPr txBox="1"/>
            <p:nvPr/>
          </p:nvSpPr>
          <p:spPr>
            <a:xfrm>
              <a:off x="3595751" y="3969884"/>
              <a:ext cx="354585" cy="369332"/>
            </a:xfrm>
            <a:prstGeom prst="rect">
              <a:avLst/>
            </a:prstGeom>
            <a:noFill/>
          </p:spPr>
          <p:txBody>
            <a:bodyPr wrap="none" rtlCol="0">
              <a:spAutoFit/>
            </a:bodyPr>
            <a:lstStyle/>
            <a:p>
              <a:pPr algn="ctr"/>
              <a:r>
                <a:rPr lang="pt-BR" sz="1200">
                  <a:solidFill>
                    <a:schemeClr val="tx2"/>
                  </a:solidFill>
                  <a:latin typeface="Arial" panose="020B0604020202020204" pitchFamily="34" charset="0"/>
                  <a:ea typeface="Verdana" pitchFamily="34" charset="0"/>
                  <a:cs typeface="Arial" panose="020B0604020202020204" pitchFamily="34" charset="0"/>
                </a:rPr>
                <a:t>62</a:t>
              </a:r>
              <a:endParaRPr lang="pt-BR" sz="1200" dirty="0">
                <a:solidFill>
                  <a:schemeClr val="tx2"/>
                </a:solidFill>
                <a:latin typeface="Arial" panose="020B0604020202020204" pitchFamily="34" charset="0"/>
                <a:ea typeface="Verdana" pitchFamily="34" charset="0"/>
                <a:cs typeface="Arial" panose="020B0604020202020204" pitchFamily="34" charset="0"/>
              </a:endParaRPr>
            </a:p>
          </p:txBody>
        </p:sp>
        <p:sp>
          <p:nvSpPr>
            <p:cNvPr id="238" name="TextBox 237"/>
            <p:cNvSpPr txBox="1"/>
            <p:nvPr/>
          </p:nvSpPr>
          <p:spPr>
            <a:xfrm>
              <a:off x="1872234" y="4219396"/>
              <a:ext cx="772969" cy="369332"/>
            </a:xfrm>
            <a:prstGeom prst="rect">
              <a:avLst/>
            </a:prstGeom>
            <a:noFill/>
          </p:spPr>
          <p:txBody>
            <a:bodyPr wrap="none" rtlCol="0">
              <a:spAutoFit/>
            </a:bodyPr>
            <a:lstStyle/>
            <a:p>
              <a:pPr algn="ctr"/>
              <a:r>
                <a:rPr lang="pt-BR" sz="1200" dirty="0">
                  <a:solidFill>
                    <a:schemeClr val="tx2"/>
                  </a:solidFill>
                  <a:latin typeface="Arial" panose="020B0604020202020204" pitchFamily="34" charset="0"/>
                  <a:ea typeface="Verdana" pitchFamily="34" charset="0"/>
                  <a:cs typeface="Arial" panose="020B0604020202020204" pitchFamily="34" charset="0"/>
                </a:rPr>
                <a:t>Semana</a:t>
              </a:r>
            </a:p>
          </p:txBody>
        </p:sp>
        <p:sp>
          <p:nvSpPr>
            <p:cNvPr id="239" name="TextBox 238"/>
            <p:cNvSpPr txBox="1"/>
            <p:nvPr/>
          </p:nvSpPr>
          <p:spPr>
            <a:xfrm rot="16200000">
              <a:off x="-299270" y="2954516"/>
              <a:ext cx="1122529" cy="276999"/>
            </a:xfrm>
            <a:prstGeom prst="rect">
              <a:avLst/>
            </a:prstGeom>
            <a:noFill/>
          </p:spPr>
          <p:txBody>
            <a:bodyPr wrap="none" rtlCol="0">
              <a:spAutoFit/>
            </a:bodyPr>
            <a:lstStyle/>
            <a:p>
              <a:pPr algn="ctr"/>
              <a:r>
                <a:rPr lang="pt-BR" sz="1200" dirty="0">
                  <a:solidFill>
                    <a:schemeClr val="tx2"/>
                  </a:solidFill>
                  <a:latin typeface="Arial" panose="020B0604020202020204" pitchFamily="34" charset="0"/>
                  <a:ea typeface="Verdana" pitchFamily="34" charset="0"/>
                  <a:cs typeface="Arial" panose="020B0604020202020204" pitchFamily="34" charset="0"/>
                </a:rPr>
                <a:t>Peso (kg)</a:t>
              </a:r>
            </a:p>
          </p:txBody>
        </p:sp>
        <p:sp>
          <p:nvSpPr>
            <p:cNvPr id="240" name="TextBox 239"/>
            <p:cNvSpPr txBox="1"/>
            <p:nvPr/>
          </p:nvSpPr>
          <p:spPr>
            <a:xfrm>
              <a:off x="1116217" y="2159853"/>
              <a:ext cx="2592288" cy="615553"/>
            </a:xfrm>
            <a:prstGeom prst="rect">
              <a:avLst/>
            </a:prstGeom>
            <a:noFill/>
          </p:spPr>
          <p:txBody>
            <a:bodyPr wrap="square" rtlCol="0">
              <a:spAutoFit/>
            </a:bodyPr>
            <a:lstStyle/>
            <a:p>
              <a:pPr algn="ctr"/>
              <a:r>
                <a:rPr lang="pt-BR" sz="1200" dirty="0">
                  <a:solidFill>
                    <a:schemeClr val="tx2"/>
                  </a:solidFill>
                  <a:latin typeface="Arial" panose="020B0604020202020204" pitchFamily="34" charset="0"/>
                  <a:ea typeface="Verdana" pitchFamily="34" charset="0"/>
                  <a:cs typeface="Arial" panose="020B0604020202020204" pitchFamily="34" charset="0"/>
                </a:rPr>
                <a:t>Pacientes que </a:t>
              </a:r>
            </a:p>
            <a:p>
              <a:pPr algn="ctr"/>
              <a:r>
                <a:rPr lang="pt-BR" sz="1200" dirty="0">
                  <a:solidFill>
                    <a:schemeClr val="tx2"/>
                  </a:solidFill>
                  <a:latin typeface="Arial" panose="020B0604020202020204" pitchFamily="34" charset="0"/>
                  <a:ea typeface="Verdana" pitchFamily="34" charset="0"/>
                  <a:cs typeface="Arial" panose="020B0604020202020204" pitchFamily="34" charset="0"/>
                </a:rPr>
                <a:t>completaram o estudo</a:t>
              </a:r>
            </a:p>
          </p:txBody>
        </p:sp>
      </p:grpSp>
      <p:grpSp>
        <p:nvGrpSpPr>
          <p:cNvPr id="241" name="Group 240"/>
          <p:cNvGrpSpPr/>
          <p:nvPr/>
        </p:nvGrpSpPr>
        <p:grpSpPr>
          <a:xfrm>
            <a:off x="1021233" y="3063622"/>
            <a:ext cx="3019724" cy="1107386"/>
            <a:chOff x="805809" y="2139287"/>
            <a:chExt cx="3019724" cy="1476515"/>
          </a:xfrm>
          <a:solidFill>
            <a:srgbClr val="3F9C35"/>
          </a:solidFill>
        </p:grpSpPr>
        <p:grpSp>
          <p:nvGrpSpPr>
            <p:cNvPr id="242" name="Group 241"/>
            <p:cNvGrpSpPr/>
            <p:nvPr/>
          </p:nvGrpSpPr>
          <p:grpSpPr>
            <a:xfrm>
              <a:off x="805809" y="2139287"/>
              <a:ext cx="3019724" cy="1476515"/>
              <a:chOff x="805809" y="2139287"/>
              <a:chExt cx="3019724" cy="1476515"/>
            </a:xfrm>
            <a:grpFill/>
          </p:grpSpPr>
          <p:sp>
            <p:nvSpPr>
              <p:cNvPr id="252" name="Freeform 251"/>
              <p:cNvSpPr/>
              <p:nvPr/>
            </p:nvSpPr>
            <p:spPr>
              <a:xfrm>
                <a:off x="859809" y="2330355"/>
                <a:ext cx="2910385" cy="1119117"/>
              </a:xfrm>
              <a:custGeom>
                <a:avLst/>
                <a:gdLst>
                  <a:gd name="connsiteX0" fmla="*/ 0 w 2910385"/>
                  <a:gd name="connsiteY0" fmla="*/ 0 h 1119117"/>
                  <a:gd name="connsiteX1" fmla="*/ 371901 w 2910385"/>
                  <a:gd name="connsiteY1" fmla="*/ 1061114 h 1119117"/>
                  <a:gd name="connsiteX2" fmla="*/ 470848 w 2910385"/>
                  <a:gd name="connsiteY2" fmla="*/ 1098645 h 1119117"/>
                  <a:gd name="connsiteX3" fmla="*/ 842749 w 2910385"/>
                  <a:gd name="connsiteY3" fmla="*/ 1119117 h 1119117"/>
                  <a:gd name="connsiteX4" fmla="*/ 1224887 w 2910385"/>
                  <a:gd name="connsiteY4" fmla="*/ 1057702 h 1119117"/>
                  <a:gd name="connsiteX5" fmla="*/ 1692322 w 2910385"/>
                  <a:gd name="connsiteY5" fmla="*/ 948520 h 1119117"/>
                  <a:gd name="connsiteX6" fmla="*/ 2064224 w 2910385"/>
                  <a:gd name="connsiteY6" fmla="*/ 815454 h 1119117"/>
                  <a:gd name="connsiteX7" fmla="*/ 2439537 w 2910385"/>
                  <a:gd name="connsiteY7" fmla="*/ 733567 h 1119117"/>
                  <a:gd name="connsiteX8" fmla="*/ 2910385 w 2910385"/>
                  <a:gd name="connsiteY8" fmla="*/ 641445 h 11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385" h="1119117">
                    <a:moveTo>
                      <a:pt x="0" y="0"/>
                    </a:moveTo>
                    <a:lnTo>
                      <a:pt x="371901" y="1061114"/>
                    </a:lnTo>
                    <a:lnTo>
                      <a:pt x="470848" y="1098645"/>
                    </a:lnTo>
                    <a:lnTo>
                      <a:pt x="842749" y="1119117"/>
                    </a:lnTo>
                    <a:lnTo>
                      <a:pt x="1224887" y="1057702"/>
                    </a:lnTo>
                    <a:lnTo>
                      <a:pt x="1692322" y="948520"/>
                    </a:lnTo>
                    <a:lnTo>
                      <a:pt x="2064224" y="815454"/>
                    </a:lnTo>
                    <a:lnTo>
                      <a:pt x="2439537" y="733567"/>
                    </a:lnTo>
                    <a:lnTo>
                      <a:pt x="2910385" y="641445"/>
                    </a:lnTo>
                  </a:path>
                </a:pathLst>
              </a:custGeom>
              <a:noFill/>
              <a:ln w="19050">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253" name="Group 252"/>
              <p:cNvGrpSpPr/>
              <p:nvPr/>
            </p:nvGrpSpPr>
            <p:grpSpPr>
              <a:xfrm>
                <a:off x="805809" y="2139287"/>
                <a:ext cx="108000" cy="388964"/>
                <a:chOff x="1800367" y="2788693"/>
                <a:chExt cx="108000" cy="388964"/>
              </a:xfrm>
              <a:grpFill/>
            </p:grpSpPr>
            <p:cxnSp>
              <p:nvCxnSpPr>
                <p:cNvPr id="286" name="Straight Connector 285"/>
                <p:cNvCxnSpPr/>
                <p:nvPr/>
              </p:nvCxnSpPr>
              <p:spPr>
                <a:xfrm flipV="1">
                  <a:off x="1854367" y="2788693"/>
                  <a:ext cx="0" cy="388964"/>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flipV="1">
                  <a:off x="1800367" y="3177657"/>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p:nvGrpSpPr>
            <p:grpSpPr>
              <a:xfrm>
                <a:off x="1184038" y="3217175"/>
                <a:ext cx="108000" cy="337784"/>
                <a:chOff x="1800367" y="2788693"/>
                <a:chExt cx="108000" cy="337784"/>
              </a:xfrm>
              <a:grpFill/>
            </p:grpSpPr>
            <p:cxnSp>
              <p:nvCxnSpPr>
                <p:cNvPr id="283" name="Straight Connector 282"/>
                <p:cNvCxnSpPr/>
                <p:nvPr/>
              </p:nvCxnSpPr>
              <p:spPr>
                <a:xfrm flipV="1">
                  <a:off x="1854367" y="2788693"/>
                  <a:ext cx="0" cy="337784"/>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V="1">
                  <a:off x="1800367" y="3126477"/>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277397" y="3257832"/>
                <a:ext cx="108000" cy="337784"/>
                <a:chOff x="1800367" y="2788693"/>
                <a:chExt cx="108000" cy="337784"/>
              </a:xfrm>
              <a:grpFill/>
            </p:grpSpPr>
            <p:cxnSp>
              <p:nvCxnSpPr>
                <p:cNvPr id="280" name="Straight Connector 279"/>
                <p:cNvCxnSpPr/>
                <p:nvPr/>
              </p:nvCxnSpPr>
              <p:spPr>
                <a:xfrm flipV="1">
                  <a:off x="1854367" y="2788693"/>
                  <a:ext cx="0" cy="337784"/>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V="1">
                  <a:off x="1800367" y="3126477"/>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p:nvGrpSpPr>
            <p:grpSpPr>
              <a:xfrm>
                <a:off x="1653947" y="3281430"/>
                <a:ext cx="108000" cy="334372"/>
                <a:chOff x="1800367" y="2788693"/>
                <a:chExt cx="108000" cy="334372"/>
              </a:xfrm>
              <a:grpFill/>
            </p:grpSpPr>
            <p:cxnSp>
              <p:nvCxnSpPr>
                <p:cNvPr id="277" name="Straight Connector 276"/>
                <p:cNvCxnSpPr/>
                <p:nvPr/>
              </p:nvCxnSpPr>
              <p:spPr>
                <a:xfrm flipV="1">
                  <a:off x="1854367" y="2788693"/>
                  <a:ext cx="0" cy="334372"/>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V="1">
                  <a:off x="1800367" y="3123065"/>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p:nvGrpSpPr>
            <p:grpSpPr>
              <a:xfrm>
                <a:off x="2027085" y="3216316"/>
                <a:ext cx="108000" cy="341196"/>
                <a:chOff x="1800367" y="2788693"/>
                <a:chExt cx="108000" cy="341196"/>
              </a:xfrm>
              <a:grpFill/>
            </p:grpSpPr>
            <p:cxnSp>
              <p:nvCxnSpPr>
                <p:cNvPr id="274" name="Straight Connector 273"/>
                <p:cNvCxnSpPr/>
                <p:nvPr/>
              </p:nvCxnSpPr>
              <p:spPr>
                <a:xfrm flipV="1">
                  <a:off x="1854367" y="2788693"/>
                  <a:ext cx="0" cy="341196"/>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1800367" y="3129889"/>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p:nvGrpSpPr>
            <p:grpSpPr>
              <a:xfrm>
                <a:off x="2492347" y="3089786"/>
                <a:ext cx="108000" cy="368492"/>
                <a:chOff x="1800367" y="2788693"/>
                <a:chExt cx="108000" cy="368492"/>
              </a:xfrm>
              <a:grpFill/>
            </p:grpSpPr>
            <p:cxnSp>
              <p:nvCxnSpPr>
                <p:cNvPr id="271" name="Straight Connector 270"/>
                <p:cNvCxnSpPr/>
                <p:nvPr/>
              </p:nvCxnSpPr>
              <p:spPr>
                <a:xfrm flipV="1">
                  <a:off x="1854367" y="2788693"/>
                  <a:ext cx="0" cy="359686"/>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V="1">
                  <a:off x="1800367" y="3157185"/>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p:nvGrpSpPr>
            <p:grpSpPr>
              <a:xfrm>
                <a:off x="2868897" y="2959844"/>
                <a:ext cx="108000" cy="382140"/>
                <a:chOff x="1800367" y="2788693"/>
                <a:chExt cx="108000" cy="382140"/>
              </a:xfrm>
              <a:grpFill/>
            </p:grpSpPr>
            <p:cxnSp>
              <p:nvCxnSpPr>
                <p:cNvPr id="268" name="Straight Connector 267"/>
                <p:cNvCxnSpPr/>
                <p:nvPr/>
              </p:nvCxnSpPr>
              <p:spPr>
                <a:xfrm flipV="1">
                  <a:off x="1854367" y="2788693"/>
                  <a:ext cx="0" cy="38214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1800367" y="317083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245447" y="2870846"/>
                <a:ext cx="108000" cy="382140"/>
                <a:chOff x="1800367" y="2788693"/>
                <a:chExt cx="108000" cy="382140"/>
              </a:xfrm>
              <a:grpFill/>
            </p:grpSpPr>
            <p:cxnSp>
              <p:nvCxnSpPr>
                <p:cNvPr id="265" name="Straight Connector 264"/>
                <p:cNvCxnSpPr/>
                <p:nvPr/>
              </p:nvCxnSpPr>
              <p:spPr>
                <a:xfrm flipV="1">
                  <a:off x="1854367" y="2788693"/>
                  <a:ext cx="0" cy="38214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1800367" y="317083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p:nvGrpSpPr>
            <p:grpSpPr>
              <a:xfrm>
                <a:off x="3717533" y="2785260"/>
                <a:ext cx="108000" cy="382140"/>
                <a:chOff x="1800367" y="2788693"/>
                <a:chExt cx="108000" cy="382140"/>
              </a:xfrm>
              <a:grpFill/>
            </p:grpSpPr>
            <p:cxnSp>
              <p:nvCxnSpPr>
                <p:cNvPr id="262" name="Straight Connector 261"/>
                <p:cNvCxnSpPr/>
                <p:nvPr/>
              </p:nvCxnSpPr>
              <p:spPr>
                <a:xfrm flipV="1">
                  <a:off x="1854367" y="2788693"/>
                  <a:ext cx="0" cy="37930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V="1">
                  <a:off x="1800367" y="278869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800367" y="3170833"/>
                  <a:ext cx="108000" cy="0"/>
                </a:xfrm>
                <a:prstGeom prst="line">
                  <a:avLst/>
                </a:prstGeom>
                <a:grpFill/>
                <a:ln w="12700">
                  <a:solidFill>
                    <a:srgbClr val="3F9C35"/>
                  </a:solidFill>
                </a:ln>
              </p:spPr>
              <p:style>
                <a:lnRef idx="1">
                  <a:schemeClr val="accent1"/>
                </a:lnRef>
                <a:fillRef idx="0">
                  <a:schemeClr val="accent1"/>
                </a:fillRef>
                <a:effectRef idx="0">
                  <a:schemeClr val="accent1"/>
                </a:effectRef>
                <a:fontRef idx="minor">
                  <a:schemeClr val="tx1"/>
                </a:fontRef>
              </p:style>
            </p:cxnSp>
          </p:grpSp>
        </p:grpSp>
        <p:sp>
          <p:nvSpPr>
            <p:cNvPr id="243" name="Oval 242"/>
            <p:cNvSpPr/>
            <p:nvPr/>
          </p:nvSpPr>
          <p:spPr>
            <a:xfrm>
              <a:off x="825142" y="2296736"/>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44" name="Oval 243"/>
            <p:cNvSpPr/>
            <p:nvPr/>
          </p:nvSpPr>
          <p:spPr>
            <a:xfrm>
              <a:off x="1201736" y="3346746"/>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45" name="Oval 244"/>
            <p:cNvSpPr/>
            <p:nvPr/>
          </p:nvSpPr>
          <p:spPr>
            <a:xfrm>
              <a:off x="1296987" y="3399134"/>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46" name="Oval 245"/>
            <p:cNvSpPr/>
            <p:nvPr/>
          </p:nvSpPr>
          <p:spPr>
            <a:xfrm>
              <a:off x="1671947" y="3422278"/>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47" name="Oval 246"/>
            <p:cNvSpPr/>
            <p:nvPr/>
          </p:nvSpPr>
          <p:spPr>
            <a:xfrm>
              <a:off x="2047466" y="3352659"/>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48" name="Oval 247"/>
            <p:cNvSpPr/>
            <p:nvPr/>
          </p:nvSpPr>
          <p:spPr>
            <a:xfrm>
              <a:off x="2512728" y="3245430"/>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49" name="Oval 248"/>
            <p:cNvSpPr/>
            <p:nvPr/>
          </p:nvSpPr>
          <p:spPr>
            <a:xfrm>
              <a:off x="2886897" y="3109965"/>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50" name="Oval 249"/>
            <p:cNvSpPr/>
            <p:nvPr/>
          </p:nvSpPr>
          <p:spPr>
            <a:xfrm>
              <a:off x="3263447" y="3031651"/>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sp>
          <p:nvSpPr>
            <p:cNvPr id="251" name="Oval 250"/>
            <p:cNvSpPr/>
            <p:nvPr/>
          </p:nvSpPr>
          <p:spPr>
            <a:xfrm>
              <a:off x="3735246" y="2941432"/>
              <a:ext cx="72000" cy="72000"/>
            </a:xfrm>
            <a:prstGeom prst="ellipse">
              <a:avLst/>
            </a:prstGeom>
            <a:grpFill/>
            <a:ln w="9525">
              <a:solidFill>
                <a:srgbClr val="3F9C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289" name="Group 288"/>
          <p:cNvGrpSpPr/>
          <p:nvPr/>
        </p:nvGrpSpPr>
        <p:grpSpPr>
          <a:xfrm>
            <a:off x="4660567" y="3739226"/>
            <a:ext cx="4124146" cy="1832105"/>
            <a:chOff x="111671" y="2446178"/>
            <a:chExt cx="4124145" cy="2180812"/>
          </a:xfrm>
        </p:grpSpPr>
        <p:sp>
          <p:nvSpPr>
            <p:cNvPr id="290" name="TextBox 289"/>
            <p:cNvSpPr txBox="1"/>
            <p:nvPr/>
          </p:nvSpPr>
          <p:spPr>
            <a:xfrm>
              <a:off x="355906" y="3012405"/>
              <a:ext cx="354584" cy="329721"/>
            </a:xfrm>
            <a:prstGeom prst="rect">
              <a:avLst/>
            </a:prstGeom>
            <a:noFill/>
          </p:spPr>
          <p:txBody>
            <a:bodyPr wrap="none" rtlCol="0">
              <a:spAutoFit/>
            </a:bodyPr>
            <a:lstStyle/>
            <a:p>
              <a:pPr algn="r"/>
              <a:r>
                <a:rPr lang="pt-BR" sz="1200">
                  <a:solidFill>
                    <a:schemeClr val="tx2"/>
                  </a:solidFill>
                  <a:latin typeface="Arial" panose="020B0604020202020204" pitchFamily="34" charset="0"/>
                  <a:cs typeface="Arial" panose="020B0604020202020204" pitchFamily="34" charset="0"/>
                </a:rPr>
                <a:t>40</a:t>
              </a:r>
              <a:endParaRPr lang="pt-BR" sz="1200" dirty="0">
                <a:solidFill>
                  <a:schemeClr val="tx2"/>
                </a:solidFill>
                <a:latin typeface="Arial" panose="020B0604020202020204" pitchFamily="34" charset="0"/>
                <a:cs typeface="Arial" panose="020B0604020202020204" pitchFamily="34" charset="0"/>
              </a:endParaRPr>
            </a:p>
          </p:txBody>
        </p:sp>
        <p:sp>
          <p:nvSpPr>
            <p:cNvPr id="291" name="TextBox 290"/>
            <p:cNvSpPr txBox="1"/>
            <p:nvPr/>
          </p:nvSpPr>
          <p:spPr>
            <a:xfrm>
              <a:off x="355906" y="3408054"/>
              <a:ext cx="354584" cy="329721"/>
            </a:xfrm>
            <a:prstGeom prst="rect">
              <a:avLst/>
            </a:prstGeom>
            <a:noFill/>
          </p:spPr>
          <p:txBody>
            <a:bodyPr wrap="none" rtlCol="0">
              <a:spAutoFit/>
            </a:bodyPr>
            <a:lstStyle/>
            <a:p>
              <a:pPr algn="r"/>
              <a:r>
                <a:rPr lang="pt-BR" sz="1200">
                  <a:solidFill>
                    <a:schemeClr val="tx2"/>
                  </a:solidFill>
                  <a:latin typeface="Arial" panose="020B0604020202020204" pitchFamily="34" charset="0"/>
                  <a:cs typeface="Arial" panose="020B0604020202020204" pitchFamily="34" charset="0"/>
                </a:rPr>
                <a:t>20</a:t>
              </a:r>
              <a:endParaRPr lang="pt-BR" sz="1200" dirty="0">
                <a:solidFill>
                  <a:schemeClr val="tx2"/>
                </a:solidFill>
                <a:latin typeface="Arial" panose="020B0604020202020204" pitchFamily="34" charset="0"/>
                <a:cs typeface="Arial" panose="020B0604020202020204" pitchFamily="34" charset="0"/>
              </a:endParaRPr>
            </a:p>
          </p:txBody>
        </p:sp>
        <p:sp>
          <p:nvSpPr>
            <p:cNvPr id="292" name="TextBox 291"/>
            <p:cNvSpPr txBox="1"/>
            <p:nvPr/>
          </p:nvSpPr>
          <p:spPr>
            <a:xfrm>
              <a:off x="440864" y="3814737"/>
              <a:ext cx="269626" cy="329721"/>
            </a:xfrm>
            <a:prstGeom prst="rect">
              <a:avLst/>
            </a:prstGeom>
            <a:noFill/>
          </p:spPr>
          <p:txBody>
            <a:bodyPr wrap="none" rtlCol="0">
              <a:spAutoFit/>
            </a:bodyPr>
            <a:lstStyle/>
            <a:p>
              <a:pPr algn="r"/>
              <a:r>
                <a:rPr lang="pt-BR" sz="1200" dirty="0">
                  <a:solidFill>
                    <a:schemeClr val="tx2"/>
                  </a:solidFill>
                  <a:latin typeface="Arial" panose="020B0604020202020204" pitchFamily="34" charset="0"/>
                  <a:cs typeface="Arial" panose="020B0604020202020204" pitchFamily="34" charset="0"/>
                </a:rPr>
                <a:t>0</a:t>
              </a:r>
            </a:p>
          </p:txBody>
        </p:sp>
        <p:sp>
          <p:nvSpPr>
            <p:cNvPr id="293" name="TextBox 292"/>
            <p:cNvSpPr txBox="1"/>
            <p:nvPr/>
          </p:nvSpPr>
          <p:spPr>
            <a:xfrm>
              <a:off x="720423" y="3980162"/>
              <a:ext cx="269626" cy="329721"/>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0</a:t>
              </a:r>
              <a:endParaRPr lang="pt-BR" sz="1200" dirty="0">
                <a:solidFill>
                  <a:schemeClr val="tx2"/>
                </a:solidFill>
                <a:latin typeface="Arial" panose="020B0604020202020204" pitchFamily="34" charset="0"/>
                <a:cs typeface="Arial" panose="020B0604020202020204" pitchFamily="34" charset="0"/>
              </a:endParaRPr>
            </a:p>
          </p:txBody>
        </p:sp>
        <p:sp>
          <p:nvSpPr>
            <p:cNvPr id="294" name="TextBox 293"/>
            <p:cNvSpPr txBox="1"/>
            <p:nvPr/>
          </p:nvSpPr>
          <p:spPr>
            <a:xfrm>
              <a:off x="1067731" y="3980162"/>
              <a:ext cx="354584" cy="329721"/>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30</a:t>
              </a:r>
            </a:p>
          </p:txBody>
        </p:sp>
        <p:sp>
          <p:nvSpPr>
            <p:cNvPr id="295" name="TextBox 294"/>
            <p:cNvSpPr txBox="1"/>
            <p:nvPr/>
          </p:nvSpPr>
          <p:spPr>
            <a:xfrm>
              <a:off x="1469152" y="3980162"/>
              <a:ext cx="354584" cy="329721"/>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60</a:t>
              </a:r>
              <a:endParaRPr lang="pt-BR" sz="1200" dirty="0">
                <a:solidFill>
                  <a:schemeClr val="tx2"/>
                </a:solidFill>
                <a:latin typeface="Arial" panose="020B0604020202020204" pitchFamily="34" charset="0"/>
                <a:cs typeface="Arial" panose="020B0604020202020204" pitchFamily="34" charset="0"/>
              </a:endParaRPr>
            </a:p>
          </p:txBody>
        </p:sp>
        <p:sp>
          <p:nvSpPr>
            <p:cNvPr id="296" name="TextBox 295"/>
            <p:cNvSpPr txBox="1"/>
            <p:nvPr/>
          </p:nvSpPr>
          <p:spPr>
            <a:xfrm>
              <a:off x="2212842" y="3980162"/>
              <a:ext cx="439543" cy="329721"/>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120</a:t>
              </a:r>
            </a:p>
          </p:txBody>
        </p:sp>
        <p:sp>
          <p:nvSpPr>
            <p:cNvPr id="297" name="TextBox 296"/>
            <p:cNvSpPr txBox="1"/>
            <p:nvPr/>
          </p:nvSpPr>
          <p:spPr>
            <a:xfrm>
              <a:off x="3005545" y="3980162"/>
              <a:ext cx="439543" cy="329721"/>
            </a:xfrm>
            <a:prstGeom prst="rect">
              <a:avLst/>
            </a:prstGeom>
            <a:noFill/>
          </p:spPr>
          <p:txBody>
            <a:bodyPr wrap="none" rtlCol="0">
              <a:spAutoFit/>
            </a:bodyPr>
            <a:lstStyle/>
            <a:p>
              <a:pPr algn="ctr"/>
              <a:r>
                <a:rPr lang="pt-BR" sz="1200">
                  <a:solidFill>
                    <a:schemeClr val="tx2"/>
                  </a:solidFill>
                  <a:latin typeface="Arial" panose="020B0604020202020204" pitchFamily="34" charset="0"/>
                  <a:cs typeface="Arial" panose="020B0604020202020204" pitchFamily="34" charset="0"/>
                </a:rPr>
                <a:t>180</a:t>
              </a:r>
              <a:endParaRPr lang="pt-BR" sz="1200" dirty="0">
                <a:solidFill>
                  <a:schemeClr val="tx2"/>
                </a:solidFill>
                <a:latin typeface="Arial" panose="020B0604020202020204" pitchFamily="34" charset="0"/>
                <a:cs typeface="Arial" panose="020B0604020202020204" pitchFamily="34" charset="0"/>
              </a:endParaRPr>
            </a:p>
          </p:txBody>
        </p:sp>
        <p:sp>
          <p:nvSpPr>
            <p:cNvPr id="298" name="TextBox 297"/>
            <p:cNvSpPr txBox="1"/>
            <p:nvPr/>
          </p:nvSpPr>
          <p:spPr>
            <a:xfrm>
              <a:off x="3796273" y="3980162"/>
              <a:ext cx="439543" cy="329721"/>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240</a:t>
              </a:r>
            </a:p>
          </p:txBody>
        </p:sp>
        <p:sp>
          <p:nvSpPr>
            <p:cNvPr id="299" name="TextBox 298"/>
            <p:cNvSpPr txBox="1"/>
            <p:nvPr/>
          </p:nvSpPr>
          <p:spPr>
            <a:xfrm>
              <a:off x="1269366" y="4236984"/>
              <a:ext cx="1999265" cy="329721"/>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Período pós-prandial (min)</a:t>
              </a:r>
            </a:p>
          </p:txBody>
        </p:sp>
        <p:sp>
          <p:nvSpPr>
            <p:cNvPr id="300" name="TextBox 299"/>
            <p:cNvSpPr txBox="1"/>
            <p:nvPr/>
          </p:nvSpPr>
          <p:spPr>
            <a:xfrm rot="16200000">
              <a:off x="-840235" y="3398084"/>
              <a:ext cx="2180812" cy="276999"/>
            </a:xfrm>
            <a:prstGeom prst="rect">
              <a:avLst/>
            </a:prstGeom>
            <a:noFill/>
          </p:spPr>
          <p:txBody>
            <a:bodyPr wrap="none" rtlCol="0">
              <a:spAutoFit/>
            </a:bodyPr>
            <a:lstStyle/>
            <a:p>
              <a:pPr algn="ctr"/>
              <a:r>
                <a:rPr lang="pt-BR" sz="1200" dirty="0">
                  <a:solidFill>
                    <a:schemeClr val="tx2"/>
                  </a:solidFill>
                  <a:latin typeface="Arial" panose="020B0604020202020204" pitchFamily="34" charset="0"/>
                  <a:cs typeface="Arial" panose="020B0604020202020204" pitchFamily="34" charset="0"/>
                </a:rPr>
                <a:t>Vontade de comer (mm)</a:t>
              </a:r>
            </a:p>
          </p:txBody>
        </p:sp>
      </p:grpSp>
      <p:sp>
        <p:nvSpPr>
          <p:cNvPr id="301" name="TextBox 402"/>
          <p:cNvSpPr txBox="1"/>
          <p:nvPr/>
        </p:nvSpPr>
        <p:spPr>
          <a:xfrm>
            <a:off x="6300192" y="6593220"/>
            <a:ext cx="2775119" cy="230832"/>
          </a:xfrm>
          <a:prstGeom prst="rect">
            <a:avLst/>
          </a:prstGeom>
          <a:noFill/>
        </p:spPr>
        <p:txBody>
          <a:bodyPr wrap="none" rtlCol="0">
            <a:spAutoFit/>
          </a:bodyPr>
          <a:lstStyle/>
          <a:p>
            <a:r>
              <a:rPr lang="pt-BR" sz="900" dirty="0" err="1">
                <a:latin typeface="Arial" panose="020B0604020202020204" pitchFamily="34" charset="0"/>
                <a:ea typeface="Verdana" pitchFamily="34" charset="0"/>
                <a:cs typeface="Arial" panose="020B0604020202020204" pitchFamily="34" charset="0"/>
              </a:rPr>
              <a:t>Sumithran</a:t>
            </a:r>
            <a:r>
              <a:rPr lang="pt-BR" sz="900" dirty="0">
                <a:latin typeface="Arial" panose="020B0604020202020204" pitchFamily="34" charset="0"/>
                <a:ea typeface="Verdana" pitchFamily="34" charset="0"/>
                <a:cs typeface="Arial" panose="020B0604020202020204" pitchFamily="34" charset="0"/>
              </a:rPr>
              <a:t> et al. N </a:t>
            </a:r>
            <a:r>
              <a:rPr lang="pt-BR" sz="900" dirty="0" err="1">
                <a:latin typeface="Arial" panose="020B0604020202020204" pitchFamily="34" charset="0"/>
                <a:ea typeface="Verdana" pitchFamily="34" charset="0"/>
                <a:cs typeface="Arial" panose="020B0604020202020204" pitchFamily="34" charset="0"/>
              </a:rPr>
              <a:t>Engl</a:t>
            </a:r>
            <a:r>
              <a:rPr lang="pt-BR" sz="900" dirty="0">
                <a:latin typeface="Arial" panose="020B0604020202020204" pitchFamily="34" charset="0"/>
                <a:ea typeface="Verdana" pitchFamily="34" charset="0"/>
                <a:cs typeface="Arial" panose="020B0604020202020204" pitchFamily="34" charset="0"/>
              </a:rPr>
              <a:t> J </a:t>
            </a:r>
            <a:r>
              <a:rPr lang="pt-BR" sz="900" dirty="0" err="1">
                <a:latin typeface="Arial" panose="020B0604020202020204" pitchFamily="34" charset="0"/>
                <a:ea typeface="Verdana" pitchFamily="34" charset="0"/>
                <a:cs typeface="Arial" panose="020B0604020202020204" pitchFamily="34" charset="0"/>
              </a:rPr>
              <a:t>Med</a:t>
            </a:r>
            <a:r>
              <a:rPr lang="pt-BR" sz="900" dirty="0">
                <a:latin typeface="Arial" panose="020B0604020202020204" pitchFamily="34" charset="0"/>
                <a:ea typeface="Verdana" pitchFamily="34" charset="0"/>
                <a:cs typeface="Arial" panose="020B0604020202020204" pitchFamily="34" charset="0"/>
              </a:rPr>
              <a:t> 2011;365:1597–604</a:t>
            </a:r>
          </a:p>
        </p:txBody>
      </p:sp>
      <p:grpSp>
        <p:nvGrpSpPr>
          <p:cNvPr id="303" name="Group 302"/>
          <p:cNvGrpSpPr/>
          <p:nvPr/>
        </p:nvGrpSpPr>
        <p:grpSpPr>
          <a:xfrm>
            <a:off x="5358345" y="2697729"/>
            <a:ext cx="3279019" cy="607560"/>
            <a:chOff x="5110372" y="1651218"/>
            <a:chExt cx="3279019" cy="810080"/>
          </a:xfrm>
          <a:solidFill>
            <a:srgbClr val="007C92"/>
          </a:solidFill>
        </p:grpSpPr>
        <p:grpSp>
          <p:nvGrpSpPr>
            <p:cNvPr id="304" name="Group 303"/>
            <p:cNvGrpSpPr/>
            <p:nvPr/>
          </p:nvGrpSpPr>
          <p:grpSpPr>
            <a:xfrm>
              <a:off x="5110372" y="1717482"/>
              <a:ext cx="3230546" cy="743816"/>
              <a:chOff x="5110372" y="1717482"/>
              <a:chExt cx="3230546" cy="743816"/>
            </a:xfrm>
            <a:grpFill/>
          </p:grpSpPr>
          <p:sp>
            <p:nvSpPr>
              <p:cNvPr id="310" name="Freeform 309"/>
              <p:cNvSpPr/>
              <p:nvPr/>
            </p:nvSpPr>
            <p:spPr>
              <a:xfrm>
                <a:off x="5164372" y="1717482"/>
                <a:ext cx="3176546" cy="699715"/>
              </a:xfrm>
              <a:custGeom>
                <a:avLst/>
                <a:gdLst>
                  <a:gd name="connsiteX0" fmla="*/ 0 w 3176546"/>
                  <a:gd name="connsiteY0" fmla="*/ 222636 h 699715"/>
                  <a:gd name="connsiteX1" fmla="*/ 397565 w 3176546"/>
                  <a:gd name="connsiteY1" fmla="*/ 699715 h 699715"/>
                  <a:gd name="connsiteX2" fmla="*/ 791155 w 3176546"/>
                  <a:gd name="connsiteY2" fmla="*/ 675861 h 699715"/>
                  <a:gd name="connsiteX3" fmla="*/ 1582310 w 3176546"/>
                  <a:gd name="connsiteY3" fmla="*/ 500932 h 699715"/>
                  <a:gd name="connsiteX4" fmla="*/ 2385391 w 3176546"/>
                  <a:gd name="connsiteY4" fmla="*/ 345881 h 699715"/>
                  <a:gd name="connsiteX5" fmla="*/ 3176546 w 3176546"/>
                  <a:gd name="connsiteY5" fmla="*/ 0 h 6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6546" h="699715">
                    <a:moveTo>
                      <a:pt x="0" y="222636"/>
                    </a:moveTo>
                    <a:lnTo>
                      <a:pt x="397565" y="699715"/>
                    </a:lnTo>
                    <a:lnTo>
                      <a:pt x="791155" y="675861"/>
                    </a:lnTo>
                    <a:lnTo>
                      <a:pt x="1582310" y="500932"/>
                    </a:lnTo>
                    <a:lnTo>
                      <a:pt x="2385391" y="345881"/>
                    </a:lnTo>
                    <a:lnTo>
                      <a:pt x="3176546"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311" name="Group 310"/>
              <p:cNvGrpSpPr/>
              <p:nvPr/>
            </p:nvGrpSpPr>
            <p:grpSpPr>
              <a:xfrm>
                <a:off x="5110372" y="1844088"/>
                <a:ext cx="108000" cy="192216"/>
                <a:chOff x="5074902" y="2139287"/>
                <a:chExt cx="108000" cy="192216"/>
              </a:xfrm>
              <a:grpFill/>
            </p:grpSpPr>
            <p:cxnSp>
              <p:nvCxnSpPr>
                <p:cNvPr id="332" name="Straight Connector 331"/>
                <p:cNvCxnSpPr/>
                <p:nvPr/>
              </p:nvCxnSpPr>
              <p:spPr>
                <a:xfrm flipV="1">
                  <a:off x="5128902" y="2139287"/>
                  <a:ext cx="0" cy="192216"/>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5074902" y="2331503"/>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5" name="Oval 334"/>
                <p:cNvSpPr/>
                <p:nvPr/>
              </p:nvSpPr>
              <p:spPr>
                <a:xfrm>
                  <a:off x="5096978" y="2194950"/>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12" name="Group 311"/>
              <p:cNvGrpSpPr/>
              <p:nvPr/>
            </p:nvGrpSpPr>
            <p:grpSpPr>
              <a:xfrm>
                <a:off x="5511602" y="2364497"/>
                <a:ext cx="108000" cy="96801"/>
                <a:chOff x="5074902" y="2139287"/>
                <a:chExt cx="108000" cy="96801"/>
              </a:xfrm>
              <a:grpFill/>
            </p:grpSpPr>
            <p:cxnSp>
              <p:nvCxnSpPr>
                <p:cNvPr id="328" name="Straight Connector 327"/>
                <p:cNvCxnSpPr/>
                <p:nvPr/>
              </p:nvCxnSpPr>
              <p:spPr>
                <a:xfrm flipV="1">
                  <a:off x="5128902" y="2139287"/>
                  <a:ext cx="0" cy="96801"/>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5074902" y="2236088"/>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1" name="Oval 330"/>
                <p:cNvSpPr/>
                <p:nvPr/>
              </p:nvSpPr>
              <p:spPr>
                <a:xfrm>
                  <a:off x="5096978" y="2151214"/>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13" name="Group 312"/>
              <p:cNvGrpSpPr/>
              <p:nvPr/>
            </p:nvGrpSpPr>
            <p:grpSpPr>
              <a:xfrm>
                <a:off x="5896928" y="2348188"/>
                <a:ext cx="108000" cy="80899"/>
                <a:chOff x="5074902" y="2139287"/>
                <a:chExt cx="108000" cy="80899"/>
              </a:xfrm>
              <a:grpFill/>
            </p:grpSpPr>
            <p:cxnSp>
              <p:nvCxnSpPr>
                <p:cNvPr id="324" name="Straight Connector 323"/>
                <p:cNvCxnSpPr/>
                <p:nvPr/>
              </p:nvCxnSpPr>
              <p:spPr>
                <a:xfrm flipV="1">
                  <a:off x="5128902" y="2139287"/>
                  <a:ext cx="0" cy="80899"/>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5074902" y="222018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5096978" y="2139289"/>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14" name="Group 313"/>
              <p:cNvGrpSpPr/>
              <p:nvPr/>
            </p:nvGrpSpPr>
            <p:grpSpPr>
              <a:xfrm>
                <a:off x="6691749" y="2160923"/>
                <a:ext cx="108000" cy="112705"/>
                <a:chOff x="5074902" y="2139287"/>
                <a:chExt cx="108000" cy="112705"/>
              </a:xfrm>
              <a:grpFill/>
            </p:grpSpPr>
            <p:cxnSp>
              <p:nvCxnSpPr>
                <p:cNvPr id="320" name="Straight Connector 319"/>
                <p:cNvCxnSpPr/>
                <p:nvPr/>
              </p:nvCxnSpPr>
              <p:spPr>
                <a:xfrm flipV="1">
                  <a:off x="5128902" y="2139287"/>
                  <a:ext cx="0" cy="112705"/>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V="1">
                  <a:off x="5074902" y="2251992"/>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3" name="Oval 322"/>
                <p:cNvSpPr/>
                <p:nvPr/>
              </p:nvSpPr>
              <p:spPr>
                <a:xfrm>
                  <a:off x="5096978" y="2159167"/>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15" name="Group 314"/>
              <p:cNvGrpSpPr/>
              <p:nvPr/>
            </p:nvGrpSpPr>
            <p:grpSpPr>
              <a:xfrm>
                <a:off x="7486570" y="2009440"/>
                <a:ext cx="108000" cy="108732"/>
                <a:chOff x="5074902" y="2139287"/>
                <a:chExt cx="108000" cy="108732"/>
              </a:xfrm>
              <a:grpFill/>
            </p:grpSpPr>
            <p:cxnSp>
              <p:nvCxnSpPr>
                <p:cNvPr id="316" name="Straight Connector 315"/>
                <p:cNvCxnSpPr/>
                <p:nvPr/>
              </p:nvCxnSpPr>
              <p:spPr>
                <a:xfrm flipV="1">
                  <a:off x="5128902" y="2139287"/>
                  <a:ext cx="0" cy="10873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flipV="1">
                  <a:off x="5074902" y="224801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9" name="Oval 318"/>
                <p:cNvSpPr/>
                <p:nvPr/>
              </p:nvSpPr>
              <p:spPr>
                <a:xfrm>
                  <a:off x="5096978" y="2159166"/>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305" name="Group 304"/>
            <p:cNvGrpSpPr/>
            <p:nvPr/>
          </p:nvGrpSpPr>
          <p:grpSpPr>
            <a:xfrm>
              <a:off x="8281391" y="1651218"/>
              <a:ext cx="108000" cy="160413"/>
              <a:chOff x="5074902" y="2139287"/>
              <a:chExt cx="108000" cy="160413"/>
            </a:xfrm>
            <a:grpFill/>
          </p:grpSpPr>
          <p:cxnSp>
            <p:nvCxnSpPr>
              <p:cNvPr id="306" name="Straight Connector 305"/>
              <p:cNvCxnSpPr/>
              <p:nvPr/>
            </p:nvCxnSpPr>
            <p:spPr>
              <a:xfrm flipV="1">
                <a:off x="5128902" y="2139287"/>
                <a:ext cx="0" cy="160413"/>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5074902" y="2299700"/>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9" name="Oval 308"/>
              <p:cNvSpPr/>
              <p:nvPr/>
            </p:nvSpPr>
            <p:spPr>
              <a:xfrm>
                <a:off x="5096978" y="2190972"/>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336" name="Group 335"/>
          <p:cNvGrpSpPr/>
          <p:nvPr/>
        </p:nvGrpSpPr>
        <p:grpSpPr>
          <a:xfrm>
            <a:off x="5367412" y="2678886"/>
            <a:ext cx="3271530" cy="529555"/>
            <a:chOff x="5119440" y="1626092"/>
            <a:chExt cx="3271530" cy="706073"/>
          </a:xfrm>
          <a:solidFill>
            <a:srgbClr val="001965"/>
          </a:solidFill>
        </p:grpSpPr>
        <p:sp>
          <p:nvSpPr>
            <p:cNvPr id="337" name="Freeform 336"/>
            <p:cNvSpPr/>
            <p:nvPr/>
          </p:nvSpPr>
          <p:spPr>
            <a:xfrm>
              <a:off x="5157962" y="1705636"/>
              <a:ext cx="3183605" cy="541175"/>
            </a:xfrm>
            <a:custGeom>
              <a:avLst/>
              <a:gdLst>
                <a:gd name="connsiteX0" fmla="*/ 0 w 3183605"/>
                <a:gd name="connsiteY0" fmla="*/ 11197 h 541175"/>
                <a:gd name="connsiteX1" fmla="*/ 403083 w 3183605"/>
                <a:gd name="connsiteY1" fmla="*/ 541175 h 541175"/>
                <a:gd name="connsiteX2" fmla="*/ 802433 w 3183605"/>
                <a:gd name="connsiteY2" fmla="*/ 488924 h 541175"/>
                <a:gd name="connsiteX3" fmla="*/ 1593669 w 3183605"/>
                <a:gd name="connsiteY3" fmla="*/ 376957 h 541175"/>
                <a:gd name="connsiteX4" fmla="*/ 2392369 w 3183605"/>
                <a:gd name="connsiteY4" fmla="*/ 171683 h 541175"/>
                <a:gd name="connsiteX5" fmla="*/ 3183605 w 3183605"/>
                <a:gd name="connsiteY5" fmla="*/ 0 h 54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3605" h="541175">
                  <a:moveTo>
                    <a:pt x="0" y="11197"/>
                  </a:moveTo>
                  <a:lnTo>
                    <a:pt x="403083" y="541175"/>
                  </a:lnTo>
                  <a:lnTo>
                    <a:pt x="802433" y="488924"/>
                  </a:lnTo>
                  <a:lnTo>
                    <a:pt x="1593669" y="376957"/>
                  </a:lnTo>
                  <a:lnTo>
                    <a:pt x="2392369" y="171683"/>
                  </a:lnTo>
                  <a:lnTo>
                    <a:pt x="3183605" y="0"/>
                  </a:ln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338" name="Group 337"/>
            <p:cNvGrpSpPr/>
            <p:nvPr/>
          </p:nvGrpSpPr>
          <p:grpSpPr>
            <a:xfrm>
              <a:off x="5119440" y="1643485"/>
              <a:ext cx="108000" cy="170709"/>
              <a:chOff x="5074902" y="2139287"/>
              <a:chExt cx="108000" cy="170709"/>
            </a:xfrm>
            <a:grpFill/>
          </p:grpSpPr>
          <p:cxnSp>
            <p:nvCxnSpPr>
              <p:cNvPr id="364" name="Straight Connector 363"/>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V="1">
                <a:off x="5074902" y="2299403"/>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7" name="Oval 366"/>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39" name="Group 338"/>
            <p:cNvGrpSpPr/>
            <p:nvPr/>
          </p:nvGrpSpPr>
          <p:grpSpPr>
            <a:xfrm>
              <a:off x="5507484" y="2161456"/>
              <a:ext cx="108000" cy="170709"/>
              <a:chOff x="5074902" y="2139287"/>
              <a:chExt cx="108000" cy="170709"/>
            </a:xfrm>
            <a:grpFill/>
          </p:grpSpPr>
          <p:cxnSp>
            <p:nvCxnSpPr>
              <p:cNvPr id="360" name="Straight Connector 359"/>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63" name="Oval 362"/>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40" name="Group 339"/>
            <p:cNvGrpSpPr/>
            <p:nvPr/>
          </p:nvGrpSpPr>
          <p:grpSpPr>
            <a:xfrm>
              <a:off x="5910282" y="2132225"/>
              <a:ext cx="108000" cy="170709"/>
              <a:chOff x="5074902" y="2139287"/>
              <a:chExt cx="108000" cy="170709"/>
            </a:xfrm>
            <a:grpFill/>
          </p:grpSpPr>
          <p:cxnSp>
            <p:nvCxnSpPr>
              <p:cNvPr id="356" name="Straight Connector 355"/>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59" name="Oval 358"/>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41" name="Group 340"/>
            <p:cNvGrpSpPr/>
            <p:nvPr/>
          </p:nvGrpSpPr>
          <p:grpSpPr>
            <a:xfrm>
              <a:off x="6694374" y="2007472"/>
              <a:ext cx="108000" cy="142269"/>
              <a:chOff x="5074902" y="2139287"/>
              <a:chExt cx="108000" cy="142269"/>
            </a:xfrm>
            <a:grpFill/>
          </p:grpSpPr>
          <p:cxnSp>
            <p:nvCxnSpPr>
              <p:cNvPr id="352" name="Straight Connector 351"/>
              <p:cNvCxnSpPr/>
              <p:nvPr/>
            </p:nvCxnSpPr>
            <p:spPr>
              <a:xfrm flipV="1">
                <a:off x="5128902" y="2139288"/>
                <a:ext cx="0" cy="131814"/>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flipV="1">
                <a:off x="5074902" y="228155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55" name="Oval 354"/>
              <p:cNvSpPr/>
              <p:nvPr/>
            </p:nvSpPr>
            <p:spPr>
              <a:xfrm>
                <a:off x="5093447" y="2174266"/>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42" name="Group 341"/>
            <p:cNvGrpSpPr/>
            <p:nvPr/>
          </p:nvGrpSpPr>
          <p:grpSpPr>
            <a:xfrm>
              <a:off x="7488672" y="1790302"/>
              <a:ext cx="108000" cy="170709"/>
              <a:chOff x="5074902" y="2139287"/>
              <a:chExt cx="108000" cy="170709"/>
            </a:xfrm>
            <a:grpFill/>
          </p:grpSpPr>
          <p:cxnSp>
            <p:nvCxnSpPr>
              <p:cNvPr id="348" name="Straight Connector 347"/>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51" name="Oval 350"/>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43" name="Group 342"/>
            <p:cNvGrpSpPr/>
            <p:nvPr/>
          </p:nvGrpSpPr>
          <p:grpSpPr>
            <a:xfrm>
              <a:off x="8282970" y="1626092"/>
              <a:ext cx="108000" cy="170709"/>
              <a:chOff x="5074902" y="2139287"/>
              <a:chExt cx="108000" cy="170709"/>
            </a:xfrm>
            <a:grpFill/>
          </p:grpSpPr>
          <p:cxnSp>
            <p:nvCxnSpPr>
              <p:cNvPr id="344" name="Straight Connector 343"/>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47" name="Oval 346"/>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368" name="Group 367"/>
          <p:cNvGrpSpPr/>
          <p:nvPr/>
        </p:nvGrpSpPr>
        <p:grpSpPr>
          <a:xfrm>
            <a:off x="5361285" y="2594776"/>
            <a:ext cx="3271716" cy="617438"/>
            <a:chOff x="5113313" y="1513948"/>
            <a:chExt cx="3271716" cy="823250"/>
          </a:xfrm>
          <a:solidFill>
            <a:srgbClr val="009FDA"/>
          </a:solidFill>
        </p:grpSpPr>
        <p:grpSp>
          <p:nvGrpSpPr>
            <p:cNvPr id="369" name="Group 368"/>
            <p:cNvGrpSpPr/>
            <p:nvPr/>
          </p:nvGrpSpPr>
          <p:grpSpPr>
            <a:xfrm>
              <a:off x="5113313" y="1642917"/>
              <a:ext cx="108000" cy="201667"/>
              <a:chOff x="5074902" y="2139287"/>
              <a:chExt cx="108000" cy="201667"/>
            </a:xfrm>
            <a:grpFill/>
          </p:grpSpPr>
          <p:cxnSp>
            <p:nvCxnSpPr>
              <p:cNvPr id="396" name="Straight Connector 395"/>
              <p:cNvCxnSpPr/>
              <p:nvPr/>
            </p:nvCxnSpPr>
            <p:spPr>
              <a:xfrm flipV="1">
                <a:off x="5128902" y="2139288"/>
                <a:ext cx="0" cy="201666"/>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5074902" y="2340954"/>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399" name="Oval 398"/>
              <p:cNvSpPr/>
              <p:nvPr/>
            </p:nvSpPr>
            <p:spPr>
              <a:xfrm>
                <a:off x="5093447" y="2203826"/>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sp>
          <p:nvSpPr>
            <p:cNvPr id="370" name="Freeform 369"/>
            <p:cNvSpPr/>
            <p:nvPr/>
          </p:nvSpPr>
          <p:spPr>
            <a:xfrm>
              <a:off x="5167313" y="1595438"/>
              <a:ext cx="3171825" cy="685800"/>
            </a:xfrm>
            <a:custGeom>
              <a:avLst/>
              <a:gdLst>
                <a:gd name="connsiteX0" fmla="*/ 0 w 3171825"/>
                <a:gd name="connsiteY0" fmla="*/ 147637 h 685800"/>
                <a:gd name="connsiteX1" fmla="*/ 395287 w 3171825"/>
                <a:gd name="connsiteY1" fmla="*/ 685800 h 685800"/>
                <a:gd name="connsiteX2" fmla="*/ 790575 w 3171825"/>
                <a:gd name="connsiteY2" fmla="*/ 609600 h 685800"/>
                <a:gd name="connsiteX3" fmla="*/ 1581150 w 3171825"/>
                <a:gd name="connsiteY3" fmla="*/ 438150 h 685800"/>
                <a:gd name="connsiteX4" fmla="*/ 2376487 w 3171825"/>
                <a:gd name="connsiteY4" fmla="*/ 214312 h 685800"/>
                <a:gd name="connsiteX5" fmla="*/ 3171825 w 3171825"/>
                <a:gd name="connsiteY5"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1825" h="685800">
                  <a:moveTo>
                    <a:pt x="0" y="147637"/>
                  </a:moveTo>
                  <a:lnTo>
                    <a:pt x="395287" y="685800"/>
                  </a:lnTo>
                  <a:lnTo>
                    <a:pt x="790575" y="609600"/>
                  </a:lnTo>
                  <a:lnTo>
                    <a:pt x="1581150" y="438150"/>
                  </a:lnTo>
                  <a:lnTo>
                    <a:pt x="2376487" y="214312"/>
                  </a:lnTo>
                  <a:lnTo>
                    <a:pt x="3171825" y="0"/>
                  </a:lnTo>
                </a:path>
              </a:pathLst>
            </a:custGeom>
            <a:no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371" name="Group 370"/>
            <p:cNvGrpSpPr/>
            <p:nvPr/>
          </p:nvGrpSpPr>
          <p:grpSpPr>
            <a:xfrm>
              <a:off x="5503838" y="2199826"/>
              <a:ext cx="108000" cy="137372"/>
              <a:chOff x="5074902" y="2139287"/>
              <a:chExt cx="108000" cy="137372"/>
            </a:xfrm>
            <a:grpFill/>
          </p:grpSpPr>
          <p:cxnSp>
            <p:nvCxnSpPr>
              <p:cNvPr id="392" name="Straight Connector 391"/>
              <p:cNvCxnSpPr/>
              <p:nvPr/>
            </p:nvCxnSpPr>
            <p:spPr>
              <a:xfrm flipV="1">
                <a:off x="5128902" y="2139288"/>
                <a:ext cx="0" cy="137371"/>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5074902" y="2276659"/>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395" name="Oval 394"/>
              <p:cNvSpPr/>
              <p:nvPr/>
            </p:nvSpPr>
            <p:spPr>
              <a:xfrm>
                <a:off x="5093447" y="2177635"/>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72" name="Group 371"/>
            <p:cNvGrpSpPr/>
            <p:nvPr/>
          </p:nvGrpSpPr>
          <p:grpSpPr>
            <a:xfrm>
              <a:off x="5901266" y="2143108"/>
              <a:ext cx="108000" cy="123083"/>
              <a:chOff x="5074902" y="2139287"/>
              <a:chExt cx="108000" cy="123083"/>
            </a:xfrm>
            <a:grpFill/>
          </p:grpSpPr>
          <p:cxnSp>
            <p:nvCxnSpPr>
              <p:cNvPr id="388" name="Straight Connector 387"/>
              <p:cNvCxnSpPr/>
              <p:nvPr/>
            </p:nvCxnSpPr>
            <p:spPr>
              <a:xfrm flipV="1">
                <a:off x="5128902" y="2139288"/>
                <a:ext cx="0" cy="123082"/>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flipV="1">
                <a:off x="5074902" y="2262370"/>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391" name="Oval 390"/>
              <p:cNvSpPr/>
              <p:nvPr/>
            </p:nvSpPr>
            <p:spPr>
              <a:xfrm>
                <a:off x="5093447" y="2165729"/>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73" name="Group 372"/>
            <p:cNvGrpSpPr/>
            <p:nvPr/>
          </p:nvGrpSpPr>
          <p:grpSpPr>
            <a:xfrm>
              <a:off x="6696363" y="1961171"/>
              <a:ext cx="108000" cy="142134"/>
              <a:chOff x="5074902" y="2139287"/>
              <a:chExt cx="108000" cy="142134"/>
            </a:xfrm>
            <a:grpFill/>
          </p:grpSpPr>
          <p:cxnSp>
            <p:nvCxnSpPr>
              <p:cNvPr id="384" name="Straight Connector 383"/>
              <p:cNvCxnSpPr/>
              <p:nvPr/>
            </p:nvCxnSpPr>
            <p:spPr>
              <a:xfrm flipV="1">
                <a:off x="5128902" y="2139288"/>
                <a:ext cx="0" cy="142133"/>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5074902" y="2281421"/>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387" name="Oval 386"/>
              <p:cNvSpPr/>
              <p:nvPr/>
            </p:nvSpPr>
            <p:spPr>
              <a:xfrm>
                <a:off x="5093447" y="2175253"/>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74" name="Group 373"/>
            <p:cNvGrpSpPr/>
            <p:nvPr/>
          </p:nvGrpSpPr>
          <p:grpSpPr>
            <a:xfrm>
              <a:off x="7486696" y="1726843"/>
              <a:ext cx="108000" cy="170709"/>
              <a:chOff x="5074902" y="2139287"/>
              <a:chExt cx="108000" cy="170709"/>
            </a:xfrm>
            <a:grpFill/>
          </p:grpSpPr>
          <p:cxnSp>
            <p:nvCxnSpPr>
              <p:cNvPr id="380" name="Straight Connector 379"/>
              <p:cNvCxnSpPr/>
              <p:nvPr/>
            </p:nvCxnSpPr>
            <p:spPr>
              <a:xfrm flipV="1">
                <a:off x="5128902" y="2139287"/>
                <a:ext cx="0" cy="170709"/>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5074902" y="2309996"/>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383" name="Oval 382"/>
              <p:cNvSpPr/>
              <p:nvPr/>
            </p:nvSpPr>
            <p:spPr>
              <a:xfrm>
                <a:off x="5093447" y="2191921"/>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375" name="Group 374"/>
            <p:cNvGrpSpPr/>
            <p:nvPr/>
          </p:nvGrpSpPr>
          <p:grpSpPr>
            <a:xfrm>
              <a:off x="8277029" y="1513948"/>
              <a:ext cx="108000" cy="170709"/>
              <a:chOff x="5074902" y="2139287"/>
              <a:chExt cx="108000" cy="170709"/>
            </a:xfrm>
            <a:grpFill/>
          </p:grpSpPr>
          <p:cxnSp>
            <p:nvCxnSpPr>
              <p:cNvPr id="376" name="Straight Connector 375"/>
              <p:cNvCxnSpPr/>
              <p:nvPr/>
            </p:nvCxnSpPr>
            <p:spPr>
              <a:xfrm flipV="1">
                <a:off x="5128902" y="2139287"/>
                <a:ext cx="0" cy="170709"/>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flipV="1">
                <a:off x="5074902" y="2309996"/>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379" name="Oval 378"/>
              <p:cNvSpPr/>
              <p:nvPr/>
            </p:nvSpPr>
            <p:spPr>
              <a:xfrm>
                <a:off x="5093447" y="2191921"/>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400" name="Group 399"/>
          <p:cNvGrpSpPr/>
          <p:nvPr/>
        </p:nvGrpSpPr>
        <p:grpSpPr>
          <a:xfrm>
            <a:off x="5314461" y="4180349"/>
            <a:ext cx="3296809" cy="680550"/>
            <a:chOff x="5101869" y="3538340"/>
            <a:chExt cx="3296809" cy="810080"/>
          </a:xfrm>
          <a:solidFill>
            <a:srgbClr val="007C92"/>
          </a:solidFill>
        </p:grpSpPr>
        <p:sp>
          <p:nvSpPr>
            <p:cNvPr id="401" name="Freeform 400"/>
            <p:cNvSpPr/>
            <p:nvPr/>
          </p:nvSpPr>
          <p:spPr>
            <a:xfrm>
              <a:off x="5152311" y="3611720"/>
              <a:ext cx="3190778" cy="699715"/>
            </a:xfrm>
            <a:custGeom>
              <a:avLst/>
              <a:gdLst>
                <a:gd name="connsiteX0" fmla="*/ 0 w 3176546"/>
                <a:gd name="connsiteY0" fmla="*/ 222636 h 699715"/>
                <a:gd name="connsiteX1" fmla="*/ 397565 w 3176546"/>
                <a:gd name="connsiteY1" fmla="*/ 699715 h 699715"/>
                <a:gd name="connsiteX2" fmla="*/ 791155 w 3176546"/>
                <a:gd name="connsiteY2" fmla="*/ 675861 h 699715"/>
                <a:gd name="connsiteX3" fmla="*/ 1582310 w 3176546"/>
                <a:gd name="connsiteY3" fmla="*/ 500932 h 699715"/>
                <a:gd name="connsiteX4" fmla="*/ 2385391 w 3176546"/>
                <a:gd name="connsiteY4" fmla="*/ 345881 h 699715"/>
                <a:gd name="connsiteX5" fmla="*/ 3176546 w 3176546"/>
                <a:gd name="connsiteY5" fmla="*/ 0 h 699715"/>
                <a:gd name="connsiteX0" fmla="*/ 0 w 3190778"/>
                <a:gd name="connsiteY0" fmla="*/ 34063 h 699715"/>
                <a:gd name="connsiteX1" fmla="*/ 411797 w 3190778"/>
                <a:gd name="connsiteY1" fmla="*/ 699715 h 699715"/>
                <a:gd name="connsiteX2" fmla="*/ 805387 w 3190778"/>
                <a:gd name="connsiteY2" fmla="*/ 675861 h 699715"/>
                <a:gd name="connsiteX3" fmla="*/ 1596542 w 3190778"/>
                <a:gd name="connsiteY3" fmla="*/ 500932 h 699715"/>
                <a:gd name="connsiteX4" fmla="*/ 2399623 w 3190778"/>
                <a:gd name="connsiteY4" fmla="*/ 345881 h 699715"/>
                <a:gd name="connsiteX5" fmla="*/ 3190778 w 3190778"/>
                <a:gd name="connsiteY5" fmla="*/ 0 h 699715"/>
                <a:gd name="connsiteX0" fmla="*/ 0 w 3190778"/>
                <a:gd name="connsiteY0" fmla="*/ 34063 h 699715"/>
                <a:gd name="connsiteX1" fmla="*/ 411797 w 3190778"/>
                <a:gd name="connsiteY1" fmla="*/ 699715 h 699715"/>
                <a:gd name="connsiteX2" fmla="*/ 805387 w 3190778"/>
                <a:gd name="connsiteY2" fmla="*/ 618933 h 699715"/>
                <a:gd name="connsiteX3" fmla="*/ 1596542 w 3190778"/>
                <a:gd name="connsiteY3" fmla="*/ 500932 h 699715"/>
                <a:gd name="connsiteX4" fmla="*/ 2399623 w 3190778"/>
                <a:gd name="connsiteY4" fmla="*/ 345881 h 699715"/>
                <a:gd name="connsiteX5" fmla="*/ 3190778 w 3190778"/>
                <a:gd name="connsiteY5" fmla="*/ 0 h 699715"/>
                <a:gd name="connsiteX0" fmla="*/ 0 w 3190778"/>
                <a:gd name="connsiteY0" fmla="*/ 34063 h 699715"/>
                <a:gd name="connsiteX1" fmla="*/ 411797 w 3190778"/>
                <a:gd name="connsiteY1" fmla="*/ 699715 h 699715"/>
                <a:gd name="connsiteX2" fmla="*/ 805387 w 3190778"/>
                <a:gd name="connsiteY2" fmla="*/ 618933 h 699715"/>
                <a:gd name="connsiteX3" fmla="*/ 1603658 w 3190778"/>
                <a:gd name="connsiteY3" fmla="*/ 461794 h 699715"/>
                <a:gd name="connsiteX4" fmla="*/ 2399623 w 3190778"/>
                <a:gd name="connsiteY4" fmla="*/ 345881 h 699715"/>
                <a:gd name="connsiteX5" fmla="*/ 3190778 w 3190778"/>
                <a:gd name="connsiteY5" fmla="*/ 0 h 699715"/>
                <a:gd name="connsiteX0" fmla="*/ 0 w 3190778"/>
                <a:gd name="connsiteY0" fmla="*/ 34063 h 699715"/>
                <a:gd name="connsiteX1" fmla="*/ 411797 w 3190778"/>
                <a:gd name="connsiteY1" fmla="*/ 699715 h 699715"/>
                <a:gd name="connsiteX2" fmla="*/ 805387 w 3190778"/>
                <a:gd name="connsiteY2" fmla="*/ 618933 h 699715"/>
                <a:gd name="connsiteX3" fmla="*/ 1603658 w 3190778"/>
                <a:gd name="connsiteY3" fmla="*/ 461794 h 699715"/>
                <a:gd name="connsiteX4" fmla="*/ 2399623 w 3190778"/>
                <a:gd name="connsiteY4" fmla="*/ 328091 h 699715"/>
                <a:gd name="connsiteX5" fmla="*/ 3190778 w 3190778"/>
                <a:gd name="connsiteY5" fmla="*/ 0 h 69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0778" h="699715">
                  <a:moveTo>
                    <a:pt x="0" y="34063"/>
                  </a:moveTo>
                  <a:lnTo>
                    <a:pt x="411797" y="699715"/>
                  </a:lnTo>
                  <a:lnTo>
                    <a:pt x="805387" y="618933"/>
                  </a:lnTo>
                  <a:lnTo>
                    <a:pt x="1603658" y="461794"/>
                  </a:lnTo>
                  <a:lnTo>
                    <a:pt x="2399623" y="328091"/>
                  </a:lnTo>
                  <a:lnTo>
                    <a:pt x="3190778"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402" name="Group 401"/>
            <p:cNvGrpSpPr/>
            <p:nvPr/>
          </p:nvGrpSpPr>
          <p:grpSpPr>
            <a:xfrm>
              <a:off x="5101869" y="3553310"/>
              <a:ext cx="108000" cy="192216"/>
              <a:chOff x="5074902" y="2139287"/>
              <a:chExt cx="108000" cy="192216"/>
            </a:xfrm>
            <a:grpFill/>
          </p:grpSpPr>
          <p:cxnSp>
            <p:nvCxnSpPr>
              <p:cNvPr id="428" name="Straight Connector 427"/>
              <p:cNvCxnSpPr/>
              <p:nvPr/>
            </p:nvCxnSpPr>
            <p:spPr>
              <a:xfrm flipV="1">
                <a:off x="5128902" y="2139287"/>
                <a:ext cx="0" cy="192216"/>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flipV="1">
                <a:off x="5074902" y="2331503"/>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1" name="Oval 430"/>
              <p:cNvSpPr/>
              <p:nvPr/>
            </p:nvSpPr>
            <p:spPr>
              <a:xfrm>
                <a:off x="5096978" y="2194950"/>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03" name="Group 402"/>
            <p:cNvGrpSpPr/>
            <p:nvPr/>
          </p:nvGrpSpPr>
          <p:grpSpPr>
            <a:xfrm>
              <a:off x="5503099" y="4251619"/>
              <a:ext cx="108000" cy="96801"/>
              <a:chOff x="5074902" y="2139287"/>
              <a:chExt cx="108000" cy="96801"/>
            </a:xfrm>
            <a:grpFill/>
          </p:grpSpPr>
          <p:cxnSp>
            <p:nvCxnSpPr>
              <p:cNvPr id="424" name="Straight Connector 423"/>
              <p:cNvCxnSpPr/>
              <p:nvPr/>
            </p:nvCxnSpPr>
            <p:spPr>
              <a:xfrm flipV="1">
                <a:off x="5128902" y="2139287"/>
                <a:ext cx="0" cy="96801"/>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flipV="1">
                <a:off x="5074902" y="2236088"/>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7" name="Oval 426"/>
              <p:cNvSpPr/>
              <p:nvPr/>
            </p:nvSpPr>
            <p:spPr>
              <a:xfrm>
                <a:off x="5096978" y="2151214"/>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04" name="Group 403"/>
            <p:cNvGrpSpPr/>
            <p:nvPr/>
          </p:nvGrpSpPr>
          <p:grpSpPr>
            <a:xfrm>
              <a:off x="5899099" y="4199730"/>
              <a:ext cx="108000" cy="80899"/>
              <a:chOff x="5074902" y="2139287"/>
              <a:chExt cx="108000" cy="80899"/>
            </a:xfrm>
            <a:grpFill/>
          </p:grpSpPr>
          <p:cxnSp>
            <p:nvCxnSpPr>
              <p:cNvPr id="420" name="Straight Connector 419"/>
              <p:cNvCxnSpPr/>
              <p:nvPr/>
            </p:nvCxnSpPr>
            <p:spPr>
              <a:xfrm flipV="1">
                <a:off x="5128902" y="2139287"/>
                <a:ext cx="0" cy="80899"/>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5074902" y="222018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3" name="Oval 422"/>
              <p:cNvSpPr/>
              <p:nvPr/>
            </p:nvSpPr>
            <p:spPr>
              <a:xfrm>
                <a:off x="5096978" y="2139289"/>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05" name="Group 404"/>
            <p:cNvGrpSpPr/>
            <p:nvPr/>
          </p:nvGrpSpPr>
          <p:grpSpPr>
            <a:xfrm>
              <a:off x="6693920" y="4055161"/>
              <a:ext cx="108000" cy="112705"/>
              <a:chOff x="5074902" y="2139287"/>
              <a:chExt cx="108000" cy="112705"/>
            </a:xfrm>
            <a:grpFill/>
          </p:grpSpPr>
          <p:cxnSp>
            <p:nvCxnSpPr>
              <p:cNvPr id="416" name="Straight Connector 415"/>
              <p:cNvCxnSpPr/>
              <p:nvPr/>
            </p:nvCxnSpPr>
            <p:spPr>
              <a:xfrm flipV="1">
                <a:off x="5128902" y="2139287"/>
                <a:ext cx="0" cy="112705"/>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V="1">
                <a:off x="5074902" y="2251992"/>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9" name="Oval 418"/>
              <p:cNvSpPr/>
              <p:nvPr/>
            </p:nvSpPr>
            <p:spPr>
              <a:xfrm>
                <a:off x="5096978" y="2159167"/>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06" name="Group 405"/>
            <p:cNvGrpSpPr/>
            <p:nvPr/>
          </p:nvGrpSpPr>
          <p:grpSpPr>
            <a:xfrm>
              <a:off x="7488741" y="3885888"/>
              <a:ext cx="108000" cy="108732"/>
              <a:chOff x="5074902" y="2139287"/>
              <a:chExt cx="108000" cy="108732"/>
            </a:xfrm>
            <a:grpFill/>
          </p:grpSpPr>
          <p:cxnSp>
            <p:nvCxnSpPr>
              <p:cNvPr id="412" name="Straight Connector 411"/>
              <p:cNvCxnSpPr/>
              <p:nvPr/>
            </p:nvCxnSpPr>
            <p:spPr>
              <a:xfrm flipV="1">
                <a:off x="5128902" y="2139287"/>
                <a:ext cx="0" cy="10873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flipV="1">
                <a:off x="5074902" y="2139287"/>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V="1">
                <a:off x="5074902" y="224801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5" name="Oval 414"/>
              <p:cNvSpPr/>
              <p:nvPr/>
            </p:nvSpPr>
            <p:spPr>
              <a:xfrm>
                <a:off x="5096978" y="2159166"/>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07" name="Group 406"/>
            <p:cNvGrpSpPr/>
            <p:nvPr/>
          </p:nvGrpSpPr>
          <p:grpSpPr>
            <a:xfrm>
              <a:off x="8290678" y="3538340"/>
              <a:ext cx="108000" cy="160413"/>
              <a:chOff x="8283562" y="3545456"/>
              <a:chExt cx="108000" cy="160413"/>
            </a:xfrm>
            <a:grpFill/>
          </p:grpSpPr>
          <p:cxnSp>
            <p:nvCxnSpPr>
              <p:cNvPr id="408" name="Straight Connector 407"/>
              <p:cNvCxnSpPr/>
              <p:nvPr/>
            </p:nvCxnSpPr>
            <p:spPr>
              <a:xfrm flipV="1">
                <a:off x="8337562" y="3545456"/>
                <a:ext cx="0" cy="160413"/>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V="1">
                <a:off x="8283562" y="3545456"/>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8283562" y="3705869"/>
                <a:ext cx="108000" cy="0"/>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1" name="Oval 410"/>
              <p:cNvSpPr/>
              <p:nvPr/>
            </p:nvSpPr>
            <p:spPr>
              <a:xfrm>
                <a:off x="8305638" y="3597141"/>
                <a:ext cx="72000" cy="72000"/>
              </a:xfrm>
              <a:prstGeom prst="ellipse">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432" name="Group 431"/>
          <p:cNvGrpSpPr/>
          <p:nvPr/>
        </p:nvGrpSpPr>
        <p:grpSpPr>
          <a:xfrm>
            <a:off x="5319443" y="4093579"/>
            <a:ext cx="3290358" cy="636422"/>
            <a:chOff x="5106852" y="3435055"/>
            <a:chExt cx="3290358" cy="757552"/>
          </a:xfrm>
          <a:solidFill>
            <a:srgbClr val="001965"/>
          </a:solidFill>
        </p:grpSpPr>
        <p:sp>
          <p:nvSpPr>
            <p:cNvPr id="433" name="Freeform 432"/>
            <p:cNvSpPr/>
            <p:nvPr/>
          </p:nvSpPr>
          <p:spPr>
            <a:xfrm>
              <a:off x="5147688" y="3504074"/>
              <a:ext cx="3208319" cy="618241"/>
            </a:xfrm>
            <a:custGeom>
              <a:avLst/>
              <a:gdLst>
                <a:gd name="connsiteX0" fmla="*/ 0 w 3183605"/>
                <a:gd name="connsiteY0" fmla="*/ 11197 h 541175"/>
                <a:gd name="connsiteX1" fmla="*/ 403083 w 3183605"/>
                <a:gd name="connsiteY1" fmla="*/ 541175 h 541175"/>
                <a:gd name="connsiteX2" fmla="*/ 802433 w 3183605"/>
                <a:gd name="connsiteY2" fmla="*/ 488924 h 541175"/>
                <a:gd name="connsiteX3" fmla="*/ 1593669 w 3183605"/>
                <a:gd name="connsiteY3" fmla="*/ 376957 h 541175"/>
                <a:gd name="connsiteX4" fmla="*/ 2392369 w 3183605"/>
                <a:gd name="connsiteY4" fmla="*/ 171683 h 541175"/>
                <a:gd name="connsiteX5" fmla="*/ 3183605 w 3183605"/>
                <a:gd name="connsiteY5" fmla="*/ 0 h 541175"/>
                <a:gd name="connsiteX0" fmla="*/ 0 w 3183605"/>
                <a:gd name="connsiteY0" fmla="*/ 11197 h 629438"/>
                <a:gd name="connsiteX1" fmla="*/ 410144 w 3183605"/>
                <a:gd name="connsiteY1" fmla="*/ 629438 h 629438"/>
                <a:gd name="connsiteX2" fmla="*/ 802433 w 3183605"/>
                <a:gd name="connsiteY2" fmla="*/ 488924 h 629438"/>
                <a:gd name="connsiteX3" fmla="*/ 1593669 w 3183605"/>
                <a:gd name="connsiteY3" fmla="*/ 376957 h 629438"/>
                <a:gd name="connsiteX4" fmla="*/ 2392369 w 3183605"/>
                <a:gd name="connsiteY4" fmla="*/ 171683 h 629438"/>
                <a:gd name="connsiteX5" fmla="*/ 3183605 w 3183605"/>
                <a:gd name="connsiteY5" fmla="*/ 0 h 629438"/>
                <a:gd name="connsiteX0" fmla="*/ 0 w 3183605"/>
                <a:gd name="connsiteY0" fmla="*/ 11197 h 629438"/>
                <a:gd name="connsiteX1" fmla="*/ 410144 w 3183605"/>
                <a:gd name="connsiteY1" fmla="*/ 629438 h 629438"/>
                <a:gd name="connsiteX2" fmla="*/ 813025 w 3183605"/>
                <a:gd name="connsiteY2" fmla="*/ 556004 h 629438"/>
                <a:gd name="connsiteX3" fmla="*/ 1593669 w 3183605"/>
                <a:gd name="connsiteY3" fmla="*/ 376957 h 629438"/>
                <a:gd name="connsiteX4" fmla="*/ 2392369 w 3183605"/>
                <a:gd name="connsiteY4" fmla="*/ 171683 h 629438"/>
                <a:gd name="connsiteX5" fmla="*/ 3183605 w 3183605"/>
                <a:gd name="connsiteY5" fmla="*/ 0 h 629438"/>
                <a:gd name="connsiteX0" fmla="*/ 0 w 3183605"/>
                <a:gd name="connsiteY0" fmla="*/ 11197 h 629438"/>
                <a:gd name="connsiteX1" fmla="*/ 410144 w 3183605"/>
                <a:gd name="connsiteY1" fmla="*/ 629438 h 629438"/>
                <a:gd name="connsiteX2" fmla="*/ 813025 w 3183605"/>
                <a:gd name="connsiteY2" fmla="*/ 556004 h 629438"/>
                <a:gd name="connsiteX3" fmla="*/ 1614852 w 3183605"/>
                <a:gd name="connsiteY3" fmla="*/ 465219 h 629438"/>
                <a:gd name="connsiteX4" fmla="*/ 2392369 w 3183605"/>
                <a:gd name="connsiteY4" fmla="*/ 171683 h 629438"/>
                <a:gd name="connsiteX5" fmla="*/ 3183605 w 3183605"/>
                <a:gd name="connsiteY5" fmla="*/ 0 h 629438"/>
                <a:gd name="connsiteX0" fmla="*/ 0 w 3183605"/>
                <a:gd name="connsiteY0" fmla="*/ 11197 h 629438"/>
                <a:gd name="connsiteX1" fmla="*/ 410144 w 3183605"/>
                <a:gd name="connsiteY1" fmla="*/ 629438 h 629438"/>
                <a:gd name="connsiteX2" fmla="*/ 813025 w 3183605"/>
                <a:gd name="connsiteY2" fmla="*/ 556004 h 629438"/>
                <a:gd name="connsiteX3" fmla="*/ 1614852 w 3183605"/>
                <a:gd name="connsiteY3" fmla="*/ 465219 h 629438"/>
                <a:gd name="connsiteX4" fmla="*/ 2402960 w 3183605"/>
                <a:gd name="connsiteY4" fmla="*/ 217579 h 629438"/>
                <a:gd name="connsiteX5" fmla="*/ 3183605 w 3183605"/>
                <a:gd name="connsiteY5" fmla="*/ 0 h 629438"/>
                <a:gd name="connsiteX0" fmla="*/ 0 w 3208319"/>
                <a:gd name="connsiteY0" fmla="*/ 0 h 618241"/>
                <a:gd name="connsiteX1" fmla="*/ 410144 w 3208319"/>
                <a:gd name="connsiteY1" fmla="*/ 618241 h 618241"/>
                <a:gd name="connsiteX2" fmla="*/ 813025 w 3208319"/>
                <a:gd name="connsiteY2" fmla="*/ 544807 h 618241"/>
                <a:gd name="connsiteX3" fmla="*/ 1614852 w 3208319"/>
                <a:gd name="connsiteY3" fmla="*/ 454022 h 618241"/>
                <a:gd name="connsiteX4" fmla="*/ 2402960 w 3208319"/>
                <a:gd name="connsiteY4" fmla="*/ 206382 h 618241"/>
                <a:gd name="connsiteX5" fmla="*/ 3208319 w 3208319"/>
                <a:gd name="connsiteY5" fmla="*/ 91188 h 618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8319" h="618241">
                  <a:moveTo>
                    <a:pt x="0" y="0"/>
                  </a:moveTo>
                  <a:lnTo>
                    <a:pt x="410144" y="618241"/>
                  </a:lnTo>
                  <a:cubicBezTo>
                    <a:pt x="540907" y="571403"/>
                    <a:pt x="612240" y="572177"/>
                    <a:pt x="813025" y="544807"/>
                  </a:cubicBezTo>
                  <a:cubicBezTo>
                    <a:pt x="1013810" y="517437"/>
                    <a:pt x="1351107" y="491344"/>
                    <a:pt x="1614852" y="454022"/>
                  </a:cubicBezTo>
                  <a:lnTo>
                    <a:pt x="2402960" y="206382"/>
                  </a:lnTo>
                  <a:lnTo>
                    <a:pt x="3208319" y="91188"/>
                  </a:lnTo>
                </a:path>
              </a:pathLst>
            </a:cu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434" name="Group 433"/>
            <p:cNvGrpSpPr/>
            <p:nvPr/>
          </p:nvGrpSpPr>
          <p:grpSpPr>
            <a:xfrm>
              <a:off x="5106852" y="3435055"/>
              <a:ext cx="108000" cy="170709"/>
              <a:chOff x="5074902" y="2139287"/>
              <a:chExt cx="108000" cy="170709"/>
            </a:xfrm>
            <a:grpFill/>
          </p:grpSpPr>
          <p:cxnSp>
            <p:nvCxnSpPr>
              <p:cNvPr id="460" name="Straight Connector 459"/>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63" name="Oval 462"/>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35" name="Group 434"/>
            <p:cNvGrpSpPr/>
            <p:nvPr/>
          </p:nvGrpSpPr>
          <p:grpSpPr>
            <a:xfrm>
              <a:off x="5503953" y="4021898"/>
              <a:ext cx="108000" cy="170709"/>
              <a:chOff x="5074902" y="2139287"/>
              <a:chExt cx="108000" cy="170709"/>
            </a:xfrm>
            <a:grpFill/>
          </p:grpSpPr>
          <p:cxnSp>
            <p:nvCxnSpPr>
              <p:cNvPr id="456" name="Straight Connector 455"/>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flipV="1">
                <a:off x="5074902" y="2146349"/>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59" name="Oval 458"/>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36" name="Group 435"/>
            <p:cNvGrpSpPr/>
            <p:nvPr/>
          </p:nvGrpSpPr>
          <p:grpSpPr>
            <a:xfrm>
              <a:off x="5901054" y="3975823"/>
              <a:ext cx="108000" cy="170709"/>
              <a:chOff x="5074902" y="2139287"/>
              <a:chExt cx="108000" cy="170709"/>
            </a:xfrm>
            <a:grpFill/>
          </p:grpSpPr>
          <p:cxnSp>
            <p:nvCxnSpPr>
              <p:cNvPr id="452" name="Straight Connector 451"/>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55" name="Oval 454"/>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37" name="Group 436"/>
            <p:cNvGrpSpPr/>
            <p:nvPr/>
          </p:nvGrpSpPr>
          <p:grpSpPr>
            <a:xfrm>
              <a:off x="6697106" y="3866196"/>
              <a:ext cx="108000" cy="170709"/>
              <a:chOff x="5074902" y="2139287"/>
              <a:chExt cx="108000" cy="170709"/>
            </a:xfrm>
            <a:grpFill/>
          </p:grpSpPr>
          <p:cxnSp>
            <p:nvCxnSpPr>
              <p:cNvPr id="448" name="Straight Connector 447"/>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51" name="Oval 450"/>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38" name="Group 437"/>
            <p:cNvGrpSpPr/>
            <p:nvPr/>
          </p:nvGrpSpPr>
          <p:grpSpPr>
            <a:xfrm>
              <a:off x="7493158" y="3629469"/>
              <a:ext cx="108000" cy="170709"/>
              <a:chOff x="5074902" y="2139287"/>
              <a:chExt cx="108000" cy="170709"/>
            </a:xfrm>
            <a:grpFill/>
          </p:grpSpPr>
          <p:cxnSp>
            <p:nvCxnSpPr>
              <p:cNvPr id="444" name="Straight Connector 443"/>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flipV="1">
                <a:off x="5074902" y="2139287"/>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47" name="Oval 446"/>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39" name="Group 438"/>
            <p:cNvGrpSpPr/>
            <p:nvPr/>
          </p:nvGrpSpPr>
          <p:grpSpPr>
            <a:xfrm>
              <a:off x="8289210" y="3505726"/>
              <a:ext cx="108000" cy="177771"/>
              <a:chOff x="5074902" y="2132225"/>
              <a:chExt cx="108000" cy="177771"/>
            </a:xfrm>
            <a:grpFill/>
          </p:grpSpPr>
          <p:cxnSp>
            <p:nvCxnSpPr>
              <p:cNvPr id="440" name="Straight Connector 439"/>
              <p:cNvCxnSpPr/>
              <p:nvPr/>
            </p:nvCxnSpPr>
            <p:spPr>
              <a:xfrm flipV="1">
                <a:off x="5128902" y="2139287"/>
                <a:ext cx="0" cy="170709"/>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flipV="1">
                <a:off x="5074902" y="2132225"/>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flipV="1">
                <a:off x="5074902" y="2309996"/>
                <a:ext cx="108000" cy="0"/>
              </a:xfrm>
              <a:prstGeom prst="line">
                <a:avLst/>
              </a:prstGeom>
              <a:grpFill/>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43" name="Oval 442"/>
              <p:cNvSpPr/>
              <p:nvPr/>
            </p:nvSpPr>
            <p:spPr>
              <a:xfrm>
                <a:off x="5093447" y="2191921"/>
                <a:ext cx="72000" cy="72000"/>
              </a:xfrm>
              <a:prstGeom prst="ellipse">
                <a:avLst/>
              </a:prstGeom>
              <a:grp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464" name="Group 463"/>
          <p:cNvGrpSpPr/>
          <p:nvPr/>
        </p:nvGrpSpPr>
        <p:grpSpPr>
          <a:xfrm>
            <a:off x="5314206" y="4046686"/>
            <a:ext cx="3292942" cy="710033"/>
            <a:chOff x="5101615" y="3379237"/>
            <a:chExt cx="3292942" cy="845174"/>
          </a:xfrm>
          <a:solidFill>
            <a:srgbClr val="009FDA"/>
          </a:solidFill>
        </p:grpSpPr>
        <p:grpSp>
          <p:nvGrpSpPr>
            <p:cNvPr id="465" name="Group 464"/>
            <p:cNvGrpSpPr/>
            <p:nvPr/>
          </p:nvGrpSpPr>
          <p:grpSpPr>
            <a:xfrm>
              <a:off x="5101615" y="3440450"/>
              <a:ext cx="108000" cy="201667"/>
              <a:chOff x="5074902" y="2139287"/>
              <a:chExt cx="108000" cy="201667"/>
            </a:xfrm>
            <a:grpFill/>
          </p:grpSpPr>
          <p:cxnSp>
            <p:nvCxnSpPr>
              <p:cNvPr id="492" name="Straight Connector 491"/>
              <p:cNvCxnSpPr/>
              <p:nvPr/>
            </p:nvCxnSpPr>
            <p:spPr>
              <a:xfrm flipV="1">
                <a:off x="5128902" y="2139288"/>
                <a:ext cx="0" cy="201666"/>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flipV="1">
                <a:off x="5074902" y="2340954"/>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495" name="Oval 494"/>
              <p:cNvSpPr/>
              <p:nvPr/>
            </p:nvSpPr>
            <p:spPr>
              <a:xfrm>
                <a:off x="5093447" y="2203826"/>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sp>
          <p:nvSpPr>
            <p:cNvPr id="466" name="Freeform 465"/>
            <p:cNvSpPr/>
            <p:nvPr/>
          </p:nvSpPr>
          <p:spPr>
            <a:xfrm>
              <a:off x="5153297" y="3445329"/>
              <a:ext cx="3200400" cy="711925"/>
            </a:xfrm>
            <a:custGeom>
              <a:avLst/>
              <a:gdLst>
                <a:gd name="connsiteX0" fmla="*/ 0 w 3200400"/>
                <a:gd name="connsiteY0" fmla="*/ 94705 h 711925"/>
                <a:gd name="connsiteX1" fmla="*/ 408214 w 3200400"/>
                <a:gd name="connsiteY1" fmla="*/ 711925 h 711925"/>
                <a:gd name="connsiteX2" fmla="*/ 806632 w 3200400"/>
                <a:gd name="connsiteY2" fmla="*/ 584562 h 711925"/>
                <a:gd name="connsiteX3" fmla="*/ 1600200 w 3200400"/>
                <a:gd name="connsiteY3" fmla="*/ 450668 h 711925"/>
                <a:gd name="connsiteX4" fmla="*/ 2393769 w 3200400"/>
                <a:gd name="connsiteY4" fmla="*/ 238397 h 711925"/>
                <a:gd name="connsiteX5" fmla="*/ 3200400 w 3200400"/>
                <a:gd name="connsiteY5" fmla="*/ 0 h 7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0" h="711925">
                  <a:moveTo>
                    <a:pt x="0" y="94705"/>
                  </a:moveTo>
                  <a:lnTo>
                    <a:pt x="408214" y="711925"/>
                  </a:lnTo>
                  <a:lnTo>
                    <a:pt x="806632" y="584562"/>
                  </a:lnTo>
                  <a:lnTo>
                    <a:pt x="1600200" y="450668"/>
                  </a:lnTo>
                  <a:lnTo>
                    <a:pt x="2393769" y="238397"/>
                  </a:lnTo>
                  <a:lnTo>
                    <a:pt x="3200400" y="0"/>
                  </a:lnTo>
                </a:path>
              </a:pathLst>
            </a:custGeom>
            <a:noFill/>
            <a:ln w="19050">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nvGrpSpPr>
            <p:cNvPr id="467" name="Group 466"/>
            <p:cNvGrpSpPr/>
            <p:nvPr/>
          </p:nvGrpSpPr>
          <p:grpSpPr>
            <a:xfrm>
              <a:off x="5498536" y="4072750"/>
              <a:ext cx="108000" cy="151661"/>
              <a:chOff x="5074902" y="2139287"/>
              <a:chExt cx="108000" cy="151661"/>
            </a:xfrm>
            <a:grpFill/>
          </p:grpSpPr>
          <p:cxnSp>
            <p:nvCxnSpPr>
              <p:cNvPr id="488" name="Straight Connector 487"/>
              <p:cNvCxnSpPr/>
              <p:nvPr/>
            </p:nvCxnSpPr>
            <p:spPr>
              <a:xfrm flipV="1">
                <a:off x="5128902" y="2139288"/>
                <a:ext cx="0" cy="15166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flipV="1">
                <a:off x="5074902" y="2290948"/>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491" name="Oval 490"/>
              <p:cNvSpPr/>
              <p:nvPr/>
            </p:nvSpPr>
            <p:spPr>
              <a:xfrm>
                <a:off x="5093447" y="2180013"/>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68" name="Group 467"/>
            <p:cNvGrpSpPr/>
            <p:nvPr/>
          </p:nvGrpSpPr>
          <p:grpSpPr>
            <a:xfrm>
              <a:off x="5901266" y="3963352"/>
              <a:ext cx="108000" cy="146898"/>
              <a:chOff x="5074902" y="2139287"/>
              <a:chExt cx="108000" cy="146898"/>
            </a:xfrm>
            <a:grpFill/>
          </p:grpSpPr>
          <p:cxnSp>
            <p:nvCxnSpPr>
              <p:cNvPr id="484" name="Straight Connector 483"/>
              <p:cNvCxnSpPr/>
              <p:nvPr/>
            </p:nvCxnSpPr>
            <p:spPr>
              <a:xfrm flipV="1">
                <a:off x="5128902" y="2139288"/>
                <a:ext cx="0" cy="146897"/>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flipV="1">
                <a:off x="5074902" y="2286185"/>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487" name="Oval 486"/>
              <p:cNvSpPr/>
              <p:nvPr/>
            </p:nvSpPr>
            <p:spPr>
              <a:xfrm>
                <a:off x="5093447" y="2170488"/>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69" name="Group 468"/>
            <p:cNvGrpSpPr/>
            <p:nvPr/>
          </p:nvGrpSpPr>
          <p:grpSpPr>
            <a:xfrm>
              <a:off x="6696363" y="3827431"/>
              <a:ext cx="108000" cy="137373"/>
              <a:chOff x="5074902" y="2139287"/>
              <a:chExt cx="108000" cy="137373"/>
            </a:xfrm>
            <a:grpFill/>
          </p:grpSpPr>
          <p:cxnSp>
            <p:nvCxnSpPr>
              <p:cNvPr id="480" name="Straight Connector 479"/>
              <p:cNvCxnSpPr/>
              <p:nvPr/>
            </p:nvCxnSpPr>
            <p:spPr>
              <a:xfrm flipV="1">
                <a:off x="5128902" y="2139288"/>
                <a:ext cx="0" cy="13592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V="1">
                <a:off x="5074902" y="2276660"/>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483" name="Oval 482"/>
              <p:cNvSpPr/>
              <p:nvPr/>
            </p:nvSpPr>
            <p:spPr>
              <a:xfrm>
                <a:off x="5093447" y="2170488"/>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70" name="Group 469"/>
            <p:cNvGrpSpPr/>
            <p:nvPr/>
          </p:nvGrpSpPr>
          <p:grpSpPr>
            <a:xfrm>
              <a:off x="7491460" y="3613132"/>
              <a:ext cx="108000" cy="157605"/>
              <a:chOff x="5074902" y="2139287"/>
              <a:chExt cx="108000" cy="157605"/>
            </a:xfrm>
            <a:grpFill/>
          </p:grpSpPr>
          <p:cxnSp>
            <p:nvCxnSpPr>
              <p:cNvPr id="476" name="Straight Connector 475"/>
              <p:cNvCxnSpPr/>
              <p:nvPr/>
            </p:nvCxnSpPr>
            <p:spPr>
              <a:xfrm flipV="1">
                <a:off x="5128902" y="2139288"/>
                <a:ext cx="0" cy="157604"/>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V="1">
                <a:off x="5074902" y="2293328"/>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479" name="Oval 478"/>
              <p:cNvSpPr/>
              <p:nvPr/>
            </p:nvSpPr>
            <p:spPr>
              <a:xfrm>
                <a:off x="5093447" y="2177632"/>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nvGrpSpPr>
            <p:cNvPr id="471" name="Group 470"/>
            <p:cNvGrpSpPr/>
            <p:nvPr/>
          </p:nvGrpSpPr>
          <p:grpSpPr>
            <a:xfrm>
              <a:off x="8286557" y="3379237"/>
              <a:ext cx="108000" cy="158804"/>
              <a:chOff x="5074902" y="2139287"/>
              <a:chExt cx="108000" cy="158804"/>
            </a:xfrm>
            <a:grpFill/>
          </p:grpSpPr>
          <p:cxnSp>
            <p:nvCxnSpPr>
              <p:cNvPr id="472" name="Straight Connector 471"/>
              <p:cNvCxnSpPr/>
              <p:nvPr/>
            </p:nvCxnSpPr>
            <p:spPr>
              <a:xfrm flipV="1">
                <a:off x="5128902" y="2139288"/>
                <a:ext cx="0" cy="158803"/>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flipV="1">
                <a:off x="5074902" y="2139287"/>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flipV="1">
                <a:off x="5074902" y="2298091"/>
                <a:ext cx="108000" cy="0"/>
              </a:xfrm>
              <a:prstGeom prst="line">
                <a:avLst/>
              </a:prstGeom>
              <a:grpFill/>
              <a:ln w="12700">
                <a:solidFill>
                  <a:srgbClr val="009FDA"/>
                </a:solidFill>
              </a:ln>
            </p:spPr>
            <p:style>
              <a:lnRef idx="1">
                <a:schemeClr val="accent1"/>
              </a:lnRef>
              <a:fillRef idx="0">
                <a:schemeClr val="accent1"/>
              </a:fillRef>
              <a:effectRef idx="0">
                <a:schemeClr val="accent1"/>
              </a:effectRef>
              <a:fontRef idx="minor">
                <a:schemeClr val="tx1"/>
              </a:fontRef>
            </p:style>
          </p:cxnSp>
          <p:sp>
            <p:nvSpPr>
              <p:cNvPr id="475" name="Oval 474"/>
              <p:cNvSpPr/>
              <p:nvPr/>
            </p:nvSpPr>
            <p:spPr>
              <a:xfrm>
                <a:off x="5093447" y="2177632"/>
                <a:ext cx="72000" cy="72000"/>
              </a:xfrm>
              <a:prstGeom prst="ellipse">
                <a:avLst/>
              </a:prstGeom>
              <a:grpFill/>
              <a:ln w="9525">
                <a:solidFill>
                  <a:srgbClr val="009F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200" dirty="0">
                  <a:solidFill>
                    <a:schemeClr val="tx2"/>
                  </a:solidFill>
                  <a:latin typeface="Arial" panose="020B0604020202020204" pitchFamily="34" charset="0"/>
                  <a:cs typeface="Arial" panose="020B0604020202020204" pitchFamily="34" charset="0"/>
                </a:endParaRPr>
              </a:p>
            </p:txBody>
          </p:sp>
        </p:grpSp>
      </p:grpSp>
      <p:grpSp>
        <p:nvGrpSpPr>
          <p:cNvPr id="496" name="Group 495"/>
          <p:cNvGrpSpPr/>
          <p:nvPr/>
        </p:nvGrpSpPr>
        <p:grpSpPr>
          <a:xfrm>
            <a:off x="5181443" y="4050445"/>
            <a:ext cx="3603648" cy="1022900"/>
            <a:chOff x="1385218" y="1990820"/>
            <a:chExt cx="3603648" cy="1217590"/>
          </a:xfrm>
        </p:grpSpPr>
        <p:cxnSp>
          <p:nvCxnSpPr>
            <p:cNvPr id="497" name="Straight Connector 496"/>
            <p:cNvCxnSpPr/>
            <p:nvPr/>
          </p:nvCxnSpPr>
          <p:spPr>
            <a:xfrm>
              <a:off x="1457218" y="3140421"/>
              <a:ext cx="3531648"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flipV="1">
              <a:off x="1457218" y="1990820"/>
              <a:ext cx="0" cy="1161634"/>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flipV="1">
              <a:off x="1575476"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flipV="1">
              <a:off x="19742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flipV="1">
              <a:off x="237666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flipV="1">
              <a:off x="3167889"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V="1">
              <a:off x="3965382"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V="1">
              <a:off x="4758923" y="3136410"/>
              <a:ext cx="0" cy="7200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1385218" y="314042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1385218" y="2716807"/>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1385218" y="2293195"/>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385218" y="2081389"/>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flipV="1">
              <a:off x="1385218" y="2928613"/>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1385218" y="2505001"/>
              <a:ext cx="7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511" name="Group 510"/>
          <p:cNvGrpSpPr/>
          <p:nvPr/>
        </p:nvGrpSpPr>
        <p:grpSpPr>
          <a:xfrm>
            <a:off x="891337" y="3058797"/>
            <a:ext cx="3102003" cy="1366353"/>
            <a:chOff x="1385218" y="1386606"/>
            <a:chExt cx="3102003" cy="1821804"/>
          </a:xfrm>
        </p:grpSpPr>
        <p:cxnSp>
          <p:nvCxnSpPr>
            <p:cNvPr id="512" name="Straight Connector 511"/>
            <p:cNvCxnSpPr/>
            <p:nvPr/>
          </p:nvCxnSpPr>
          <p:spPr>
            <a:xfrm>
              <a:off x="1457218" y="3140421"/>
              <a:ext cx="303000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flipV="1">
              <a:off x="1457218" y="1386606"/>
              <a:ext cx="0" cy="17658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V="1">
              <a:off x="1575476"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V="1">
              <a:off x="1950408"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flipV="1">
              <a:off x="2040592"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flipV="1">
              <a:off x="2419534"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V="1">
              <a:off x="2790454"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V="1">
              <a:off x="3253618"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V="1">
              <a:off x="3628552"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flipV="1">
              <a:off x="4003486"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flipV="1">
              <a:off x="4482696" y="3136410"/>
              <a:ext cx="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flipV="1">
              <a:off x="1385218" y="3140421"/>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flipV="1">
              <a:off x="1385218" y="2867706"/>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flipV="1">
              <a:off x="1385218" y="2462640"/>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flipV="1">
              <a:off x="1385218" y="2057574"/>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flipV="1">
              <a:off x="1385218" y="1652508"/>
              <a:ext cx="720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flipV="1">
              <a:off x="1409029" y="2946285"/>
              <a:ext cx="7200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flipV="1">
              <a:off x="1425693" y="2962956"/>
              <a:ext cx="72000" cy="72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flipV="1">
              <a:off x="1442357" y="2979627"/>
              <a:ext cx="72000" cy="7200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532" name="Title 2"/>
          <p:cNvSpPr txBox="1">
            <a:spLocks/>
          </p:cNvSpPr>
          <p:nvPr/>
        </p:nvSpPr>
        <p:spPr>
          <a:xfrm>
            <a:off x="4853304" y="692696"/>
            <a:ext cx="4111184" cy="401571"/>
          </a:xfrm>
          <a:prstGeom prst="rect">
            <a:avLst/>
          </a:prstGeom>
          <a:noFill/>
          <a:ln>
            <a:noFill/>
          </a:ln>
        </p:spPr>
        <p:txBody>
          <a:bodyPr lIns="68569" tIns="68569" rIns="68569" bIns="68569"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l"/>
            <a:r>
              <a:rPr lang="pt-BR" sz="2800" b="1" dirty="0">
                <a:solidFill>
                  <a:schemeClr val="tx2"/>
                </a:solidFill>
                <a:latin typeface="Arial" panose="020B0604020202020204" pitchFamily="34" charset="0"/>
                <a:ea typeface="Verdana" pitchFamily="34" charset="0"/>
                <a:cs typeface="Arial" panose="020B0604020202020204" pitchFamily="34" charset="0"/>
              </a:rPr>
              <a:t>O corpo não se adapta!</a:t>
            </a:r>
          </a:p>
        </p:txBody>
      </p:sp>
    </p:spTree>
    <p:extLst>
      <p:ext uri="{BB962C8B-B14F-4D97-AF65-F5344CB8AC3E}">
        <p14:creationId xmlns:p14="http://schemas.microsoft.com/office/powerpoint/2010/main" val="273320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wipe(left)">
                                      <p:cBhvr>
                                        <p:cTn id="7" dur="5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2"/>
                                        </p:tgtEl>
                                        <p:attrNameLst>
                                          <p:attrName>style.visibility</p:attrName>
                                        </p:attrNameLst>
                                      </p:cBhvr>
                                      <p:to>
                                        <p:strVal val="visible"/>
                                      </p:to>
                                    </p:set>
                                    <p:animEffect transition="in" filter="wipe(down)">
                                      <p:cBhvr>
                                        <p:cTn id="17" dur="500"/>
                                        <p:tgtEl>
                                          <p:spTgt spid="4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68"/>
                                        </p:tgtEl>
                                        <p:attrNameLst>
                                          <p:attrName>style.visibility</p:attrName>
                                        </p:attrNameLst>
                                      </p:cBhvr>
                                      <p:to>
                                        <p:strVal val="visible"/>
                                      </p:to>
                                    </p:set>
                                    <p:animEffect transition="in" filter="wipe(down)">
                                      <p:cBhvr>
                                        <p:cTn id="22" dur="500"/>
                                        <p:tgtEl>
                                          <p:spTgt spid="3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64"/>
                                        </p:tgtEl>
                                        <p:attrNameLst>
                                          <p:attrName>style.visibility</p:attrName>
                                        </p:attrNameLst>
                                      </p:cBhvr>
                                      <p:to>
                                        <p:strVal val="visible"/>
                                      </p:to>
                                    </p:set>
                                    <p:animEffect transition="in" filter="wipe(down)">
                                      <p:cBhvr>
                                        <p:cTn id="27" dur="500"/>
                                        <p:tgtEl>
                                          <p:spTgt spid="46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32"/>
                                        </p:tgtEl>
                                        <p:attrNameLst>
                                          <p:attrName>style.visibility</p:attrName>
                                        </p:attrNameLst>
                                      </p:cBhvr>
                                      <p:to>
                                        <p:strVal val="visible"/>
                                      </p:to>
                                    </p:set>
                                    <p:animEffect transition="in" filter="circle(in)">
                                      <p:cBhvr>
                                        <p:cTn id="32" dur="2000"/>
                                        <p:tgtEl>
                                          <p:spTgt spid="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274638"/>
            <a:ext cx="8875098" cy="1143000"/>
          </a:xfrm>
        </p:spPr>
        <p:txBody>
          <a:bodyPr>
            <a:noAutofit/>
          </a:bodyPr>
          <a:lstStyle/>
          <a:p>
            <a:r>
              <a:rPr lang="pt-BR" sz="3600" b="1" dirty="0">
                <a:solidFill>
                  <a:schemeClr val="tx2"/>
                </a:solidFill>
                <a:latin typeface="Arial" panose="020B0604020202020204" pitchFamily="34" charset="0"/>
                <a:cs typeface="Arial" panose="020B0604020202020204" pitchFamily="34" charset="0"/>
              </a:rPr>
              <a:t>Compensações hormonais à perda de peso não revertem depois de 1 ano</a:t>
            </a:r>
          </a:p>
        </p:txBody>
      </p:sp>
      <p:pic>
        <p:nvPicPr>
          <p:cNvPr id="5122" name="Picture 2"/>
          <p:cNvPicPr>
            <a:picLocks noChangeAspect="1" noChangeArrowheads="1"/>
          </p:cNvPicPr>
          <p:nvPr/>
        </p:nvPicPr>
        <p:blipFill>
          <a:blip r:embed="rId2"/>
          <a:srcRect l="7812" t="21667" r="11458" b="10833"/>
          <a:stretch>
            <a:fillRect/>
          </a:stretch>
        </p:blipFill>
        <p:spPr bwMode="auto">
          <a:xfrm>
            <a:off x="214282" y="1643050"/>
            <a:ext cx="8768320" cy="4582154"/>
          </a:xfrm>
          <a:prstGeom prst="rect">
            <a:avLst/>
          </a:prstGeom>
          <a:noFill/>
          <a:ln w="9525">
            <a:noFill/>
            <a:miter lim="800000"/>
            <a:headEnd/>
            <a:tailEnd/>
          </a:ln>
          <a:effectLst/>
        </p:spPr>
      </p:pic>
      <p:sp>
        <p:nvSpPr>
          <p:cNvPr id="5" name="CaixaDeTexto 4">
            <a:extLst>
              <a:ext uri="{FF2B5EF4-FFF2-40B4-BE49-F238E27FC236}">
                <a16:creationId xmlns:a16="http://schemas.microsoft.com/office/drawing/2014/main" id="{D02175E2-980B-4F19-AD89-98E4B887540C}"/>
              </a:ext>
            </a:extLst>
          </p:cNvPr>
          <p:cNvSpPr txBox="1"/>
          <p:nvPr/>
        </p:nvSpPr>
        <p:spPr>
          <a:xfrm>
            <a:off x="5796379" y="6559460"/>
            <a:ext cx="3312125" cy="253916"/>
          </a:xfrm>
          <a:prstGeom prst="rect">
            <a:avLst/>
          </a:prstGeom>
          <a:noFill/>
        </p:spPr>
        <p:txBody>
          <a:bodyPr wrap="none" rtlCol="0">
            <a:spAutoFit/>
          </a:bodyPr>
          <a:lstStyle/>
          <a:p>
            <a:pPr algn="r"/>
            <a:r>
              <a:rPr lang="pt-BR" sz="1050" dirty="0" err="1">
                <a:latin typeface="Arial" panose="020B0604020202020204" pitchFamily="34" charset="0"/>
                <a:cs typeface="Arial" panose="020B0604020202020204" pitchFamily="34" charset="0"/>
              </a:rPr>
              <a:t>Sumithran</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et</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al</a:t>
            </a:r>
            <a:r>
              <a:rPr lang="pt-BR" sz="1050" dirty="0">
                <a:latin typeface="Arial" panose="020B0604020202020204" pitchFamily="34" charset="0"/>
                <a:cs typeface="Arial" panose="020B0604020202020204" pitchFamily="34" charset="0"/>
              </a:rPr>
              <a:t>; 2011 N </a:t>
            </a:r>
            <a:r>
              <a:rPr lang="pt-BR" sz="1050" dirty="0" err="1">
                <a:latin typeface="Arial" panose="020B0604020202020204" pitchFamily="34" charset="0"/>
                <a:cs typeface="Arial" panose="020B0604020202020204" pitchFamily="34" charset="0"/>
              </a:rPr>
              <a:t>Engl</a:t>
            </a:r>
            <a:r>
              <a:rPr lang="pt-BR" sz="1050" dirty="0">
                <a:latin typeface="Arial" panose="020B0604020202020204" pitchFamily="34" charset="0"/>
                <a:cs typeface="Arial" panose="020B0604020202020204" pitchFamily="34" charset="0"/>
              </a:rPr>
              <a:t> J </a:t>
            </a:r>
            <a:r>
              <a:rPr lang="pt-BR" sz="1050" dirty="0" err="1">
                <a:latin typeface="Arial" panose="020B0604020202020204" pitchFamily="34" charset="0"/>
                <a:cs typeface="Arial" panose="020B0604020202020204" pitchFamily="34" charset="0"/>
              </a:rPr>
              <a:t>Med</a:t>
            </a:r>
            <a:r>
              <a:rPr lang="pt-BR" sz="1050" dirty="0">
                <a:latin typeface="Arial" panose="020B0604020202020204" pitchFamily="34" charset="0"/>
                <a:cs typeface="Arial" panose="020B0604020202020204" pitchFamily="34" charset="0"/>
              </a:rPr>
              <a:t> (365):1597-604.</a:t>
            </a:r>
          </a:p>
        </p:txBody>
      </p:sp>
    </p:spTree>
    <p:extLst>
      <p:ext uri="{BB962C8B-B14F-4D97-AF65-F5344CB8AC3E}">
        <p14:creationId xmlns:p14="http://schemas.microsoft.com/office/powerpoint/2010/main" val="3598127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275856" y="86767"/>
            <a:ext cx="5184576" cy="8219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pt-BR" sz="3600" b="1" dirty="0">
                <a:solidFill>
                  <a:schemeClr val="accent1">
                    <a:lumMod val="75000"/>
                  </a:schemeClr>
                </a:solidFill>
                <a:latin typeface="Arial" pitchFamily="34" charset="0"/>
                <a:cs typeface="Arial" pitchFamily="34" charset="0"/>
              </a:rPr>
              <a:t>basta “fechar a boca”.</a:t>
            </a:r>
          </a:p>
        </p:txBody>
      </p:sp>
      <p:sp>
        <p:nvSpPr>
          <p:cNvPr id="5" name="Título 1">
            <a:extLst>
              <a:ext uri="{FF2B5EF4-FFF2-40B4-BE49-F238E27FC236}">
                <a16:creationId xmlns:a16="http://schemas.microsoft.com/office/drawing/2014/main" id="{894912A9-1650-4F92-B219-1C309D091990}"/>
              </a:ext>
            </a:extLst>
          </p:cNvPr>
          <p:cNvSpPr txBox="1">
            <a:spLocks/>
          </p:cNvSpPr>
          <p:nvPr/>
        </p:nvSpPr>
        <p:spPr>
          <a:xfrm>
            <a:off x="827584" y="86767"/>
            <a:ext cx="2736304" cy="82195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b="1" dirty="0">
                <a:solidFill>
                  <a:schemeClr val="accent1">
                    <a:lumMod val="75000"/>
                  </a:schemeClr>
                </a:solidFill>
                <a:latin typeface="Arial" pitchFamily="34" charset="0"/>
                <a:cs typeface="Arial" pitchFamily="34" charset="0"/>
              </a:rPr>
              <a:t>Só que não</a:t>
            </a:r>
          </a:p>
        </p:txBody>
      </p:sp>
      <p:pic>
        <p:nvPicPr>
          <p:cNvPr id="6" name="Picture 2">
            <a:extLst>
              <a:ext uri="{FF2B5EF4-FFF2-40B4-BE49-F238E27FC236}">
                <a16:creationId xmlns:a16="http://schemas.microsoft.com/office/drawing/2014/main" id="{2F85DAF9-9A67-495A-BA5C-846A7A122F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08720"/>
            <a:ext cx="8291264" cy="558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1">
            <a:extLst>
              <a:ext uri="{FF2B5EF4-FFF2-40B4-BE49-F238E27FC236}">
                <a16:creationId xmlns:a16="http://schemas.microsoft.com/office/drawing/2014/main" id="{6014A78E-409B-485A-BA2C-CCBBE17F6EEC}"/>
              </a:ext>
            </a:extLst>
          </p:cNvPr>
          <p:cNvSpPr txBox="1">
            <a:spLocks noChangeArrowheads="1"/>
          </p:cNvSpPr>
          <p:nvPr/>
        </p:nvSpPr>
        <p:spPr bwMode="auto">
          <a:xfrm>
            <a:off x="4320014" y="6581775"/>
            <a:ext cx="478849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900" u="none" dirty="0" err="1"/>
              <a:t>Boguszewski</a:t>
            </a:r>
            <a:r>
              <a:rPr lang="pt-BR" altLang="pt-BR" sz="900" u="none" dirty="0"/>
              <a:t> CL, Paz-Filho GJ. In Mancini MC, e cols. Tratado de Obesidade. 2015. p. 58</a:t>
            </a:r>
          </a:p>
        </p:txBody>
      </p:sp>
    </p:spTree>
    <p:extLst>
      <p:ext uri="{BB962C8B-B14F-4D97-AF65-F5344CB8AC3E}">
        <p14:creationId xmlns:p14="http://schemas.microsoft.com/office/powerpoint/2010/main" val="316447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Text Box 3"/>
          <p:cNvSpPr txBox="1">
            <a:spLocks noChangeArrowheads="1"/>
          </p:cNvSpPr>
          <p:nvPr/>
        </p:nvSpPr>
        <p:spPr bwMode="auto">
          <a:xfrm>
            <a:off x="35496" y="6551766"/>
            <a:ext cx="892899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square">
            <a:spAutoFit/>
          </a:bodyPr>
          <a:lstStyle/>
          <a:p>
            <a:pPr eaLnBrk="0" hangingPunct="0"/>
            <a:r>
              <a:rPr lang="en-US" sz="1100" dirty="0">
                <a:solidFill>
                  <a:schemeClr val="accent1">
                    <a:lumMod val="75000"/>
                  </a:schemeClr>
                </a:solidFill>
                <a:latin typeface="Arial" pitchFamily="34" charset="0"/>
                <a:cs typeface="Arial" pitchFamily="34" charset="0"/>
              </a:rPr>
              <a:t>Van </a:t>
            </a:r>
            <a:r>
              <a:rPr lang="en-US" sz="1100" dirty="0" err="1">
                <a:solidFill>
                  <a:schemeClr val="accent1">
                    <a:lumMod val="75000"/>
                  </a:schemeClr>
                </a:solidFill>
                <a:latin typeface="Arial" pitchFamily="34" charset="0"/>
                <a:cs typeface="Arial" pitchFamily="34" charset="0"/>
              </a:rPr>
              <a:t>Itallie</a:t>
            </a:r>
            <a:r>
              <a:rPr lang="en-US" sz="1100" dirty="0">
                <a:solidFill>
                  <a:schemeClr val="accent1">
                    <a:lumMod val="75000"/>
                  </a:schemeClr>
                </a:solidFill>
                <a:latin typeface="Arial" pitchFamily="34" charset="0"/>
                <a:cs typeface="Arial" pitchFamily="34" charset="0"/>
              </a:rPr>
              <a:t> TB. Obesity: adverse effects on health and longevity. Am J </a:t>
            </a:r>
            <a:r>
              <a:rPr lang="en-US" sz="1100" dirty="0" err="1">
                <a:solidFill>
                  <a:schemeClr val="accent1">
                    <a:lumMod val="75000"/>
                  </a:schemeClr>
                </a:solidFill>
                <a:latin typeface="Arial" pitchFamily="34" charset="0"/>
                <a:cs typeface="Arial" pitchFamily="34" charset="0"/>
              </a:rPr>
              <a:t>Clin</a:t>
            </a:r>
            <a:r>
              <a:rPr lang="en-US" sz="1100" dirty="0">
                <a:solidFill>
                  <a:schemeClr val="accent1">
                    <a:lumMod val="75000"/>
                  </a:schemeClr>
                </a:solidFill>
                <a:latin typeface="Arial" pitchFamily="34" charset="0"/>
                <a:cs typeface="Arial" pitchFamily="34" charset="0"/>
              </a:rPr>
              <a:t> </a:t>
            </a:r>
            <a:r>
              <a:rPr lang="en-US" sz="1100" dirty="0" err="1">
                <a:solidFill>
                  <a:schemeClr val="accent1">
                    <a:lumMod val="75000"/>
                  </a:schemeClr>
                </a:solidFill>
                <a:latin typeface="Arial" pitchFamily="34" charset="0"/>
                <a:cs typeface="Arial" pitchFamily="34" charset="0"/>
              </a:rPr>
              <a:t>Nutr</a:t>
            </a:r>
            <a:r>
              <a:rPr lang="en-US" sz="1100" dirty="0">
                <a:solidFill>
                  <a:schemeClr val="accent1">
                    <a:lumMod val="75000"/>
                  </a:schemeClr>
                </a:solidFill>
                <a:latin typeface="Arial" pitchFamily="34" charset="0"/>
                <a:cs typeface="Arial" pitchFamily="34" charset="0"/>
              </a:rPr>
              <a:t>. 1979 Dec;32(12 </a:t>
            </a:r>
            <a:r>
              <a:rPr lang="en-US" sz="1100" dirty="0" err="1">
                <a:solidFill>
                  <a:schemeClr val="accent1">
                    <a:lumMod val="75000"/>
                  </a:schemeClr>
                </a:solidFill>
                <a:latin typeface="Arial" pitchFamily="34" charset="0"/>
                <a:cs typeface="Arial" pitchFamily="34" charset="0"/>
              </a:rPr>
              <a:t>Suppl</a:t>
            </a:r>
            <a:r>
              <a:rPr lang="en-US" sz="1100" dirty="0">
                <a:solidFill>
                  <a:schemeClr val="accent1">
                    <a:lumMod val="75000"/>
                  </a:schemeClr>
                </a:solidFill>
                <a:latin typeface="Arial" pitchFamily="34" charset="0"/>
                <a:cs typeface="Arial" pitchFamily="34" charset="0"/>
              </a:rPr>
              <a:t>):2723-33.   </a:t>
            </a:r>
            <a:r>
              <a:rPr lang="en-US" sz="1100" b="1" dirty="0">
                <a:solidFill>
                  <a:schemeClr val="accent1">
                    <a:lumMod val="75000"/>
                  </a:schemeClr>
                </a:solidFill>
                <a:latin typeface="Arial" pitchFamily="34" charset="0"/>
                <a:cs typeface="Arial" pitchFamily="34" charset="0"/>
              </a:rPr>
              <a:t>= ~36</a:t>
            </a:r>
            <a:endParaRPr lang="pt-BR" sz="1100" b="1" dirty="0">
              <a:solidFill>
                <a:schemeClr val="accent1">
                  <a:lumMod val="75000"/>
                </a:schemeClr>
              </a:solidFill>
              <a:latin typeface="Arial" pitchFamily="34" charset="0"/>
              <a:cs typeface="Arial" pitchFamily="34"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137"/>
          <a:stretch/>
        </p:blipFill>
        <p:spPr bwMode="auto">
          <a:xfrm>
            <a:off x="107504" y="1772816"/>
            <a:ext cx="4255916" cy="3007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0098" name="Text Box 2"/>
          <p:cNvSpPr txBox="1">
            <a:spLocks noChangeArrowheads="1"/>
          </p:cNvSpPr>
          <p:nvPr/>
        </p:nvSpPr>
        <p:spPr bwMode="auto">
          <a:xfrm>
            <a:off x="68263" y="44624"/>
            <a:ext cx="89598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a:spAutoFit/>
          </a:bodyPr>
          <a:lstStyle/>
          <a:p>
            <a:pPr algn="ctr"/>
            <a:r>
              <a:rPr lang="en-US" sz="2800" b="1" dirty="0">
                <a:solidFill>
                  <a:schemeClr val="accent1">
                    <a:lumMod val="75000"/>
                  </a:schemeClr>
                </a:solidFill>
                <a:latin typeface="Arial" pitchFamily="34" charset="0"/>
                <a:cs typeface="Arial" pitchFamily="34" charset="0"/>
              </a:rPr>
              <a:t>Some health disorders caused/exacerbated by obesity (weight </a:t>
            </a:r>
            <a:r>
              <a:rPr lang="en-US" sz="2800" b="1" u="sng" dirty="0">
                <a:solidFill>
                  <a:schemeClr val="accent1">
                    <a:lumMod val="75000"/>
                  </a:schemeClr>
                </a:solidFill>
                <a:latin typeface="Arial" pitchFamily="34" charset="0"/>
                <a:cs typeface="Arial" pitchFamily="34" charset="0"/>
              </a:rPr>
              <a:t>&gt;</a:t>
            </a:r>
            <a:r>
              <a:rPr lang="en-US" sz="2800" b="1" dirty="0">
                <a:solidFill>
                  <a:schemeClr val="accent1">
                    <a:lumMod val="75000"/>
                  </a:schemeClr>
                </a:solidFill>
                <a:latin typeface="Arial" pitchFamily="34" charset="0"/>
                <a:cs typeface="Arial" pitchFamily="34" charset="0"/>
              </a:rPr>
              <a:t>20% the </a:t>
            </a:r>
            <a:r>
              <a:rPr lang="pt-BR" sz="2800" b="1" dirty="0" err="1">
                <a:solidFill>
                  <a:schemeClr val="accent1">
                    <a:lumMod val="75000"/>
                  </a:schemeClr>
                </a:solidFill>
                <a:latin typeface="Arial" pitchFamily="34" charset="0"/>
                <a:cs typeface="Arial" pitchFamily="34" charset="0"/>
              </a:rPr>
              <a:t>desirable</a:t>
            </a:r>
            <a:r>
              <a:rPr lang="pt-BR" sz="2800" b="1" dirty="0">
                <a:solidFill>
                  <a:schemeClr val="accent1">
                    <a:lumMod val="75000"/>
                  </a:schemeClr>
                </a:solidFill>
                <a:latin typeface="Arial" pitchFamily="34" charset="0"/>
                <a:cs typeface="Arial" pitchFamily="34" charset="0"/>
              </a:rPr>
              <a:t> </a:t>
            </a:r>
            <a:r>
              <a:rPr lang="pt-BR" sz="2800" b="1" dirty="0" err="1">
                <a:solidFill>
                  <a:schemeClr val="accent1">
                    <a:lumMod val="75000"/>
                  </a:schemeClr>
                </a:solidFill>
                <a:latin typeface="Arial" pitchFamily="34" charset="0"/>
                <a:cs typeface="Arial" pitchFamily="34" charset="0"/>
              </a:rPr>
              <a:t>weight</a:t>
            </a:r>
            <a:r>
              <a:rPr lang="pt-BR" sz="2800" b="1" dirty="0">
                <a:solidFill>
                  <a:schemeClr val="accent1">
                    <a:lumMod val="75000"/>
                  </a:schemeClr>
                </a:solidFill>
                <a:latin typeface="Arial" pitchFamily="34" charset="0"/>
                <a:cs typeface="Arial" pitchFamily="34" charset="0"/>
              </a:rPr>
              <a:t>)</a:t>
            </a:r>
            <a:endParaRPr lang="pt-BR" sz="2800" b="1" spc="100" dirty="0">
              <a:solidFill>
                <a:schemeClr val="accent1">
                  <a:lumMod val="75000"/>
                </a:schemeClr>
              </a:solidFill>
              <a:latin typeface="Arial" pitchFamily="34" charset="0"/>
              <a:cs typeface="Arial" pitchFamily="34" charset="0"/>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469"/>
          <a:stretch/>
        </p:blipFill>
        <p:spPr bwMode="auto">
          <a:xfrm>
            <a:off x="4599928" y="1711451"/>
            <a:ext cx="4220544" cy="34066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80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68263" y="44624"/>
            <a:ext cx="89598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a:spAutoFit/>
          </a:bodyPr>
          <a:lstStyle/>
          <a:p>
            <a:pPr algn="ctr" eaLnBrk="0" hangingPunct="0"/>
            <a:r>
              <a:rPr lang="pt-BR" sz="3200" b="1" spc="100" dirty="0">
                <a:solidFill>
                  <a:schemeClr val="tx2"/>
                </a:solidFill>
                <a:latin typeface="Arial" pitchFamily="34" charset="0"/>
                <a:cs typeface="Arial" pitchFamily="34" charset="0"/>
              </a:rPr>
              <a:t>Doenças secundárias ou agravadas pela obesidade (complicações)</a:t>
            </a:r>
          </a:p>
        </p:txBody>
      </p:sp>
      <p:sp>
        <p:nvSpPr>
          <p:cNvPr id="260099" name="Text Box 3"/>
          <p:cNvSpPr txBox="1">
            <a:spLocks noChangeArrowheads="1"/>
          </p:cNvSpPr>
          <p:nvPr/>
        </p:nvSpPr>
        <p:spPr bwMode="auto">
          <a:xfrm>
            <a:off x="35496" y="6381328"/>
            <a:ext cx="892899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wrap="square">
            <a:spAutoFit/>
          </a:bodyPr>
          <a:lstStyle/>
          <a:p>
            <a:pPr eaLnBrk="0" hangingPunct="0"/>
            <a:r>
              <a:rPr lang="pt-BR" sz="1100" dirty="0">
                <a:solidFill>
                  <a:schemeClr val="accent1">
                    <a:lumMod val="75000"/>
                  </a:schemeClr>
                </a:solidFill>
                <a:latin typeface="Arial" pitchFamily="34" charset="0"/>
                <a:cs typeface="Arial" pitchFamily="34" charset="0"/>
              </a:rPr>
              <a:t>Mancini MC. Parte 4. Efeitos da Obesidade em Órgãos e Sistemas. Capítulo 31: Obesidade e Doenças Associadas, pp. 252-62; Tabela 31.1. In: Mancini MC e cols. Tratado de Obesidade. Editora Guanabara Koogan, Rio de Janeiro, 2015. Adaptado de </a:t>
            </a:r>
            <a:r>
              <a:rPr lang="pt-BR" sz="1100" dirty="0" err="1">
                <a:solidFill>
                  <a:schemeClr val="accent1">
                    <a:lumMod val="75000"/>
                  </a:schemeClr>
                </a:solidFill>
                <a:latin typeface="Arial" pitchFamily="34" charset="0"/>
                <a:cs typeface="Arial" pitchFamily="34" charset="0"/>
              </a:rPr>
              <a:t>VanItallie</a:t>
            </a:r>
            <a:r>
              <a:rPr lang="pt-BR" sz="1100" dirty="0">
                <a:solidFill>
                  <a:schemeClr val="accent1">
                    <a:lumMod val="75000"/>
                  </a:schemeClr>
                </a:solidFill>
                <a:latin typeface="Arial" pitchFamily="34" charset="0"/>
                <a:cs typeface="Arial" pitchFamily="34" charset="0"/>
              </a:rPr>
              <a:t> TB, 1979  </a:t>
            </a:r>
            <a:r>
              <a:rPr lang="pt-BR" sz="1100" b="1" dirty="0">
                <a:solidFill>
                  <a:schemeClr val="accent1">
                    <a:lumMod val="75000"/>
                  </a:schemeClr>
                </a:solidFill>
                <a:latin typeface="Arial" pitchFamily="34" charset="0"/>
                <a:cs typeface="Arial" pitchFamily="34" charset="0"/>
              </a:rPr>
              <a:t>=~80</a:t>
            </a:r>
          </a:p>
        </p:txBody>
      </p:sp>
      <p:grpSp>
        <p:nvGrpSpPr>
          <p:cNvPr id="260100" name="Group 4"/>
          <p:cNvGrpSpPr>
            <a:grpSpLocks/>
          </p:cNvGrpSpPr>
          <p:nvPr/>
        </p:nvGrpSpPr>
        <p:grpSpPr bwMode="auto">
          <a:xfrm>
            <a:off x="134938" y="398463"/>
            <a:ext cx="8940800" cy="5875334"/>
            <a:chOff x="85" y="314"/>
            <a:chExt cx="5632" cy="3701"/>
          </a:xfrm>
        </p:grpSpPr>
        <p:sp>
          <p:nvSpPr>
            <p:cNvPr id="260101" name="Text Box 5"/>
            <p:cNvSpPr txBox="1">
              <a:spLocks noChangeArrowheads="1"/>
            </p:cNvSpPr>
            <p:nvPr/>
          </p:nvSpPr>
          <p:spPr bwMode="auto">
            <a:xfrm>
              <a:off x="1350" y="314"/>
              <a:ext cx="157" cy="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
                  <a:schemeClr val="tx1"/>
                </a:buClr>
                <a:buFont typeface="Wingdings" pitchFamily="2" charset="2"/>
                <a:buChar char="§"/>
              </a:pPr>
              <a:endParaRPr lang="pt-BR" sz="1100">
                <a:latin typeface="Times New Roman" pitchFamily="18" charset="0"/>
                <a:cs typeface="Times New Roman" pitchFamily="18" charset="0"/>
              </a:endParaRPr>
            </a:p>
          </p:txBody>
        </p:sp>
        <p:sp>
          <p:nvSpPr>
            <p:cNvPr id="260102" name="Text Box 6"/>
            <p:cNvSpPr txBox="1">
              <a:spLocks noChangeArrowheads="1"/>
            </p:cNvSpPr>
            <p:nvPr/>
          </p:nvSpPr>
          <p:spPr bwMode="auto">
            <a:xfrm>
              <a:off x="85" y="803"/>
              <a:ext cx="2006" cy="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3300"/>
                    </a:outerShdw>
                  </a:effectLst>
                </a14:hiddenEffects>
              </a:ext>
            </a:extLst>
          </p:spPr>
          <p:txBody>
            <a:bodyPr>
              <a:spAutoFit/>
            </a:bodyPr>
            <a:lstStyle/>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Coração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Doença arterial coronariana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Hipertrofia ventricular 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Angina </a:t>
              </a:r>
              <a:r>
                <a:rPr lang="pt-BR" sz="1100" dirty="0" err="1">
                  <a:latin typeface="Times New Roman" pitchFamily="18" charset="0"/>
                  <a:cs typeface="Times New Roman" pitchFamily="18" charset="0"/>
                </a:rPr>
                <a:t>pectoris</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Fibrilação atrial</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Arritmia ventricular</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Insuficiência cardíaca congestiva</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Sistema vascular</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Hipertensão arterial sistêmica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Edema de membros inferiores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Veias varicosas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Doença hemorroidária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Doença tromboembólica</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Sistema respiratório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Apnéia</a:t>
              </a:r>
              <a:r>
                <a:rPr lang="pt-BR" sz="1100" dirty="0">
                  <a:latin typeface="Times New Roman" pitchFamily="18" charset="0"/>
                  <a:cs typeface="Times New Roman" pitchFamily="18" charset="0"/>
                </a:rPr>
                <a:t> obstrutiva do sono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Asma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Hipoventilação</a:t>
              </a:r>
              <a:r>
                <a:rPr lang="pt-BR" sz="1100" dirty="0">
                  <a:latin typeface="Times New Roman" pitchFamily="18" charset="0"/>
                  <a:cs typeface="Times New Roman" pitchFamily="18" charset="0"/>
                </a:rPr>
                <a:t> alveolar</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Policitemia</a:t>
              </a:r>
              <a:r>
                <a:rPr lang="pt-BR" sz="1100" dirty="0">
                  <a:latin typeface="Times New Roman" pitchFamily="18" charset="0"/>
                  <a:cs typeface="Times New Roman" pitchFamily="18" charset="0"/>
                </a:rPr>
                <a:t> secundária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Hipertrofia ventricular D</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Sistema digestório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Refluxo </a:t>
              </a:r>
              <a:r>
                <a:rPr lang="pt-BR" sz="1100" dirty="0" err="1">
                  <a:latin typeface="Times New Roman" pitchFamily="18" charset="0"/>
                  <a:cs typeface="Times New Roman" pitchFamily="18" charset="0"/>
                </a:rPr>
                <a:t>gastroesofágico</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Esofagite de refluxo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Colelitíase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Esteatose</a:t>
              </a:r>
              <a:r>
                <a:rPr lang="pt-BR" sz="1100" dirty="0">
                  <a:latin typeface="Times New Roman" pitchFamily="18" charset="0"/>
                  <a:cs typeface="Times New Roman" pitchFamily="18" charset="0"/>
                </a:rPr>
                <a:t> hepática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Cirrose hepática</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Rins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Proteinúria</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Insuficiência renal crônica  </a:t>
              </a:r>
            </a:p>
          </p:txBody>
        </p:sp>
        <p:sp>
          <p:nvSpPr>
            <p:cNvPr id="260103" name="Text Box 7"/>
            <p:cNvSpPr txBox="1">
              <a:spLocks noChangeArrowheads="1"/>
            </p:cNvSpPr>
            <p:nvPr/>
          </p:nvSpPr>
          <p:spPr bwMode="auto">
            <a:xfrm>
              <a:off x="2094" y="790"/>
              <a:ext cx="1920" cy="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Doenças metabólicas/hormonais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Diabetes mellitus tipo 2</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Gota (hiperuricemia)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Hiperlipidemias</a:t>
              </a:r>
              <a:endParaRPr lang="pt-BR" sz="1100" dirty="0">
                <a:latin typeface="Times New Roman" pitchFamily="18" charset="0"/>
                <a:cs typeface="Times New Roman" pitchFamily="18" charset="0"/>
              </a:endParaRP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Sistema nervoso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Disfunção cognitiva, demência vascular e Alzheimer</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Acidente vascular cerebral</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Pele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Estrias, celulite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Foliculites</a:t>
              </a:r>
              <a:r>
                <a:rPr lang="pt-BR" sz="1100" dirty="0">
                  <a:latin typeface="Times New Roman" pitchFamily="18" charset="0"/>
                  <a:cs typeface="Times New Roman" pitchFamily="18" charset="0"/>
                </a:rPr>
                <a:t> e furunculose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Acantose </a:t>
              </a:r>
              <a:r>
                <a:rPr lang="pt-BR" sz="1100" dirty="0" err="1">
                  <a:latin typeface="Times New Roman" pitchFamily="18" charset="0"/>
                  <a:cs typeface="Times New Roman" pitchFamily="18" charset="0"/>
                </a:rPr>
                <a:t>nigricans</a:t>
              </a:r>
              <a:r>
                <a:rPr lang="pt-BR" sz="1100" dirty="0">
                  <a:latin typeface="Times New Roman" pitchFamily="18" charset="0"/>
                  <a:cs typeface="Times New Roman" pitchFamily="18" charset="0"/>
                </a:rPr>
                <a:t> e </a:t>
              </a:r>
              <a:r>
                <a:rPr lang="pt-BR" sz="1100" dirty="0" err="1">
                  <a:latin typeface="Times New Roman" pitchFamily="18" charset="0"/>
                  <a:cs typeface="Times New Roman" pitchFamily="18" charset="0"/>
                </a:rPr>
                <a:t>acrocórdons</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Hirsutismo</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Intertrigo</a:t>
              </a:r>
              <a:r>
                <a:rPr lang="pt-BR" sz="1100" dirty="0">
                  <a:latin typeface="Times New Roman" pitchFamily="18" charset="0"/>
                  <a:cs typeface="Times New Roman" pitchFamily="18" charset="0"/>
                </a:rPr>
                <a:t>, candidíase e </a:t>
              </a:r>
              <a:r>
                <a:rPr lang="pt-BR" sz="1100" dirty="0" err="1">
                  <a:latin typeface="Times New Roman" pitchFamily="18" charset="0"/>
                  <a:cs typeface="Times New Roman" pitchFamily="18" charset="0"/>
                </a:rPr>
                <a:t>tinea</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Hiperqueratose</a:t>
              </a:r>
              <a:r>
                <a:rPr lang="pt-BR" sz="1100" dirty="0">
                  <a:latin typeface="Times New Roman" pitchFamily="18" charset="0"/>
                  <a:cs typeface="Times New Roman" pitchFamily="18" charset="0"/>
                </a:rPr>
                <a:t> plantar</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Papilomas múltiplos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Erisipela de repetição, ulcerações de perna, </a:t>
              </a:r>
              <a:r>
                <a:rPr lang="pt-BR" sz="1100" dirty="0" err="1">
                  <a:latin typeface="Times New Roman" pitchFamily="18" charset="0"/>
                  <a:cs typeface="Times New Roman" pitchFamily="18" charset="0"/>
                </a:rPr>
                <a:t>linfedema</a:t>
              </a:r>
              <a:endParaRPr lang="pt-BR" sz="1100" dirty="0">
                <a:latin typeface="Times New Roman" pitchFamily="18" charset="0"/>
                <a:cs typeface="Times New Roman" pitchFamily="18" charset="0"/>
              </a:endParaRP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Doenças osteomusculares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Osteoartrose</a:t>
              </a:r>
              <a:r>
                <a:rPr lang="pt-BR" sz="1100" dirty="0">
                  <a:latin typeface="Times New Roman" pitchFamily="18" charset="0"/>
                  <a:cs typeface="Times New Roman" pitchFamily="18" charset="0"/>
                </a:rPr>
                <a:t> de joelhos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Osteoartrose</a:t>
              </a:r>
              <a:r>
                <a:rPr lang="pt-BR" sz="1100" dirty="0">
                  <a:latin typeface="Times New Roman" pitchFamily="18" charset="0"/>
                  <a:cs typeface="Times New Roman" pitchFamily="18" charset="0"/>
                </a:rPr>
                <a:t> de coluna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Epifisiolistese</a:t>
              </a:r>
              <a:r>
                <a:rPr lang="pt-BR" sz="1100" dirty="0">
                  <a:latin typeface="Times New Roman" pitchFamily="18" charset="0"/>
                  <a:cs typeface="Times New Roman" pitchFamily="18" charset="0"/>
                </a:rPr>
                <a:t> femoral</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Esporão de calcâneo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Agravo de defeitos posturais</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Neoplasia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Endométrio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Vesícula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Mama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Próstata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Cólon</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Diagnóstico de nódulos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Tratamento prejudicado (RT)</a:t>
              </a:r>
            </a:p>
          </p:txBody>
        </p:sp>
        <p:sp>
          <p:nvSpPr>
            <p:cNvPr id="260104" name="Text Box 8"/>
            <p:cNvSpPr txBox="1">
              <a:spLocks noChangeArrowheads="1"/>
            </p:cNvSpPr>
            <p:nvPr/>
          </p:nvSpPr>
          <p:spPr bwMode="auto">
            <a:xfrm>
              <a:off x="3968" y="805"/>
              <a:ext cx="1749" cy="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Função sexual e reprodutora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a:latin typeface="Times New Roman" pitchFamily="18" charset="0"/>
                  <a:cs typeface="Times New Roman" pitchFamily="18" charset="0"/>
                  <a:sym typeface="Symbol" pitchFamily="18" charset="2"/>
                </a:rPr>
                <a:t> performance obstétrica</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sym typeface="Symbol" pitchFamily="18" charset="2"/>
                </a:rPr>
                <a:t> Risco de </a:t>
              </a:r>
              <a:r>
                <a:rPr lang="pt-BR" sz="1100" dirty="0" err="1">
                  <a:latin typeface="Times New Roman" pitchFamily="18" charset="0"/>
                  <a:cs typeface="Times New Roman" pitchFamily="18" charset="0"/>
                  <a:sym typeface="Symbol" pitchFamily="18" charset="2"/>
                </a:rPr>
                <a:t>toxemia</a:t>
              </a:r>
              <a:endParaRPr lang="pt-BR" sz="1100" dirty="0">
                <a:latin typeface="Times New Roman" pitchFamily="18" charset="0"/>
                <a:cs typeface="Times New Roman" pitchFamily="18" charset="0"/>
                <a:sym typeface="Symbol" pitchFamily="18" charset="2"/>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sym typeface="Symbol" pitchFamily="18" charset="2"/>
                </a:rPr>
                <a:t> Risco de hipertensão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sym typeface="Symbol" pitchFamily="18" charset="2"/>
                </a:rPr>
                <a:t> Risco, diabetes mellitus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sym typeface="Symbol" pitchFamily="18" charset="2"/>
                </a:rPr>
                <a:t> Parto prolongado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sym typeface="Symbol" pitchFamily="18" charset="2"/>
                </a:rPr>
                <a:t> Cesárea mais </a:t>
              </a:r>
              <a:r>
                <a:rPr lang="pt-BR" sz="1100" dirty="0" err="1">
                  <a:latin typeface="Times New Roman" pitchFamily="18" charset="0"/>
                  <a:cs typeface="Times New Roman" pitchFamily="18" charset="0"/>
                  <a:sym typeface="Symbol" pitchFamily="18" charset="2"/>
                </a:rPr>
                <a:t>freqüente</a:t>
              </a:r>
              <a:endParaRPr lang="pt-BR" sz="1100" dirty="0">
                <a:latin typeface="Times New Roman" pitchFamily="18" charset="0"/>
                <a:cs typeface="Times New Roman" pitchFamily="18" charset="0"/>
                <a:sym typeface="Symbol" pitchFamily="18" charset="2"/>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Irregularidade menstrual</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Ciclos anovulatórios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Fertilidade </a:t>
              </a:r>
              <a:r>
                <a:rPr lang="pt-BR" sz="1100" dirty="0" err="1">
                  <a:latin typeface="Times New Roman" pitchFamily="18" charset="0"/>
                  <a:cs typeface="Times New Roman" pitchFamily="18" charset="0"/>
                </a:rPr>
                <a:t>diminuida</a:t>
              </a:r>
              <a:endParaRPr lang="pt-BR" sz="1100" dirty="0">
                <a:latin typeface="Times New Roman" pitchFamily="18" charset="0"/>
                <a:cs typeface="Times New Roman" pitchFamily="18" charset="0"/>
              </a:endParaRP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Função </a:t>
              </a:r>
              <a:r>
                <a:rPr lang="pt-BR" sz="1100" dirty="0" err="1">
                  <a:latin typeface="Times New Roman" pitchFamily="18" charset="0"/>
                  <a:cs typeface="Times New Roman" pitchFamily="18" charset="0"/>
                </a:rPr>
                <a:t>psico-social</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a:latin typeface="Times New Roman" pitchFamily="18" charset="0"/>
                  <a:cs typeface="Times New Roman" pitchFamily="18" charset="0"/>
                  <a:sym typeface="Symbol" pitchFamily="18" charset="2"/>
                </a:rPr>
                <a:t></a:t>
              </a:r>
              <a:r>
                <a:rPr lang="pt-BR" sz="1100" dirty="0">
                  <a:latin typeface="Times New Roman" pitchFamily="18" charset="0"/>
                  <a:cs typeface="Times New Roman" pitchFamily="18" charset="0"/>
                </a:rPr>
                <a:t> </a:t>
              </a:r>
              <a:r>
                <a:rPr lang="pt-BR" sz="1100" dirty="0" err="1">
                  <a:latin typeface="Times New Roman" pitchFamily="18" charset="0"/>
                  <a:cs typeface="Times New Roman" pitchFamily="18" charset="0"/>
                </a:rPr>
                <a:t>auto-imagem</a:t>
              </a:r>
              <a:endParaRPr lang="pt-BR" sz="1100" dirty="0">
                <a:latin typeface="Times New Roman" pitchFamily="18" charset="0"/>
                <a:cs typeface="Times New Roman" pitchFamily="18" charset="0"/>
              </a:endParaRP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Sentimento inferioridade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Isolamento social</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Suscetibilidade a neurose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Perda de mobilidade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Mais faltas ao emprego</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Aposentadoria precoce</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Mais licenças médicas</a:t>
              </a:r>
            </a:p>
            <a:p>
              <a:pPr marL="285750"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Outras comorbidades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Aumento do risco</a:t>
              </a:r>
            </a:p>
            <a:p>
              <a:pPr marL="1200150" lvl="2"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cirúrgico</a:t>
              </a:r>
            </a:p>
            <a:p>
              <a:pPr marL="1200150" lvl="2"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anestésico</a:t>
              </a:r>
            </a:p>
            <a:p>
              <a:pPr marL="1200150" lvl="2"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hérnias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Propensão a acidentes</a:t>
              </a:r>
            </a:p>
            <a:p>
              <a:pPr marL="742950" lvl="1" indent="-285750" eaLnBrk="0" hangingPunct="0">
                <a:lnSpc>
                  <a:spcPct val="90000"/>
                </a:lnSpc>
                <a:buClr>
                  <a:schemeClr val="tx1"/>
                </a:buClr>
                <a:buFont typeface="Arial" pitchFamily="34" charset="0"/>
                <a:buChar char="•"/>
              </a:pPr>
              <a:r>
                <a:rPr lang="pt-BR" sz="1100" dirty="0">
                  <a:latin typeface="Times New Roman" pitchFamily="18" charset="0"/>
                  <a:cs typeface="Times New Roman" pitchFamily="18" charset="0"/>
                </a:rPr>
                <a:t> </a:t>
              </a:r>
              <a:r>
                <a:rPr lang="pt-BR" sz="1100" dirty="0">
                  <a:latin typeface="Times New Roman" pitchFamily="18" charset="0"/>
                  <a:cs typeface="Times New Roman" pitchFamily="18" charset="0"/>
                  <a:sym typeface="Symbol" pitchFamily="18" charset="2"/>
                </a:rPr>
                <a:t> outros diagnósticos</a:t>
              </a:r>
              <a:endParaRPr lang="pt-BR" sz="1100" dirty="0">
                <a:latin typeface="Times New Roman" pitchFamily="18" charset="0"/>
                <a:cs typeface="Times New Roman" pitchFamily="18" charset="0"/>
              </a:endParaRPr>
            </a:p>
            <a:p>
              <a:pPr marL="285750" indent="-285750" eaLnBrk="0" hangingPunct="0">
                <a:buClr>
                  <a:schemeClr val="tx1"/>
                </a:buClr>
                <a:buFont typeface="Arial" pitchFamily="34" charset="0"/>
                <a:buChar char="•"/>
              </a:pPr>
              <a:endParaRPr lang="pt-BR" sz="1100" dirty="0">
                <a:latin typeface="Times New Roman" pitchFamily="18" charset="0"/>
                <a:cs typeface="Times New Roman" pitchFamily="18" charset="0"/>
              </a:endParaRPr>
            </a:p>
          </p:txBody>
        </p:sp>
      </p:grpSp>
    </p:spTree>
    <p:extLst>
      <p:ext uri="{BB962C8B-B14F-4D97-AF65-F5344CB8AC3E}">
        <p14:creationId xmlns:p14="http://schemas.microsoft.com/office/powerpoint/2010/main" val="1886550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6"/>
          <p:cNvSpPr txBox="1">
            <a:spLocks noChangeArrowheads="1"/>
          </p:cNvSpPr>
          <p:nvPr/>
        </p:nvSpPr>
        <p:spPr bwMode="auto">
          <a:xfrm>
            <a:off x="35496" y="6381328"/>
            <a:ext cx="815657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0" dirty="0" err="1">
                <a:solidFill>
                  <a:schemeClr val="accent1">
                    <a:lumMod val="75000"/>
                  </a:schemeClr>
                </a:solidFill>
                <a:latin typeface="Arial" pitchFamily="34" charset="0"/>
                <a:cs typeface="Arial" pitchFamily="34" charset="0"/>
              </a:rPr>
              <a:t>Guo</a:t>
            </a:r>
            <a:r>
              <a:rPr lang="pt-BR" sz="1100" b="0" dirty="0">
                <a:solidFill>
                  <a:schemeClr val="accent1">
                    <a:lumMod val="75000"/>
                  </a:schemeClr>
                </a:solidFill>
                <a:latin typeface="Arial" pitchFamily="34" charset="0"/>
                <a:cs typeface="Arial" pitchFamily="34" charset="0"/>
              </a:rPr>
              <a:t> F &amp; </a:t>
            </a:r>
            <a:r>
              <a:rPr lang="pt-BR" sz="1100" b="0" dirty="0" err="1">
                <a:solidFill>
                  <a:schemeClr val="accent1">
                    <a:lumMod val="75000"/>
                  </a:schemeClr>
                </a:solidFill>
                <a:latin typeface="Arial" pitchFamily="34" charset="0"/>
                <a:cs typeface="Arial" pitchFamily="34" charset="0"/>
              </a:rPr>
              <a:t>Garvey</a:t>
            </a:r>
            <a:r>
              <a:rPr lang="pt-BR" sz="1100" b="0" dirty="0">
                <a:solidFill>
                  <a:schemeClr val="accent1">
                    <a:lumMod val="75000"/>
                  </a:schemeClr>
                </a:solidFill>
                <a:latin typeface="Arial" pitchFamily="34" charset="0"/>
                <a:cs typeface="Arial" pitchFamily="34" charset="0"/>
              </a:rPr>
              <a:t> WT. </a:t>
            </a:r>
            <a:r>
              <a:rPr lang="pt-BR" sz="1100" b="0" dirty="0" err="1">
                <a:solidFill>
                  <a:schemeClr val="accent1">
                    <a:lumMod val="75000"/>
                  </a:schemeClr>
                </a:solidFill>
                <a:latin typeface="Arial" pitchFamily="34" charset="0"/>
                <a:cs typeface="Arial" pitchFamily="34" charset="0"/>
              </a:rPr>
              <a:t>Cardiometabolic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disease</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risk</a:t>
            </a:r>
            <a:r>
              <a:rPr lang="pt-BR" sz="1100" b="0" dirty="0">
                <a:solidFill>
                  <a:schemeClr val="accent1">
                    <a:lumMod val="75000"/>
                  </a:schemeClr>
                </a:solidFill>
                <a:latin typeface="Arial" pitchFamily="34" charset="0"/>
                <a:cs typeface="Arial" pitchFamily="34" charset="0"/>
              </a:rPr>
              <a:t> in </a:t>
            </a:r>
            <a:r>
              <a:rPr lang="pt-BR" sz="1100" b="0" dirty="0" err="1">
                <a:solidFill>
                  <a:schemeClr val="accent1">
                    <a:lumMod val="75000"/>
                  </a:schemeClr>
                </a:solidFill>
                <a:latin typeface="Arial" pitchFamily="34" charset="0"/>
                <a:cs typeface="Arial" pitchFamily="34" charset="0"/>
              </a:rPr>
              <a:t>metabolically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and</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unhealthy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obesity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stability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of</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a:t>
            </a:r>
            <a:r>
              <a:rPr lang="pt-BR" sz="1100" b="0" dirty="0">
                <a:solidFill>
                  <a:schemeClr val="accent1">
                    <a:lumMod val="75000"/>
                  </a:schemeClr>
                </a:solidFill>
                <a:latin typeface="Arial" pitchFamily="34" charset="0"/>
                <a:cs typeface="Arial" pitchFamily="34" charset="0"/>
              </a:rPr>
              <a:t> status in </a:t>
            </a:r>
            <a:r>
              <a:rPr lang="pt-BR" sz="1100" b="0" dirty="0" err="1">
                <a:solidFill>
                  <a:schemeClr val="accent1">
                    <a:lumMod val="75000"/>
                  </a:schemeClr>
                </a:solidFill>
                <a:latin typeface="Arial" pitchFamily="34" charset="0"/>
                <a:cs typeface="Arial" pitchFamily="34" charset="0"/>
              </a:rPr>
              <a:t>adults</a:t>
            </a:r>
            <a:r>
              <a:rPr lang="pt-BR" sz="1100" b="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Obesity</a:t>
            </a:r>
            <a:r>
              <a:rPr lang="pt-BR" sz="1100" dirty="0">
                <a:solidFill>
                  <a:schemeClr val="accent1">
                    <a:lumMod val="75000"/>
                  </a:schemeClr>
                </a:solidFill>
                <a:latin typeface="Arial" pitchFamily="34" charset="0"/>
                <a:cs typeface="Arial" pitchFamily="34" charset="0"/>
              </a:rPr>
              <a:t>. 2016</a:t>
            </a:r>
            <a:r>
              <a:rPr lang="pt-BR" sz="1100" b="0" dirty="0">
                <a:solidFill>
                  <a:schemeClr val="accent1">
                    <a:lumMod val="75000"/>
                  </a:schemeClr>
                </a:solidFill>
                <a:latin typeface="Arial" pitchFamily="34" charset="0"/>
                <a:cs typeface="Arial" pitchFamily="34" charset="0"/>
              </a:rPr>
              <a:t>;24:516-25.</a:t>
            </a:r>
          </a:p>
        </p:txBody>
      </p:sp>
      <p:sp>
        <p:nvSpPr>
          <p:cNvPr id="5" name="Title 1"/>
          <p:cNvSpPr txBox="1">
            <a:spLocks/>
          </p:cNvSpPr>
          <p:nvPr/>
        </p:nvSpPr>
        <p:spPr bwMode="auto">
          <a:xfrm>
            <a:off x="320675" y="184374"/>
            <a:ext cx="8470900" cy="868362"/>
          </a:xfrm>
          <a:prstGeom prst="rect">
            <a:avLst/>
          </a:prstGeom>
          <a:ln>
            <a:noFill/>
          </a:ln>
          <a:extLst/>
        </p:spPr>
        <p:style>
          <a:lnRef idx="2">
            <a:schemeClr val="accent6"/>
          </a:lnRef>
          <a:fillRef idx="1">
            <a:schemeClr val="lt1"/>
          </a:fillRef>
          <a:effectRef idx="0">
            <a:schemeClr val="accent6"/>
          </a:effectRef>
          <a:fontRef idx="minor">
            <a:schemeClr val="dk1"/>
          </a:fontRef>
        </p:style>
        <p:txBody>
          <a:bodyPr vert="horz" wrap="square" lIns="45720" tIns="0" rIns="45720" bIns="0" numCol="1" rtlCol="0" anchor="ctr" anchorCtr="0" compatLnSpc="1">
            <a:prstTxWarp prst="textNoShape">
              <a:avLst/>
            </a:prstTxWarp>
            <a:noAutofit/>
          </a:bodyPr>
          <a:lstStyle>
            <a:lvl1pPr algn="l" defTabSz="914400" rtl="0" eaLnBrk="1" fontAlgn="base" latinLnBrk="0" hangingPunct="1">
              <a:lnSpc>
                <a:spcPts val="5000"/>
              </a:lnSpc>
              <a:spcBef>
                <a:spcPct val="0"/>
              </a:spcBef>
              <a:spcAft>
                <a:spcPct val="0"/>
              </a:spcAft>
              <a:buNone/>
              <a:defRPr sz="4600" kern="1200">
                <a:solidFill>
                  <a:schemeClr val="tx1"/>
                </a:solidFill>
                <a:latin typeface="+mj-lt"/>
                <a:ea typeface="+mj-ea"/>
                <a:cs typeface="+mj-cs"/>
              </a:defRPr>
            </a:lvl1pPr>
            <a:lvl2pPr algn="ctr" rtl="0" fontAlgn="base">
              <a:spcBef>
                <a:spcPct val="0"/>
              </a:spcBef>
              <a:spcAft>
                <a:spcPct val="0"/>
              </a:spcAft>
              <a:defRPr sz="4600">
                <a:solidFill>
                  <a:schemeClr val="dk1"/>
                </a:solidFill>
                <a:latin typeface="+mn-lt"/>
                <a:ea typeface="+mn-ea"/>
                <a:cs typeface="+mn-cs"/>
              </a:defRPr>
            </a:lvl2pPr>
            <a:lvl3pPr algn="ctr" rtl="0" fontAlgn="base">
              <a:spcBef>
                <a:spcPct val="0"/>
              </a:spcBef>
              <a:spcAft>
                <a:spcPct val="0"/>
              </a:spcAft>
              <a:defRPr sz="4600">
                <a:solidFill>
                  <a:schemeClr val="dk1"/>
                </a:solidFill>
                <a:latin typeface="+mn-lt"/>
                <a:ea typeface="+mn-ea"/>
                <a:cs typeface="+mn-cs"/>
              </a:defRPr>
            </a:lvl3pPr>
            <a:lvl4pPr algn="ctr" rtl="0" fontAlgn="base">
              <a:spcBef>
                <a:spcPct val="0"/>
              </a:spcBef>
              <a:spcAft>
                <a:spcPct val="0"/>
              </a:spcAft>
              <a:defRPr sz="4600">
                <a:solidFill>
                  <a:schemeClr val="dk1"/>
                </a:solidFill>
                <a:latin typeface="+mn-lt"/>
                <a:ea typeface="+mn-ea"/>
                <a:cs typeface="+mn-cs"/>
              </a:defRPr>
            </a:lvl4pPr>
            <a:lvl5pPr algn="ctr" rtl="0" fontAlgn="base">
              <a:spcBef>
                <a:spcPct val="0"/>
              </a:spcBef>
              <a:spcAft>
                <a:spcPct val="0"/>
              </a:spcAft>
              <a:defRPr sz="4600">
                <a:solidFill>
                  <a:schemeClr val="dk1"/>
                </a:solidFill>
                <a:latin typeface="+mn-lt"/>
                <a:ea typeface="+mn-ea"/>
                <a:cs typeface="+mn-cs"/>
              </a:defRPr>
            </a:lvl5pPr>
            <a:lvl6pPr marL="457200" algn="ctr" rtl="0" fontAlgn="base">
              <a:spcBef>
                <a:spcPct val="0"/>
              </a:spcBef>
              <a:spcAft>
                <a:spcPct val="0"/>
              </a:spcAft>
              <a:defRPr sz="4600">
                <a:solidFill>
                  <a:schemeClr val="dk1"/>
                </a:solidFill>
                <a:latin typeface="+mn-lt"/>
                <a:ea typeface="+mn-ea"/>
                <a:cs typeface="+mn-cs"/>
              </a:defRPr>
            </a:lvl6pPr>
            <a:lvl7pPr marL="914400" algn="ctr" rtl="0" fontAlgn="base">
              <a:spcBef>
                <a:spcPct val="0"/>
              </a:spcBef>
              <a:spcAft>
                <a:spcPct val="0"/>
              </a:spcAft>
              <a:defRPr sz="4600">
                <a:solidFill>
                  <a:schemeClr val="dk1"/>
                </a:solidFill>
                <a:latin typeface="+mn-lt"/>
                <a:ea typeface="+mn-ea"/>
                <a:cs typeface="+mn-cs"/>
              </a:defRPr>
            </a:lvl7pPr>
            <a:lvl8pPr marL="1371600" algn="ctr" rtl="0" fontAlgn="base">
              <a:spcBef>
                <a:spcPct val="0"/>
              </a:spcBef>
              <a:spcAft>
                <a:spcPct val="0"/>
              </a:spcAft>
              <a:defRPr sz="4600">
                <a:solidFill>
                  <a:schemeClr val="dk1"/>
                </a:solidFill>
                <a:latin typeface="+mn-lt"/>
                <a:ea typeface="+mn-ea"/>
                <a:cs typeface="+mn-cs"/>
              </a:defRPr>
            </a:lvl8pPr>
            <a:lvl9pPr marL="1828800" algn="ctr" rtl="0" fontAlgn="base">
              <a:spcBef>
                <a:spcPct val="0"/>
              </a:spcBef>
              <a:spcAft>
                <a:spcPct val="0"/>
              </a:spcAft>
              <a:defRPr sz="4600">
                <a:solidFill>
                  <a:schemeClr val="dk1"/>
                </a:solidFill>
                <a:latin typeface="+mn-lt"/>
                <a:ea typeface="+mn-ea"/>
                <a:cs typeface="+mn-cs"/>
              </a:defRPr>
            </a:lvl9pPr>
          </a:lstStyle>
          <a:p>
            <a:pPr algn="ctr">
              <a:lnSpc>
                <a:spcPct val="100000"/>
              </a:lnSpc>
            </a:pPr>
            <a:r>
              <a:rPr lang="en-US" sz="2800" b="1" spc="100" dirty="0" err="1">
                <a:solidFill>
                  <a:schemeClr val="accent1">
                    <a:lumMod val="75000"/>
                  </a:schemeClr>
                </a:solidFill>
                <a:latin typeface="Arial" pitchFamily="34" charset="0"/>
                <a:cs typeface="Arial" pitchFamily="34" charset="0"/>
              </a:rPr>
              <a:t>Evolução</a:t>
            </a:r>
            <a:r>
              <a:rPr lang="en-US" sz="2800" b="1" spc="100" dirty="0">
                <a:solidFill>
                  <a:schemeClr val="accent1">
                    <a:lumMod val="75000"/>
                  </a:schemeClr>
                </a:solidFill>
                <a:latin typeface="Arial" pitchFamily="34" charset="0"/>
                <a:cs typeface="Arial" pitchFamily="34" charset="0"/>
              </a:rPr>
              <a:t> </a:t>
            </a:r>
            <a:r>
              <a:rPr lang="en-US" sz="2800" b="1" spc="100" dirty="0" err="1">
                <a:solidFill>
                  <a:schemeClr val="accent1">
                    <a:lumMod val="75000"/>
                  </a:schemeClr>
                </a:solidFill>
                <a:latin typeface="Arial" pitchFamily="34" charset="0"/>
                <a:cs typeface="Arial" pitchFamily="34" charset="0"/>
              </a:rPr>
              <a:t>mais</a:t>
            </a:r>
            <a:r>
              <a:rPr lang="en-US" sz="2800" b="1" spc="100" dirty="0">
                <a:solidFill>
                  <a:schemeClr val="accent1">
                    <a:lumMod val="75000"/>
                  </a:schemeClr>
                </a:solidFill>
                <a:latin typeface="Arial" pitchFamily="34" charset="0"/>
                <a:cs typeface="Arial" pitchFamily="34" charset="0"/>
              </a:rPr>
              <a:t> </a:t>
            </a:r>
            <a:r>
              <a:rPr lang="en-US" sz="2800" b="1" spc="100" dirty="0" err="1">
                <a:solidFill>
                  <a:schemeClr val="accent1">
                    <a:lumMod val="75000"/>
                  </a:schemeClr>
                </a:solidFill>
                <a:latin typeface="Arial" pitchFamily="34" charset="0"/>
                <a:cs typeface="Arial" pitchFamily="34" charset="0"/>
              </a:rPr>
              <a:t>comum</a:t>
            </a:r>
            <a:r>
              <a:rPr lang="en-US" sz="2800" b="1" spc="100" dirty="0">
                <a:solidFill>
                  <a:schemeClr val="accent1">
                    <a:lumMod val="75000"/>
                  </a:schemeClr>
                </a:solidFill>
                <a:latin typeface="Arial" pitchFamily="34" charset="0"/>
                <a:cs typeface="Arial" pitchFamily="34" charset="0"/>
              </a:rPr>
              <a:t> é </a:t>
            </a:r>
            <a:r>
              <a:rPr lang="en-US" sz="2800" b="1" spc="100" dirty="0" err="1">
                <a:solidFill>
                  <a:schemeClr val="accent1">
                    <a:lumMod val="75000"/>
                  </a:schemeClr>
                </a:solidFill>
                <a:latin typeface="Arial" pitchFamily="34" charset="0"/>
                <a:cs typeface="Arial" pitchFamily="34" charset="0"/>
              </a:rPr>
              <a:t>aumento</a:t>
            </a:r>
            <a:r>
              <a:rPr lang="en-US" sz="2800" b="1" spc="100" dirty="0">
                <a:solidFill>
                  <a:schemeClr val="accent1">
                    <a:lumMod val="75000"/>
                  </a:schemeClr>
                </a:solidFill>
                <a:latin typeface="Arial" pitchFamily="34" charset="0"/>
                <a:cs typeface="Arial" pitchFamily="34" charset="0"/>
              </a:rPr>
              <a:t> do peso e </a:t>
            </a:r>
            <a:r>
              <a:rPr lang="en-US" sz="2800" b="1" spc="100" dirty="0" err="1">
                <a:solidFill>
                  <a:schemeClr val="accent1">
                    <a:lumMod val="75000"/>
                  </a:schemeClr>
                </a:solidFill>
                <a:latin typeface="Arial" pitchFamily="34" charset="0"/>
                <a:cs typeface="Arial" pitchFamily="34" charset="0"/>
              </a:rPr>
              <a:t>piora</a:t>
            </a:r>
            <a:r>
              <a:rPr lang="en-US" sz="2800" b="1" spc="100" dirty="0">
                <a:solidFill>
                  <a:schemeClr val="accent1">
                    <a:lumMod val="75000"/>
                  </a:schemeClr>
                </a:solidFill>
                <a:latin typeface="Arial" pitchFamily="34" charset="0"/>
                <a:cs typeface="Arial" pitchFamily="34" charset="0"/>
              </a:rPr>
              <a:t> do </a:t>
            </a:r>
            <a:r>
              <a:rPr lang="en-US" sz="2800" b="1" spc="100" dirty="0" err="1">
                <a:solidFill>
                  <a:schemeClr val="accent1">
                    <a:lumMod val="75000"/>
                  </a:schemeClr>
                </a:solidFill>
                <a:latin typeface="Arial" pitchFamily="34" charset="0"/>
                <a:cs typeface="Arial" pitchFamily="34" charset="0"/>
              </a:rPr>
              <a:t>fenótipo</a:t>
            </a:r>
            <a:r>
              <a:rPr lang="en-US" sz="2800" b="1" spc="100" dirty="0">
                <a:solidFill>
                  <a:schemeClr val="accent1">
                    <a:lumMod val="75000"/>
                  </a:schemeClr>
                </a:solidFill>
                <a:latin typeface="Arial" pitchFamily="34" charset="0"/>
                <a:cs typeface="Arial" pitchFamily="34" charset="0"/>
              </a:rPr>
              <a:t> cardiovascular</a:t>
            </a:r>
          </a:p>
        </p:txBody>
      </p:sp>
      <p:sp>
        <p:nvSpPr>
          <p:cNvPr id="2" name="CaixaDeTexto 1"/>
          <p:cNvSpPr txBox="1"/>
          <p:nvPr/>
        </p:nvSpPr>
        <p:spPr>
          <a:xfrm>
            <a:off x="251520" y="6165304"/>
            <a:ext cx="6325771" cy="261610"/>
          </a:xfrm>
          <a:prstGeom prst="rect">
            <a:avLst/>
          </a:prstGeom>
          <a:noFill/>
        </p:spPr>
        <p:txBody>
          <a:bodyPr wrap="none" rtlCol="0">
            <a:spAutoFit/>
          </a:bodyPr>
          <a:lstStyle/>
          <a:p>
            <a:r>
              <a:rPr lang="pt-BR" sz="1050" b="0" dirty="0"/>
              <a:t>ARIC: </a:t>
            </a:r>
            <a:r>
              <a:rPr lang="pt-BR" sz="1050" b="0" dirty="0" err="1"/>
              <a:t>Atherosclerosis</a:t>
            </a:r>
            <a:r>
              <a:rPr lang="pt-BR" sz="1050" b="0" dirty="0"/>
              <a:t> </a:t>
            </a:r>
            <a:r>
              <a:rPr lang="pt-BR" sz="1050" b="0" dirty="0" err="1"/>
              <a:t>Risk</a:t>
            </a:r>
            <a:r>
              <a:rPr lang="pt-BR" sz="1050" b="0" dirty="0"/>
              <a:t> in </a:t>
            </a:r>
            <a:r>
              <a:rPr lang="pt-BR" sz="1050" b="0" dirty="0" err="1"/>
              <a:t>Communities</a:t>
            </a:r>
            <a:r>
              <a:rPr lang="pt-BR" sz="1050" b="0" dirty="0"/>
              <a:t>; </a:t>
            </a:r>
            <a:r>
              <a:rPr lang="pt-BR" sz="1050" b="0" dirty="0" err="1"/>
              <a:t>healthy</a:t>
            </a:r>
            <a:r>
              <a:rPr lang="pt-BR" sz="1050" b="0" dirty="0"/>
              <a:t>: PA, glicose e </a:t>
            </a:r>
            <a:r>
              <a:rPr lang="pt-BR" sz="1050" b="0" dirty="0" err="1"/>
              <a:t>lípides</a:t>
            </a:r>
            <a:r>
              <a:rPr lang="pt-BR" sz="1050" b="0" dirty="0"/>
              <a:t> normais sem tratamento.</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168871"/>
            <a:ext cx="6810375" cy="4924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93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l="1987" t="8430" b="7259"/>
          <a:stretch>
            <a:fillRect/>
          </a:stretch>
        </p:blipFill>
        <p:spPr bwMode="auto">
          <a:xfrm>
            <a:off x="79254" y="1439304"/>
            <a:ext cx="4515509" cy="292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CaixaDeTexto 7"/>
          <p:cNvSpPr txBox="1">
            <a:spLocks noChangeArrowheads="1"/>
          </p:cNvSpPr>
          <p:nvPr/>
        </p:nvSpPr>
        <p:spPr bwMode="auto">
          <a:xfrm>
            <a:off x="35496" y="6551766"/>
            <a:ext cx="892899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chemeClr val="tx1"/>
                </a:solidFill>
                <a:latin typeface="Arial" pitchFamily="34" charset="0"/>
                <a:cs typeface="Arial" pitchFamily="34" charset="0"/>
              </a:defRPr>
            </a:lvl1pPr>
            <a:lvl2pPr marL="742950" indent="-285750" eaLnBrk="0" hangingPunct="0">
              <a:defRPr sz="1400" b="1">
                <a:solidFill>
                  <a:schemeClr val="tx1"/>
                </a:solidFill>
                <a:latin typeface="Arial" pitchFamily="34" charset="0"/>
                <a:cs typeface="Arial" pitchFamily="34" charset="0"/>
              </a:defRPr>
            </a:lvl2pPr>
            <a:lvl3pPr marL="1143000" indent="-228600" eaLnBrk="0" hangingPunct="0">
              <a:defRPr sz="1400" b="1">
                <a:solidFill>
                  <a:schemeClr val="tx1"/>
                </a:solidFill>
                <a:latin typeface="Arial" pitchFamily="34" charset="0"/>
                <a:cs typeface="Arial" pitchFamily="34" charset="0"/>
              </a:defRPr>
            </a:lvl3pPr>
            <a:lvl4pPr marL="1600200" indent="-228600" eaLnBrk="0" hangingPunct="0">
              <a:defRPr sz="1400" b="1">
                <a:solidFill>
                  <a:schemeClr val="tx1"/>
                </a:solidFill>
                <a:latin typeface="Arial" pitchFamily="34" charset="0"/>
                <a:cs typeface="Arial" pitchFamily="34" charset="0"/>
              </a:defRPr>
            </a:lvl4pPr>
            <a:lvl5pPr marL="2057400" indent="-228600" eaLnBrk="0" hangingPunct="0">
              <a:defRPr sz="1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b="1">
                <a:solidFill>
                  <a:schemeClr val="tx1"/>
                </a:solidFill>
                <a:latin typeface="Arial" pitchFamily="34" charset="0"/>
                <a:cs typeface="Arial" pitchFamily="34" charset="0"/>
              </a:defRPr>
            </a:lvl9pPr>
          </a:lstStyle>
          <a:p>
            <a:pPr eaLnBrk="1" hangingPunct="1"/>
            <a:r>
              <a:rPr lang="pt-BR" sz="1100" b="0" dirty="0" err="1">
                <a:solidFill>
                  <a:schemeClr val="accent1">
                    <a:lumMod val="75000"/>
                  </a:schemeClr>
                </a:solidFill>
              </a:rPr>
              <a:t>Berrington</a:t>
            </a:r>
            <a:r>
              <a:rPr lang="pt-BR" sz="1100" b="0" dirty="0">
                <a:solidFill>
                  <a:schemeClr val="accent1">
                    <a:lumMod val="75000"/>
                  </a:schemeClr>
                </a:solidFill>
              </a:rPr>
              <a:t> de Gonzalez A, et al. </a:t>
            </a:r>
            <a:r>
              <a:rPr lang="pt-BR" sz="1100" b="0" dirty="0" err="1">
                <a:solidFill>
                  <a:schemeClr val="accent1">
                    <a:lumMod val="75000"/>
                  </a:schemeClr>
                </a:solidFill>
              </a:rPr>
              <a:t>Body-mass</a:t>
            </a:r>
            <a:r>
              <a:rPr lang="pt-BR" sz="1100" b="0" dirty="0">
                <a:solidFill>
                  <a:schemeClr val="accent1">
                    <a:lumMod val="75000"/>
                  </a:schemeClr>
                </a:solidFill>
              </a:rPr>
              <a:t> index </a:t>
            </a:r>
            <a:r>
              <a:rPr lang="pt-BR" sz="1100" b="0" dirty="0" err="1">
                <a:solidFill>
                  <a:schemeClr val="accent1">
                    <a:lumMod val="75000"/>
                  </a:schemeClr>
                </a:solidFill>
              </a:rPr>
              <a:t>and</a:t>
            </a:r>
            <a:r>
              <a:rPr lang="pt-BR" sz="1100" b="0" dirty="0">
                <a:solidFill>
                  <a:schemeClr val="accent1">
                    <a:lumMod val="75000"/>
                  </a:schemeClr>
                </a:solidFill>
              </a:rPr>
              <a:t> </a:t>
            </a:r>
            <a:r>
              <a:rPr lang="pt-BR" sz="1100" b="0" dirty="0" err="1">
                <a:solidFill>
                  <a:schemeClr val="accent1">
                    <a:lumMod val="75000"/>
                  </a:schemeClr>
                </a:solidFill>
              </a:rPr>
              <a:t>mortality</a:t>
            </a:r>
            <a:r>
              <a:rPr lang="pt-BR" sz="1100" b="0" dirty="0">
                <a:solidFill>
                  <a:schemeClr val="accent1">
                    <a:lumMod val="75000"/>
                  </a:schemeClr>
                </a:solidFill>
              </a:rPr>
              <a:t> </a:t>
            </a:r>
            <a:r>
              <a:rPr lang="pt-BR" sz="1100" b="0" dirty="0" err="1">
                <a:solidFill>
                  <a:schemeClr val="accent1">
                    <a:lumMod val="75000"/>
                  </a:schemeClr>
                </a:solidFill>
              </a:rPr>
              <a:t>among</a:t>
            </a:r>
            <a:r>
              <a:rPr lang="pt-BR" sz="1100" b="0" dirty="0">
                <a:solidFill>
                  <a:schemeClr val="accent1">
                    <a:lumMod val="75000"/>
                  </a:schemeClr>
                </a:solidFill>
              </a:rPr>
              <a:t> 1.46 </a:t>
            </a:r>
            <a:r>
              <a:rPr lang="pt-BR" sz="1100" b="0" dirty="0" err="1">
                <a:solidFill>
                  <a:schemeClr val="accent1">
                    <a:lumMod val="75000"/>
                  </a:schemeClr>
                </a:solidFill>
              </a:rPr>
              <a:t>million</a:t>
            </a:r>
            <a:r>
              <a:rPr lang="pt-BR" sz="1100" b="0" dirty="0">
                <a:solidFill>
                  <a:schemeClr val="accent1">
                    <a:lumMod val="75000"/>
                  </a:schemeClr>
                </a:solidFill>
              </a:rPr>
              <a:t> </a:t>
            </a:r>
            <a:r>
              <a:rPr lang="pt-BR" sz="1100" b="0" dirty="0" err="1">
                <a:solidFill>
                  <a:schemeClr val="accent1">
                    <a:lumMod val="75000"/>
                  </a:schemeClr>
                </a:solidFill>
              </a:rPr>
              <a:t>white</a:t>
            </a:r>
            <a:r>
              <a:rPr lang="pt-BR" sz="1100" b="0" dirty="0">
                <a:solidFill>
                  <a:schemeClr val="accent1">
                    <a:lumMod val="75000"/>
                  </a:schemeClr>
                </a:solidFill>
              </a:rPr>
              <a:t> </a:t>
            </a:r>
            <a:r>
              <a:rPr lang="pt-BR" sz="1100" b="0" dirty="0" err="1">
                <a:solidFill>
                  <a:schemeClr val="accent1">
                    <a:lumMod val="75000"/>
                  </a:schemeClr>
                </a:solidFill>
              </a:rPr>
              <a:t>adults</a:t>
            </a:r>
            <a:r>
              <a:rPr lang="pt-BR" sz="1100" b="0" dirty="0">
                <a:solidFill>
                  <a:schemeClr val="accent1">
                    <a:lumMod val="75000"/>
                  </a:schemeClr>
                </a:solidFill>
              </a:rPr>
              <a:t>. N </a:t>
            </a:r>
            <a:r>
              <a:rPr lang="pt-BR" sz="1100" b="0" dirty="0" err="1">
                <a:solidFill>
                  <a:schemeClr val="accent1">
                    <a:lumMod val="75000"/>
                  </a:schemeClr>
                </a:solidFill>
              </a:rPr>
              <a:t>Engl</a:t>
            </a:r>
            <a:r>
              <a:rPr lang="pt-BR" sz="1100" b="0" dirty="0">
                <a:solidFill>
                  <a:schemeClr val="accent1">
                    <a:lumMod val="75000"/>
                  </a:schemeClr>
                </a:solidFill>
              </a:rPr>
              <a:t> J Med. 2010;363(23):2211-9.</a:t>
            </a:r>
            <a:endParaRPr lang="en-US" sz="1100" b="0" dirty="0">
              <a:solidFill>
                <a:schemeClr val="accent1">
                  <a:lumMod val="75000"/>
                </a:schemeClr>
              </a:solidFill>
            </a:endParaRPr>
          </a:p>
        </p:txBody>
      </p:sp>
      <p:sp>
        <p:nvSpPr>
          <p:cNvPr id="23556" name="Título 4"/>
          <p:cNvSpPr txBox="1">
            <a:spLocks/>
          </p:cNvSpPr>
          <p:nvPr/>
        </p:nvSpPr>
        <p:spPr bwMode="auto">
          <a:xfrm>
            <a:off x="457200" y="115888"/>
            <a:ext cx="8229600" cy="9368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400" b="1">
                <a:solidFill>
                  <a:schemeClr val="tx1"/>
                </a:solidFill>
                <a:latin typeface="Arial" pitchFamily="34" charset="0"/>
                <a:cs typeface="Arial" pitchFamily="34" charset="0"/>
              </a:defRPr>
            </a:lvl1pPr>
            <a:lvl2pPr marL="742950" indent="-285750" eaLnBrk="0" hangingPunct="0">
              <a:defRPr sz="1400" b="1">
                <a:solidFill>
                  <a:schemeClr val="tx1"/>
                </a:solidFill>
                <a:latin typeface="Arial" pitchFamily="34" charset="0"/>
                <a:cs typeface="Arial" pitchFamily="34" charset="0"/>
              </a:defRPr>
            </a:lvl2pPr>
            <a:lvl3pPr marL="1143000" indent="-228600" eaLnBrk="0" hangingPunct="0">
              <a:defRPr sz="1400" b="1">
                <a:solidFill>
                  <a:schemeClr val="tx1"/>
                </a:solidFill>
                <a:latin typeface="Arial" pitchFamily="34" charset="0"/>
                <a:cs typeface="Arial" pitchFamily="34" charset="0"/>
              </a:defRPr>
            </a:lvl3pPr>
            <a:lvl4pPr marL="1600200" indent="-228600" eaLnBrk="0" hangingPunct="0">
              <a:defRPr sz="1400" b="1">
                <a:solidFill>
                  <a:schemeClr val="tx1"/>
                </a:solidFill>
                <a:latin typeface="Arial" pitchFamily="34" charset="0"/>
                <a:cs typeface="Arial" pitchFamily="34" charset="0"/>
              </a:defRPr>
            </a:lvl4pPr>
            <a:lvl5pPr marL="2057400" indent="-228600" eaLnBrk="0" hangingPunct="0">
              <a:defRPr sz="1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b="1">
                <a:solidFill>
                  <a:schemeClr val="tx1"/>
                </a:solidFill>
                <a:latin typeface="Arial" pitchFamily="34" charset="0"/>
                <a:cs typeface="Arial" pitchFamily="34" charset="0"/>
              </a:defRPr>
            </a:lvl9pPr>
          </a:lstStyle>
          <a:p>
            <a:pPr algn="ctr"/>
            <a:r>
              <a:rPr lang="en-US" sz="2800" spc="100" dirty="0" err="1">
                <a:solidFill>
                  <a:schemeClr val="accent1">
                    <a:lumMod val="75000"/>
                  </a:schemeClr>
                </a:solidFill>
                <a:ea typeface="Verdana" pitchFamily="34" charset="0"/>
              </a:rPr>
              <a:t>Risco</a:t>
            </a:r>
            <a:r>
              <a:rPr lang="en-US" sz="2800" spc="100" dirty="0">
                <a:solidFill>
                  <a:schemeClr val="accent1">
                    <a:lumMod val="75000"/>
                  </a:schemeClr>
                </a:solidFill>
                <a:ea typeface="Verdana" pitchFamily="34" charset="0"/>
              </a:rPr>
              <a:t> de </a:t>
            </a:r>
            <a:r>
              <a:rPr lang="en-US" sz="2800" spc="100" dirty="0" err="1">
                <a:solidFill>
                  <a:schemeClr val="accent1">
                    <a:lumMod val="75000"/>
                  </a:schemeClr>
                </a:solidFill>
                <a:ea typeface="Verdana" pitchFamily="34" charset="0"/>
              </a:rPr>
              <a:t>morte</a:t>
            </a:r>
            <a:r>
              <a:rPr lang="en-US" sz="2800" spc="100" dirty="0">
                <a:solidFill>
                  <a:schemeClr val="accent1">
                    <a:lumMod val="75000"/>
                  </a:schemeClr>
                </a:solidFill>
                <a:ea typeface="Verdana" pitchFamily="34" charset="0"/>
              </a:rPr>
              <a:t> </a:t>
            </a:r>
            <a:r>
              <a:rPr lang="en-US" sz="2800" spc="100" dirty="0" err="1">
                <a:solidFill>
                  <a:schemeClr val="accent1">
                    <a:lumMod val="75000"/>
                  </a:schemeClr>
                </a:solidFill>
                <a:ea typeface="Verdana" pitchFamily="34" charset="0"/>
              </a:rPr>
              <a:t>por</a:t>
            </a:r>
            <a:r>
              <a:rPr lang="en-US" sz="2800" spc="100" dirty="0">
                <a:solidFill>
                  <a:schemeClr val="accent1">
                    <a:lumMod val="75000"/>
                  </a:schemeClr>
                </a:solidFill>
                <a:ea typeface="Verdana" pitchFamily="34" charset="0"/>
              </a:rPr>
              <a:t> </a:t>
            </a:r>
            <a:r>
              <a:rPr lang="en-US" sz="2800" spc="100" dirty="0" err="1">
                <a:solidFill>
                  <a:schemeClr val="accent1">
                    <a:lumMod val="75000"/>
                  </a:schemeClr>
                </a:solidFill>
                <a:ea typeface="Verdana" pitchFamily="34" charset="0"/>
              </a:rPr>
              <a:t>qualquer</a:t>
            </a:r>
            <a:r>
              <a:rPr lang="en-US" sz="2800" spc="100" dirty="0">
                <a:solidFill>
                  <a:schemeClr val="accent1">
                    <a:lumMod val="75000"/>
                  </a:schemeClr>
                </a:solidFill>
                <a:ea typeface="Verdana" pitchFamily="34" charset="0"/>
              </a:rPr>
              <a:t> </a:t>
            </a:r>
            <a:r>
              <a:rPr lang="en-US" sz="2800" spc="100" dirty="0" err="1">
                <a:solidFill>
                  <a:schemeClr val="accent1">
                    <a:lumMod val="75000"/>
                  </a:schemeClr>
                </a:solidFill>
                <a:ea typeface="Verdana" pitchFamily="34" charset="0"/>
              </a:rPr>
              <a:t>causa</a:t>
            </a:r>
            <a:r>
              <a:rPr lang="en-US" sz="2800" spc="100" dirty="0">
                <a:solidFill>
                  <a:schemeClr val="accent1">
                    <a:lumMod val="75000"/>
                  </a:schemeClr>
                </a:solidFill>
                <a:ea typeface="Verdana" pitchFamily="34" charset="0"/>
              </a:rPr>
              <a:t> </a:t>
            </a:r>
            <a:r>
              <a:rPr lang="en-US" sz="2800" spc="100" dirty="0" err="1">
                <a:solidFill>
                  <a:schemeClr val="accent1">
                    <a:lumMod val="75000"/>
                  </a:schemeClr>
                </a:solidFill>
                <a:ea typeface="Verdana" pitchFamily="34" charset="0"/>
              </a:rPr>
              <a:t>em</a:t>
            </a:r>
            <a:r>
              <a:rPr lang="en-US" sz="2800" spc="100" dirty="0">
                <a:solidFill>
                  <a:schemeClr val="accent1">
                    <a:lumMod val="75000"/>
                  </a:schemeClr>
                </a:solidFill>
                <a:ea typeface="Verdana" pitchFamily="34" charset="0"/>
              </a:rPr>
              <a:t> </a:t>
            </a:r>
          </a:p>
          <a:p>
            <a:pPr algn="ctr"/>
            <a:r>
              <a:rPr lang="en-US" sz="2800" spc="100" dirty="0">
                <a:solidFill>
                  <a:schemeClr val="accent1">
                    <a:lumMod val="75000"/>
                  </a:schemeClr>
                </a:solidFill>
                <a:ea typeface="Verdana" pitchFamily="34" charset="0"/>
              </a:rPr>
              <a:t>1 </a:t>
            </a:r>
            <a:r>
              <a:rPr lang="en-US" sz="2800" spc="100" dirty="0" err="1">
                <a:solidFill>
                  <a:schemeClr val="accent1">
                    <a:lumMod val="75000"/>
                  </a:schemeClr>
                </a:solidFill>
                <a:ea typeface="Verdana" pitchFamily="34" charset="0"/>
              </a:rPr>
              <a:t>milhão</a:t>
            </a:r>
            <a:r>
              <a:rPr lang="en-US" sz="2800" spc="100" dirty="0">
                <a:solidFill>
                  <a:schemeClr val="accent1">
                    <a:lumMod val="75000"/>
                  </a:schemeClr>
                </a:solidFill>
                <a:ea typeface="Verdana" pitchFamily="34" charset="0"/>
              </a:rPr>
              <a:t> e </a:t>
            </a:r>
            <a:r>
              <a:rPr lang="en-US" sz="2800" spc="100" dirty="0" err="1">
                <a:solidFill>
                  <a:schemeClr val="accent1">
                    <a:lumMod val="75000"/>
                  </a:schemeClr>
                </a:solidFill>
                <a:ea typeface="Verdana" pitchFamily="34" charset="0"/>
              </a:rPr>
              <a:t>meio</a:t>
            </a:r>
            <a:r>
              <a:rPr lang="en-US" sz="2800" spc="100" dirty="0">
                <a:solidFill>
                  <a:schemeClr val="accent1">
                    <a:lumMod val="75000"/>
                  </a:schemeClr>
                </a:solidFill>
                <a:ea typeface="Verdana" pitchFamily="34" charset="0"/>
              </a:rPr>
              <a:t> de </a:t>
            </a:r>
            <a:r>
              <a:rPr lang="en-US" sz="2800" spc="100" dirty="0" err="1">
                <a:solidFill>
                  <a:schemeClr val="accent1">
                    <a:lumMod val="75000"/>
                  </a:schemeClr>
                </a:solidFill>
                <a:ea typeface="Verdana" pitchFamily="34" charset="0"/>
              </a:rPr>
              <a:t>pessoas</a:t>
            </a:r>
            <a:endParaRPr lang="en-US" sz="2800" spc="100" dirty="0">
              <a:solidFill>
                <a:schemeClr val="accent1">
                  <a:lumMod val="75000"/>
                </a:schemeClr>
              </a:solidFill>
              <a:ea typeface="Verdana"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t="5589" b="7771"/>
          <a:stretch>
            <a:fillRect/>
          </a:stretch>
        </p:blipFill>
        <p:spPr bwMode="auto">
          <a:xfrm>
            <a:off x="4572000" y="1412776"/>
            <a:ext cx="4420221" cy="295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1498419" y="5445224"/>
            <a:ext cx="6192687" cy="461665"/>
          </a:xfrm>
          <a:prstGeom prst="rect">
            <a:avLst/>
          </a:prstGeom>
          <a:noFill/>
        </p:spPr>
        <p:txBody>
          <a:bodyPr wrap="square" rtlCol="0">
            <a:spAutoFit/>
          </a:bodyPr>
          <a:lstStyle/>
          <a:p>
            <a:r>
              <a:rPr lang="pt-BR" sz="1200" dirty="0">
                <a:solidFill>
                  <a:schemeClr val="accent1">
                    <a:lumMod val="75000"/>
                  </a:schemeClr>
                </a:solidFill>
                <a:latin typeface="Arial" pitchFamily="34" charset="0"/>
                <a:cs typeface="Arial" pitchFamily="34" charset="0"/>
              </a:rPr>
              <a:t>As taxas de risco foram ajustadas para idade, tempo de obesidade, ingestão de álcool, escolaridade, estado civil e atividade física.</a:t>
            </a:r>
          </a:p>
        </p:txBody>
      </p:sp>
      <p:sp>
        <p:nvSpPr>
          <p:cNvPr id="3" name="CaixaDeTexto 2"/>
          <p:cNvSpPr txBox="1"/>
          <p:nvPr/>
        </p:nvSpPr>
        <p:spPr>
          <a:xfrm>
            <a:off x="2051720" y="4625765"/>
            <a:ext cx="5508239" cy="338554"/>
          </a:xfrm>
          <a:prstGeom prst="rect">
            <a:avLst/>
          </a:prstGeom>
          <a:noFill/>
        </p:spPr>
        <p:txBody>
          <a:bodyPr wrap="none" rtlCol="0">
            <a:spAutoFit/>
          </a:bodyPr>
          <a:lstStyle/>
          <a:p>
            <a:r>
              <a:rPr lang="pt-BR" sz="1600" dirty="0">
                <a:solidFill>
                  <a:schemeClr val="accent1">
                    <a:lumMod val="75000"/>
                  </a:schemeClr>
                </a:solidFill>
                <a:latin typeface="Arial" pitchFamily="34" charset="0"/>
                <a:cs typeface="Arial" pitchFamily="34" charset="0"/>
              </a:rPr>
              <a:t>mulheres                                                                 homens</a:t>
            </a:r>
          </a:p>
        </p:txBody>
      </p:sp>
    </p:spTree>
    <p:extLst>
      <p:ext uri="{BB962C8B-B14F-4D97-AF65-F5344CB8AC3E}">
        <p14:creationId xmlns:p14="http://schemas.microsoft.com/office/powerpoint/2010/main" val="908901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Obesity-Life-Lost8jan0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825526"/>
            <a:ext cx="7885113"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6"/>
          <p:cNvSpPr txBox="1">
            <a:spLocks noChangeArrowheads="1"/>
          </p:cNvSpPr>
          <p:nvPr/>
        </p:nvSpPr>
        <p:spPr bwMode="auto">
          <a:xfrm>
            <a:off x="35496" y="6551766"/>
            <a:ext cx="81565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dirty="0">
                <a:solidFill>
                  <a:schemeClr val="accent1">
                    <a:lumMod val="75000"/>
                  </a:schemeClr>
                </a:solidFill>
                <a:latin typeface="Arial" pitchFamily="34" charset="0"/>
                <a:cs typeface="Arial" pitchFamily="34" charset="0"/>
              </a:rPr>
              <a:t>Fontaine KR, et al. </a:t>
            </a:r>
            <a:r>
              <a:rPr lang="pt-BR" sz="1100" dirty="0" err="1">
                <a:solidFill>
                  <a:schemeClr val="accent1">
                    <a:lumMod val="75000"/>
                  </a:schemeClr>
                </a:solidFill>
                <a:latin typeface="Arial" pitchFamily="34" charset="0"/>
                <a:cs typeface="Arial" pitchFamily="34" charset="0"/>
              </a:rPr>
              <a:t>Years</a:t>
            </a:r>
            <a:r>
              <a:rPr lang="pt-BR" sz="110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of</a:t>
            </a:r>
            <a:r>
              <a:rPr lang="pt-BR" sz="110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life</a:t>
            </a:r>
            <a:r>
              <a:rPr lang="pt-BR" sz="110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lost</a:t>
            </a:r>
            <a:r>
              <a:rPr lang="pt-BR" sz="110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due</a:t>
            </a:r>
            <a:r>
              <a:rPr lang="pt-BR" sz="110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to</a:t>
            </a:r>
            <a:r>
              <a:rPr lang="pt-BR" sz="110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obesity</a:t>
            </a:r>
            <a:r>
              <a:rPr lang="pt-BR" sz="1100" dirty="0">
                <a:solidFill>
                  <a:schemeClr val="accent1">
                    <a:lumMod val="75000"/>
                  </a:schemeClr>
                </a:solidFill>
                <a:latin typeface="Arial" pitchFamily="34" charset="0"/>
                <a:cs typeface="Arial" pitchFamily="34" charset="0"/>
              </a:rPr>
              <a:t>. JAMA 2003; 289</a:t>
            </a:r>
          </a:p>
        </p:txBody>
      </p:sp>
      <p:sp>
        <p:nvSpPr>
          <p:cNvPr id="5" name="Title 1"/>
          <p:cNvSpPr txBox="1">
            <a:spLocks/>
          </p:cNvSpPr>
          <p:nvPr/>
        </p:nvSpPr>
        <p:spPr bwMode="auto">
          <a:xfrm>
            <a:off x="320675" y="184374"/>
            <a:ext cx="8470900" cy="868362"/>
          </a:xfrm>
          <a:prstGeom prst="rect">
            <a:avLst/>
          </a:prstGeom>
          <a:ln>
            <a:noFill/>
          </a:ln>
          <a:extLst/>
        </p:spPr>
        <p:style>
          <a:lnRef idx="2">
            <a:schemeClr val="accent6"/>
          </a:lnRef>
          <a:fillRef idx="1">
            <a:schemeClr val="lt1"/>
          </a:fillRef>
          <a:effectRef idx="0">
            <a:schemeClr val="accent6"/>
          </a:effectRef>
          <a:fontRef idx="minor">
            <a:schemeClr val="dk1"/>
          </a:fontRef>
        </p:style>
        <p:txBody>
          <a:bodyPr vert="horz" wrap="square" lIns="45720" tIns="0" rIns="45720" bIns="0" numCol="1" rtlCol="0" anchor="ctr" anchorCtr="0" compatLnSpc="1">
            <a:prstTxWarp prst="textNoShape">
              <a:avLst/>
            </a:prstTxWarp>
            <a:noAutofit/>
          </a:bodyPr>
          <a:lstStyle>
            <a:lvl1pPr algn="l" defTabSz="914400" rtl="0" eaLnBrk="1" fontAlgn="base" latinLnBrk="0" hangingPunct="1">
              <a:lnSpc>
                <a:spcPts val="5000"/>
              </a:lnSpc>
              <a:spcBef>
                <a:spcPct val="0"/>
              </a:spcBef>
              <a:spcAft>
                <a:spcPct val="0"/>
              </a:spcAft>
              <a:buNone/>
              <a:defRPr sz="4600" kern="1200">
                <a:solidFill>
                  <a:schemeClr val="tx1"/>
                </a:solidFill>
                <a:latin typeface="+mj-lt"/>
                <a:ea typeface="+mj-ea"/>
                <a:cs typeface="+mj-cs"/>
              </a:defRPr>
            </a:lvl1pPr>
            <a:lvl2pPr algn="ctr" rtl="0" fontAlgn="base">
              <a:spcBef>
                <a:spcPct val="0"/>
              </a:spcBef>
              <a:spcAft>
                <a:spcPct val="0"/>
              </a:spcAft>
              <a:defRPr sz="4600">
                <a:solidFill>
                  <a:schemeClr val="dk1"/>
                </a:solidFill>
                <a:latin typeface="+mn-lt"/>
                <a:ea typeface="+mn-ea"/>
                <a:cs typeface="+mn-cs"/>
              </a:defRPr>
            </a:lvl2pPr>
            <a:lvl3pPr algn="ctr" rtl="0" fontAlgn="base">
              <a:spcBef>
                <a:spcPct val="0"/>
              </a:spcBef>
              <a:spcAft>
                <a:spcPct val="0"/>
              </a:spcAft>
              <a:defRPr sz="4600">
                <a:solidFill>
                  <a:schemeClr val="dk1"/>
                </a:solidFill>
                <a:latin typeface="+mn-lt"/>
                <a:ea typeface="+mn-ea"/>
                <a:cs typeface="+mn-cs"/>
              </a:defRPr>
            </a:lvl3pPr>
            <a:lvl4pPr algn="ctr" rtl="0" fontAlgn="base">
              <a:spcBef>
                <a:spcPct val="0"/>
              </a:spcBef>
              <a:spcAft>
                <a:spcPct val="0"/>
              </a:spcAft>
              <a:defRPr sz="4600">
                <a:solidFill>
                  <a:schemeClr val="dk1"/>
                </a:solidFill>
                <a:latin typeface="+mn-lt"/>
                <a:ea typeface="+mn-ea"/>
                <a:cs typeface="+mn-cs"/>
              </a:defRPr>
            </a:lvl4pPr>
            <a:lvl5pPr algn="ctr" rtl="0" fontAlgn="base">
              <a:spcBef>
                <a:spcPct val="0"/>
              </a:spcBef>
              <a:spcAft>
                <a:spcPct val="0"/>
              </a:spcAft>
              <a:defRPr sz="4600">
                <a:solidFill>
                  <a:schemeClr val="dk1"/>
                </a:solidFill>
                <a:latin typeface="+mn-lt"/>
                <a:ea typeface="+mn-ea"/>
                <a:cs typeface="+mn-cs"/>
              </a:defRPr>
            </a:lvl5pPr>
            <a:lvl6pPr marL="457200" algn="ctr" rtl="0" fontAlgn="base">
              <a:spcBef>
                <a:spcPct val="0"/>
              </a:spcBef>
              <a:spcAft>
                <a:spcPct val="0"/>
              </a:spcAft>
              <a:defRPr sz="4600">
                <a:solidFill>
                  <a:schemeClr val="dk1"/>
                </a:solidFill>
                <a:latin typeface="+mn-lt"/>
                <a:ea typeface="+mn-ea"/>
                <a:cs typeface="+mn-cs"/>
              </a:defRPr>
            </a:lvl6pPr>
            <a:lvl7pPr marL="914400" algn="ctr" rtl="0" fontAlgn="base">
              <a:spcBef>
                <a:spcPct val="0"/>
              </a:spcBef>
              <a:spcAft>
                <a:spcPct val="0"/>
              </a:spcAft>
              <a:defRPr sz="4600">
                <a:solidFill>
                  <a:schemeClr val="dk1"/>
                </a:solidFill>
                <a:latin typeface="+mn-lt"/>
                <a:ea typeface="+mn-ea"/>
                <a:cs typeface="+mn-cs"/>
              </a:defRPr>
            </a:lvl7pPr>
            <a:lvl8pPr marL="1371600" algn="ctr" rtl="0" fontAlgn="base">
              <a:spcBef>
                <a:spcPct val="0"/>
              </a:spcBef>
              <a:spcAft>
                <a:spcPct val="0"/>
              </a:spcAft>
              <a:defRPr sz="4600">
                <a:solidFill>
                  <a:schemeClr val="dk1"/>
                </a:solidFill>
                <a:latin typeface="+mn-lt"/>
                <a:ea typeface="+mn-ea"/>
                <a:cs typeface="+mn-cs"/>
              </a:defRPr>
            </a:lvl8pPr>
            <a:lvl9pPr marL="1828800" algn="ctr" rtl="0" fontAlgn="base">
              <a:spcBef>
                <a:spcPct val="0"/>
              </a:spcBef>
              <a:spcAft>
                <a:spcPct val="0"/>
              </a:spcAft>
              <a:defRPr sz="4600">
                <a:solidFill>
                  <a:schemeClr val="dk1"/>
                </a:solidFill>
                <a:latin typeface="+mn-lt"/>
                <a:ea typeface="+mn-ea"/>
                <a:cs typeface="+mn-cs"/>
              </a:defRPr>
            </a:lvl9pPr>
          </a:lstStyle>
          <a:p>
            <a:pPr algn="ctr">
              <a:lnSpc>
                <a:spcPct val="100000"/>
              </a:lnSpc>
            </a:pPr>
            <a:r>
              <a:rPr lang="en-US" sz="2800" b="1" spc="100" dirty="0" err="1">
                <a:solidFill>
                  <a:schemeClr val="accent1">
                    <a:lumMod val="75000"/>
                  </a:schemeClr>
                </a:solidFill>
                <a:latin typeface="Arial" pitchFamily="34" charset="0"/>
                <a:cs typeface="Arial" pitchFamily="34" charset="0"/>
              </a:rPr>
              <a:t>Anos</a:t>
            </a:r>
            <a:r>
              <a:rPr lang="en-US" sz="2800" b="1" spc="100" dirty="0">
                <a:solidFill>
                  <a:schemeClr val="accent1">
                    <a:lumMod val="75000"/>
                  </a:schemeClr>
                </a:solidFill>
                <a:latin typeface="Arial" pitchFamily="34" charset="0"/>
                <a:cs typeface="Arial" pitchFamily="34" charset="0"/>
              </a:rPr>
              <a:t> de </a:t>
            </a:r>
            <a:r>
              <a:rPr lang="en-US" sz="2800" b="1" spc="100" dirty="0" err="1">
                <a:solidFill>
                  <a:schemeClr val="accent1">
                    <a:lumMod val="75000"/>
                  </a:schemeClr>
                </a:solidFill>
                <a:latin typeface="Arial" pitchFamily="34" charset="0"/>
                <a:cs typeface="Arial" pitchFamily="34" charset="0"/>
              </a:rPr>
              <a:t>vida</a:t>
            </a:r>
            <a:r>
              <a:rPr lang="en-US" sz="2800" b="1" spc="100" dirty="0">
                <a:solidFill>
                  <a:schemeClr val="accent1">
                    <a:lumMod val="75000"/>
                  </a:schemeClr>
                </a:solidFill>
                <a:latin typeface="Arial" pitchFamily="34" charset="0"/>
                <a:cs typeface="Arial" pitchFamily="34" charset="0"/>
              </a:rPr>
              <a:t> </a:t>
            </a:r>
            <a:r>
              <a:rPr lang="en-US" sz="2800" b="1" spc="100" dirty="0" err="1">
                <a:solidFill>
                  <a:schemeClr val="accent1">
                    <a:lumMod val="75000"/>
                  </a:schemeClr>
                </a:solidFill>
                <a:latin typeface="Arial" pitchFamily="34" charset="0"/>
                <a:cs typeface="Arial" pitchFamily="34" charset="0"/>
              </a:rPr>
              <a:t>perdidos</a:t>
            </a:r>
            <a:r>
              <a:rPr lang="en-US" sz="2800" b="1" spc="100" dirty="0">
                <a:solidFill>
                  <a:schemeClr val="accent1">
                    <a:lumMod val="75000"/>
                  </a:schemeClr>
                </a:solidFill>
                <a:latin typeface="Arial" pitchFamily="34" charset="0"/>
                <a:cs typeface="Arial" pitchFamily="34" charset="0"/>
              </a:rPr>
              <a:t> </a:t>
            </a:r>
            <a:r>
              <a:rPr lang="en-US" sz="2800" b="1" spc="100" dirty="0" err="1">
                <a:solidFill>
                  <a:schemeClr val="accent1">
                    <a:lumMod val="75000"/>
                  </a:schemeClr>
                </a:solidFill>
                <a:latin typeface="Arial" pitchFamily="34" charset="0"/>
                <a:cs typeface="Arial" pitchFamily="34" charset="0"/>
              </a:rPr>
              <a:t>por</a:t>
            </a:r>
            <a:r>
              <a:rPr lang="en-US" sz="2800" b="1" spc="100" dirty="0">
                <a:solidFill>
                  <a:schemeClr val="accent1">
                    <a:lumMod val="75000"/>
                  </a:schemeClr>
                </a:solidFill>
                <a:latin typeface="Arial" pitchFamily="34" charset="0"/>
                <a:cs typeface="Arial" pitchFamily="34" charset="0"/>
              </a:rPr>
              <a:t> tempo de </a:t>
            </a:r>
            <a:r>
              <a:rPr lang="en-US" sz="2800" b="1" spc="100" dirty="0" err="1">
                <a:solidFill>
                  <a:schemeClr val="accent1">
                    <a:lumMod val="75000"/>
                  </a:schemeClr>
                </a:solidFill>
                <a:latin typeface="Arial" pitchFamily="34" charset="0"/>
                <a:cs typeface="Arial" pitchFamily="34" charset="0"/>
              </a:rPr>
              <a:t>obesidade</a:t>
            </a:r>
            <a:r>
              <a:rPr lang="en-US" sz="2800" b="1" spc="100" dirty="0">
                <a:solidFill>
                  <a:schemeClr val="accent1">
                    <a:lumMod val="75000"/>
                  </a:schemeClr>
                </a:solidFill>
                <a:latin typeface="Arial" pitchFamily="34" charset="0"/>
                <a:cs typeface="Arial" pitchFamily="34" charset="0"/>
              </a:rPr>
              <a:t> e </a:t>
            </a:r>
            <a:r>
              <a:rPr lang="en-US" sz="2800" b="1" spc="100" dirty="0" err="1">
                <a:solidFill>
                  <a:schemeClr val="accent1">
                    <a:lumMod val="75000"/>
                  </a:schemeClr>
                </a:solidFill>
                <a:latin typeface="Arial" pitchFamily="34" charset="0"/>
                <a:cs typeface="Arial" pitchFamily="34" charset="0"/>
              </a:rPr>
              <a:t>grau</a:t>
            </a:r>
            <a:r>
              <a:rPr lang="en-US" sz="2800" b="1" spc="100" dirty="0">
                <a:solidFill>
                  <a:schemeClr val="accent1">
                    <a:lumMod val="75000"/>
                  </a:schemeClr>
                </a:solidFill>
                <a:latin typeface="Arial" pitchFamily="34" charset="0"/>
                <a:cs typeface="Arial" pitchFamily="34" charset="0"/>
              </a:rPr>
              <a:t> de </a:t>
            </a:r>
            <a:r>
              <a:rPr lang="en-US" sz="2800" b="1" spc="100" dirty="0" err="1">
                <a:solidFill>
                  <a:schemeClr val="accent1">
                    <a:lumMod val="75000"/>
                  </a:schemeClr>
                </a:solidFill>
                <a:latin typeface="Arial" pitchFamily="34" charset="0"/>
                <a:cs typeface="Arial" pitchFamily="34" charset="0"/>
              </a:rPr>
              <a:t>sobrepeso</a:t>
            </a:r>
            <a:endParaRPr lang="en-US" sz="2800" b="1" spc="100" dirty="0">
              <a:solidFill>
                <a:schemeClr val="accent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70335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6767"/>
            <a:ext cx="7772400" cy="1037977"/>
          </a:xfrm>
        </p:spPr>
        <p:txBody>
          <a:bodyPr>
            <a:noAutofit/>
          </a:bodyPr>
          <a:lstStyle/>
          <a:p>
            <a:r>
              <a:rPr lang="pt-BR" sz="3200" b="1" dirty="0">
                <a:solidFill>
                  <a:schemeClr val="accent1">
                    <a:lumMod val="75000"/>
                  </a:schemeClr>
                </a:solidFill>
                <a:latin typeface="Arial" pitchFamily="34" charset="0"/>
                <a:cs typeface="Arial" pitchFamily="34" charset="0"/>
              </a:rPr>
              <a:t>A obesidade reduz a chance de longevidade</a:t>
            </a:r>
          </a:p>
        </p:txBody>
      </p:sp>
      <p:sp>
        <p:nvSpPr>
          <p:cNvPr id="8" name="CaixaDeTexto 7"/>
          <p:cNvSpPr txBox="1"/>
          <p:nvPr/>
        </p:nvSpPr>
        <p:spPr>
          <a:xfrm>
            <a:off x="36513" y="6381328"/>
            <a:ext cx="8999983" cy="430887"/>
          </a:xfrm>
          <a:prstGeom prst="rect">
            <a:avLst/>
          </a:prstGeom>
          <a:noFill/>
        </p:spPr>
        <p:txBody>
          <a:bodyPr wrap="square" rtlCol="0">
            <a:spAutoFit/>
          </a:bodyPr>
          <a:lstStyle/>
          <a:p>
            <a:r>
              <a:rPr lang="pt-BR" sz="1100" dirty="0" err="1">
                <a:solidFill>
                  <a:schemeClr val="accent1">
                    <a:lumMod val="75000"/>
                  </a:schemeClr>
                </a:solidFill>
              </a:rPr>
              <a:t>Prospective</a:t>
            </a:r>
            <a:r>
              <a:rPr lang="pt-BR" sz="1100" dirty="0">
                <a:solidFill>
                  <a:schemeClr val="accent1">
                    <a:lumMod val="75000"/>
                  </a:schemeClr>
                </a:solidFill>
              </a:rPr>
              <a:t> </a:t>
            </a:r>
            <a:r>
              <a:rPr lang="pt-BR" sz="1100" dirty="0" err="1">
                <a:solidFill>
                  <a:schemeClr val="accent1">
                    <a:lumMod val="75000"/>
                  </a:schemeClr>
                </a:solidFill>
              </a:rPr>
              <a:t>Studies</a:t>
            </a:r>
            <a:r>
              <a:rPr lang="pt-BR" sz="1100" dirty="0">
                <a:solidFill>
                  <a:schemeClr val="accent1">
                    <a:lumMod val="75000"/>
                  </a:schemeClr>
                </a:solidFill>
              </a:rPr>
              <a:t> </a:t>
            </a:r>
            <a:r>
              <a:rPr lang="pt-BR" sz="1100" dirty="0" err="1">
                <a:solidFill>
                  <a:schemeClr val="accent1">
                    <a:lumMod val="75000"/>
                  </a:schemeClr>
                </a:solidFill>
              </a:rPr>
              <a:t>Collaboration</a:t>
            </a:r>
            <a:r>
              <a:rPr lang="pt-BR" sz="1100" dirty="0">
                <a:solidFill>
                  <a:schemeClr val="accent1">
                    <a:lumMod val="75000"/>
                  </a:schemeClr>
                </a:solidFill>
              </a:rPr>
              <a:t>, </a:t>
            </a:r>
            <a:r>
              <a:rPr lang="pt-BR" sz="1100" dirty="0" err="1">
                <a:solidFill>
                  <a:schemeClr val="accent1">
                    <a:lumMod val="75000"/>
                  </a:schemeClr>
                </a:solidFill>
              </a:rPr>
              <a:t>Whitlock</a:t>
            </a:r>
            <a:r>
              <a:rPr lang="pt-BR" sz="1100" dirty="0">
                <a:solidFill>
                  <a:schemeClr val="accent1">
                    <a:lumMod val="75000"/>
                  </a:schemeClr>
                </a:solidFill>
              </a:rPr>
              <a:t> G, et al. </a:t>
            </a:r>
          </a:p>
          <a:p>
            <a:r>
              <a:rPr lang="pt-BR" sz="1100" dirty="0" err="1">
                <a:solidFill>
                  <a:schemeClr val="accent1">
                    <a:lumMod val="75000"/>
                  </a:schemeClr>
                </a:solidFill>
              </a:rPr>
              <a:t>Body-mass</a:t>
            </a:r>
            <a:r>
              <a:rPr lang="pt-BR" sz="1100" dirty="0">
                <a:solidFill>
                  <a:schemeClr val="accent1">
                    <a:lumMod val="75000"/>
                  </a:schemeClr>
                </a:solidFill>
              </a:rPr>
              <a:t> index </a:t>
            </a:r>
            <a:r>
              <a:rPr lang="pt-BR" sz="1100" dirty="0" err="1">
                <a:solidFill>
                  <a:schemeClr val="accent1">
                    <a:lumMod val="75000"/>
                  </a:schemeClr>
                </a:solidFill>
              </a:rPr>
              <a:t>and</a:t>
            </a:r>
            <a:r>
              <a:rPr lang="pt-BR" sz="1100" dirty="0">
                <a:solidFill>
                  <a:schemeClr val="accent1">
                    <a:lumMod val="75000"/>
                  </a:schemeClr>
                </a:solidFill>
              </a:rPr>
              <a:t> cause-</a:t>
            </a:r>
            <a:r>
              <a:rPr lang="pt-BR" sz="1100" dirty="0" err="1">
                <a:solidFill>
                  <a:schemeClr val="accent1">
                    <a:lumMod val="75000"/>
                  </a:schemeClr>
                </a:solidFill>
              </a:rPr>
              <a:t>specific</a:t>
            </a:r>
            <a:r>
              <a:rPr lang="pt-BR" sz="1100" dirty="0">
                <a:solidFill>
                  <a:schemeClr val="accent1">
                    <a:lumMod val="75000"/>
                  </a:schemeClr>
                </a:solidFill>
              </a:rPr>
              <a:t> </a:t>
            </a:r>
            <a:r>
              <a:rPr lang="pt-BR" sz="1100" dirty="0" err="1">
                <a:solidFill>
                  <a:schemeClr val="accent1">
                    <a:lumMod val="75000"/>
                  </a:schemeClr>
                </a:solidFill>
              </a:rPr>
              <a:t>mortality</a:t>
            </a:r>
            <a:r>
              <a:rPr lang="pt-BR" sz="1100" dirty="0">
                <a:solidFill>
                  <a:schemeClr val="accent1">
                    <a:lumMod val="75000"/>
                  </a:schemeClr>
                </a:solidFill>
              </a:rPr>
              <a:t> in 900 000 </a:t>
            </a:r>
            <a:r>
              <a:rPr lang="pt-BR" sz="1100" dirty="0" err="1">
                <a:solidFill>
                  <a:schemeClr val="accent1">
                    <a:lumMod val="75000"/>
                  </a:schemeClr>
                </a:solidFill>
              </a:rPr>
              <a:t>adults</a:t>
            </a:r>
            <a:r>
              <a:rPr lang="pt-BR" sz="1100" dirty="0">
                <a:solidFill>
                  <a:schemeClr val="accent1">
                    <a:lumMod val="75000"/>
                  </a:schemeClr>
                </a:solidFill>
              </a:rPr>
              <a:t>: </a:t>
            </a:r>
            <a:r>
              <a:rPr lang="pt-BR" sz="1100" dirty="0" err="1">
                <a:solidFill>
                  <a:schemeClr val="accent1">
                    <a:lumMod val="75000"/>
                  </a:schemeClr>
                </a:solidFill>
              </a:rPr>
              <a:t>collaborative</a:t>
            </a:r>
            <a:r>
              <a:rPr lang="pt-BR" sz="1100" dirty="0">
                <a:solidFill>
                  <a:schemeClr val="accent1">
                    <a:lumMod val="75000"/>
                  </a:schemeClr>
                </a:solidFill>
              </a:rPr>
              <a:t> </a:t>
            </a:r>
            <a:r>
              <a:rPr lang="pt-BR" sz="1100" dirty="0" err="1">
                <a:solidFill>
                  <a:schemeClr val="accent1">
                    <a:lumMod val="75000"/>
                  </a:schemeClr>
                </a:solidFill>
              </a:rPr>
              <a:t>analyses</a:t>
            </a:r>
            <a:r>
              <a:rPr lang="pt-BR" sz="1100" dirty="0">
                <a:solidFill>
                  <a:schemeClr val="accent1">
                    <a:lumMod val="75000"/>
                  </a:schemeClr>
                </a:solidFill>
              </a:rPr>
              <a:t> </a:t>
            </a:r>
            <a:r>
              <a:rPr lang="pt-BR" sz="1100" dirty="0" err="1">
                <a:solidFill>
                  <a:schemeClr val="accent1">
                    <a:lumMod val="75000"/>
                  </a:schemeClr>
                </a:solidFill>
              </a:rPr>
              <a:t>of</a:t>
            </a:r>
            <a:r>
              <a:rPr lang="pt-BR" sz="1100" dirty="0">
                <a:solidFill>
                  <a:schemeClr val="accent1">
                    <a:lumMod val="75000"/>
                  </a:schemeClr>
                </a:solidFill>
              </a:rPr>
              <a:t> 57 </a:t>
            </a:r>
            <a:r>
              <a:rPr lang="pt-BR" sz="1100" dirty="0" err="1">
                <a:solidFill>
                  <a:schemeClr val="accent1">
                    <a:lumMod val="75000"/>
                  </a:schemeClr>
                </a:solidFill>
              </a:rPr>
              <a:t>prospective</a:t>
            </a:r>
            <a:r>
              <a:rPr lang="pt-BR" sz="1100" dirty="0">
                <a:solidFill>
                  <a:schemeClr val="accent1">
                    <a:lumMod val="75000"/>
                  </a:schemeClr>
                </a:solidFill>
              </a:rPr>
              <a:t> </a:t>
            </a:r>
            <a:r>
              <a:rPr lang="pt-BR" sz="1100" dirty="0" err="1">
                <a:solidFill>
                  <a:schemeClr val="accent1">
                    <a:lumMod val="75000"/>
                  </a:schemeClr>
                </a:solidFill>
              </a:rPr>
              <a:t>studies</a:t>
            </a:r>
            <a:r>
              <a:rPr lang="pt-BR" sz="1100" dirty="0">
                <a:solidFill>
                  <a:schemeClr val="accent1">
                    <a:lumMod val="75000"/>
                  </a:schemeClr>
                </a:solidFill>
              </a:rPr>
              <a:t>. Lancet. 2009;373(9669):1083-96.</a:t>
            </a:r>
            <a:endParaRPr lang="pt-BR" sz="1100" dirty="0">
              <a:solidFill>
                <a:schemeClr val="accent1">
                  <a:lumMod val="75000"/>
                </a:schemeClr>
              </a:solidFill>
              <a:latin typeface="Arial" pitchFamily="34" charset="0"/>
              <a:cs typeface="Arial" pitchFamily="34"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399"/>
          <a:stretch/>
        </p:blipFill>
        <p:spPr bwMode="auto">
          <a:xfrm>
            <a:off x="179512" y="1556792"/>
            <a:ext cx="869265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135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86767"/>
            <a:ext cx="7772400" cy="965969"/>
          </a:xfrm>
        </p:spPr>
        <p:txBody>
          <a:bodyPr>
            <a:normAutofit fontScale="90000"/>
          </a:bodyPr>
          <a:lstStyle/>
          <a:p>
            <a:r>
              <a:rPr lang="pt-BR" sz="3600" b="1" dirty="0">
                <a:solidFill>
                  <a:schemeClr val="accent1">
                    <a:lumMod val="75000"/>
                  </a:schemeClr>
                </a:solidFill>
                <a:latin typeface="Arial" pitchFamily="34" charset="0"/>
                <a:cs typeface="Arial" pitchFamily="34" charset="0"/>
              </a:rPr>
              <a:t>Presença de fatores de risco de acordo com o valor de IMC</a:t>
            </a:r>
          </a:p>
        </p:txBody>
      </p:sp>
      <p:sp>
        <p:nvSpPr>
          <p:cNvPr id="7" name="CaixaDeTexto 6"/>
          <p:cNvSpPr txBox="1"/>
          <p:nvPr/>
        </p:nvSpPr>
        <p:spPr>
          <a:xfrm>
            <a:off x="36513" y="6381328"/>
            <a:ext cx="8999983" cy="430887"/>
          </a:xfrm>
          <a:prstGeom prst="rect">
            <a:avLst/>
          </a:prstGeom>
          <a:noFill/>
        </p:spPr>
        <p:txBody>
          <a:bodyPr wrap="square" rtlCol="0">
            <a:spAutoFit/>
          </a:bodyPr>
          <a:lstStyle/>
          <a:p>
            <a:r>
              <a:rPr lang="pt-BR" sz="1100" dirty="0" err="1">
                <a:solidFill>
                  <a:schemeClr val="accent1">
                    <a:lumMod val="75000"/>
                  </a:schemeClr>
                </a:solidFill>
              </a:rPr>
              <a:t>Prospective</a:t>
            </a:r>
            <a:r>
              <a:rPr lang="pt-BR" sz="1100" dirty="0">
                <a:solidFill>
                  <a:schemeClr val="accent1">
                    <a:lumMod val="75000"/>
                  </a:schemeClr>
                </a:solidFill>
              </a:rPr>
              <a:t> </a:t>
            </a:r>
            <a:r>
              <a:rPr lang="pt-BR" sz="1100" dirty="0" err="1">
                <a:solidFill>
                  <a:schemeClr val="accent1">
                    <a:lumMod val="75000"/>
                  </a:schemeClr>
                </a:solidFill>
              </a:rPr>
              <a:t>Studies</a:t>
            </a:r>
            <a:r>
              <a:rPr lang="pt-BR" sz="1100" dirty="0">
                <a:solidFill>
                  <a:schemeClr val="accent1">
                    <a:lumMod val="75000"/>
                  </a:schemeClr>
                </a:solidFill>
              </a:rPr>
              <a:t> </a:t>
            </a:r>
            <a:r>
              <a:rPr lang="pt-BR" sz="1100" dirty="0" err="1">
                <a:solidFill>
                  <a:schemeClr val="accent1">
                    <a:lumMod val="75000"/>
                  </a:schemeClr>
                </a:solidFill>
              </a:rPr>
              <a:t>Collaboration</a:t>
            </a:r>
            <a:r>
              <a:rPr lang="pt-BR" sz="1100" dirty="0">
                <a:solidFill>
                  <a:schemeClr val="accent1">
                    <a:lumMod val="75000"/>
                  </a:schemeClr>
                </a:solidFill>
              </a:rPr>
              <a:t>, </a:t>
            </a:r>
            <a:r>
              <a:rPr lang="pt-BR" sz="1100" dirty="0" err="1">
                <a:solidFill>
                  <a:schemeClr val="accent1">
                    <a:lumMod val="75000"/>
                  </a:schemeClr>
                </a:solidFill>
              </a:rPr>
              <a:t>Whitlock</a:t>
            </a:r>
            <a:r>
              <a:rPr lang="pt-BR" sz="1100" dirty="0">
                <a:solidFill>
                  <a:schemeClr val="accent1">
                    <a:lumMod val="75000"/>
                  </a:schemeClr>
                </a:solidFill>
              </a:rPr>
              <a:t> G, et al. </a:t>
            </a:r>
          </a:p>
          <a:p>
            <a:r>
              <a:rPr lang="pt-BR" sz="1100" dirty="0" err="1">
                <a:solidFill>
                  <a:schemeClr val="accent1">
                    <a:lumMod val="75000"/>
                  </a:schemeClr>
                </a:solidFill>
              </a:rPr>
              <a:t>Body-mass</a:t>
            </a:r>
            <a:r>
              <a:rPr lang="pt-BR" sz="1100" dirty="0">
                <a:solidFill>
                  <a:schemeClr val="accent1">
                    <a:lumMod val="75000"/>
                  </a:schemeClr>
                </a:solidFill>
              </a:rPr>
              <a:t> index </a:t>
            </a:r>
            <a:r>
              <a:rPr lang="pt-BR" sz="1100" dirty="0" err="1">
                <a:solidFill>
                  <a:schemeClr val="accent1">
                    <a:lumMod val="75000"/>
                  </a:schemeClr>
                </a:solidFill>
              </a:rPr>
              <a:t>and</a:t>
            </a:r>
            <a:r>
              <a:rPr lang="pt-BR" sz="1100" dirty="0">
                <a:solidFill>
                  <a:schemeClr val="accent1">
                    <a:lumMod val="75000"/>
                  </a:schemeClr>
                </a:solidFill>
              </a:rPr>
              <a:t> cause-</a:t>
            </a:r>
            <a:r>
              <a:rPr lang="pt-BR" sz="1100" dirty="0" err="1">
                <a:solidFill>
                  <a:schemeClr val="accent1">
                    <a:lumMod val="75000"/>
                  </a:schemeClr>
                </a:solidFill>
              </a:rPr>
              <a:t>specific</a:t>
            </a:r>
            <a:r>
              <a:rPr lang="pt-BR" sz="1100" dirty="0">
                <a:solidFill>
                  <a:schemeClr val="accent1">
                    <a:lumMod val="75000"/>
                  </a:schemeClr>
                </a:solidFill>
              </a:rPr>
              <a:t> </a:t>
            </a:r>
            <a:r>
              <a:rPr lang="pt-BR" sz="1100" dirty="0" err="1">
                <a:solidFill>
                  <a:schemeClr val="accent1">
                    <a:lumMod val="75000"/>
                  </a:schemeClr>
                </a:solidFill>
              </a:rPr>
              <a:t>mortality</a:t>
            </a:r>
            <a:r>
              <a:rPr lang="pt-BR" sz="1100" dirty="0">
                <a:solidFill>
                  <a:schemeClr val="accent1">
                    <a:lumMod val="75000"/>
                  </a:schemeClr>
                </a:solidFill>
              </a:rPr>
              <a:t> in 900 000 </a:t>
            </a:r>
            <a:r>
              <a:rPr lang="pt-BR" sz="1100" dirty="0" err="1">
                <a:solidFill>
                  <a:schemeClr val="accent1">
                    <a:lumMod val="75000"/>
                  </a:schemeClr>
                </a:solidFill>
              </a:rPr>
              <a:t>adults</a:t>
            </a:r>
            <a:r>
              <a:rPr lang="pt-BR" sz="1100" dirty="0">
                <a:solidFill>
                  <a:schemeClr val="accent1">
                    <a:lumMod val="75000"/>
                  </a:schemeClr>
                </a:solidFill>
              </a:rPr>
              <a:t>: </a:t>
            </a:r>
            <a:r>
              <a:rPr lang="pt-BR" sz="1100" dirty="0" err="1">
                <a:solidFill>
                  <a:schemeClr val="accent1">
                    <a:lumMod val="75000"/>
                  </a:schemeClr>
                </a:solidFill>
              </a:rPr>
              <a:t>collaborative</a:t>
            </a:r>
            <a:r>
              <a:rPr lang="pt-BR" sz="1100" dirty="0">
                <a:solidFill>
                  <a:schemeClr val="accent1">
                    <a:lumMod val="75000"/>
                  </a:schemeClr>
                </a:solidFill>
              </a:rPr>
              <a:t> </a:t>
            </a:r>
            <a:r>
              <a:rPr lang="pt-BR" sz="1100" dirty="0" err="1">
                <a:solidFill>
                  <a:schemeClr val="accent1">
                    <a:lumMod val="75000"/>
                  </a:schemeClr>
                </a:solidFill>
              </a:rPr>
              <a:t>analyses</a:t>
            </a:r>
            <a:r>
              <a:rPr lang="pt-BR" sz="1100" dirty="0">
                <a:solidFill>
                  <a:schemeClr val="accent1">
                    <a:lumMod val="75000"/>
                  </a:schemeClr>
                </a:solidFill>
              </a:rPr>
              <a:t> </a:t>
            </a:r>
            <a:r>
              <a:rPr lang="pt-BR" sz="1100" dirty="0" err="1">
                <a:solidFill>
                  <a:schemeClr val="accent1">
                    <a:lumMod val="75000"/>
                  </a:schemeClr>
                </a:solidFill>
              </a:rPr>
              <a:t>of</a:t>
            </a:r>
            <a:r>
              <a:rPr lang="pt-BR" sz="1100" dirty="0">
                <a:solidFill>
                  <a:schemeClr val="accent1">
                    <a:lumMod val="75000"/>
                  </a:schemeClr>
                </a:solidFill>
              </a:rPr>
              <a:t> 57 </a:t>
            </a:r>
            <a:r>
              <a:rPr lang="pt-BR" sz="1100" dirty="0" err="1">
                <a:solidFill>
                  <a:schemeClr val="accent1">
                    <a:lumMod val="75000"/>
                  </a:schemeClr>
                </a:solidFill>
              </a:rPr>
              <a:t>prospective</a:t>
            </a:r>
            <a:r>
              <a:rPr lang="pt-BR" sz="1100" dirty="0">
                <a:solidFill>
                  <a:schemeClr val="accent1">
                    <a:lumMod val="75000"/>
                  </a:schemeClr>
                </a:solidFill>
              </a:rPr>
              <a:t> </a:t>
            </a:r>
            <a:r>
              <a:rPr lang="pt-BR" sz="1100" dirty="0" err="1">
                <a:solidFill>
                  <a:schemeClr val="accent1">
                    <a:lumMod val="75000"/>
                  </a:schemeClr>
                </a:solidFill>
              </a:rPr>
              <a:t>studies</a:t>
            </a:r>
            <a:r>
              <a:rPr lang="pt-BR" sz="1100" dirty="0">
                <a:solidFill>
                  <a:schemeClr val="accent1">
                    <a:lumMod val="75000"/>
                  </a:schemeClr>
                </a:solidFill>
              </a:rPr>
              <a:t>. Lancet. 2009;373(9669):1083-96.</a:t>
            </a:r>
            <a:endParaRPr lang="pt-BR" sz="1100" dirty="0">
              <a:solidFill>
                <a:schemeClr val="accent1">
                  <a:lumMod val="75000"/>
                </a:schemeClr>
              </a:solidFill>
              <a:latin typeface="Arial" pitchFamily="34" charset="0"/>
              <a:cs typeface="Arial" pitchFamily="34" charset="0"/>
            </a:endParaRPr>
          </a:p>
        </p:txBody>
      </p:sp>
      <p:pic>
        <p:nvPicPr>
          <p:cNvPr id="7174" name="Picture 6" descr="http://www.thelancet.com/cms/attachment/2001002445/2003734297/gr1_lr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012"/>
          <a:stretch/>
        </p:blipFill>
        <p:spPr bwMode="auto">
          <a:xfrm>
            <a:off x="107504" y="1340768"/>
            <a:ext cx="4420814" cy="3312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thelancet.com/cms/attachment/2001002445/2003734297/gr1_lr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3708" r="7091"/>
          <a:stretch/>
        </p:blipFill>
        <p:spPr bwMode="auto">
          <a:xfrm>
            <a:off x="4526658" y="1268760"/>
            <a:ext cx="4581846"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66218" y="4924325"/>
            <a:ext cx="7920880" cy="1384995"/>
          </a:xfrm>
          <a:prstGeom prst="rect">
            <a:avLst/>
          </a:prstGeom>
          <a:noFill/>
        </p:spPr>
        <p:txBody>
          <a:bodyPr wrap="square" rtlCol="0">
            <a:spAutoFit/>
          </a:bodyPr>
          <a:lstStyle/>
          <a:p>
            <a:pPr marL="171450" indent="-171450">
              <a:buFont typeface="Arial" pitchFamily="34" charset="0"/>
              <a:buChar char="•"/>
            </a:pPr>
            <a:r>
              <a:rPr lang="pt-BR" sz="1200" dirty="0">
                <a:solidFill>
                  <a:schemeClr val="accent1">
                    <a:lumMod val="75000"/>
                  </a:schemeClr>
                </a:solidFill>
                <a:latin typeface="Arial" pitchFamily="34" charset="0"/>
                <a:cs typeface="Arial" pitchFamily="34" charset="0"/>
              </a:rPr>
              <a:t>Cada aumento de 5 kg/m² IMC foi associado a 4-5 mmHg de elevação na PAS e PAD, a redução do colesterol HDL, aumento do colesterol não-HDL e, portanto, forte aumento da proporção de não-HDL:HDL.                Acima de 30 kg/m², a correlação do IMC com frações de colesterol foi fraca. </a:t>
            </a:r>
          </a:p>
          <a:p>
            <a:pPr marL="171450" indent="-171450">
              <a:buFont typeface="Arial" pitchFamily="34" charset="0"/>
              <a:buChar char="•"/>
            </a:pPr>
            <a:endParaRPr lang="pt-BR" sz="1200" dirty="0">
              <a:solidFill>
                <a:schemeClr val="accent1">
                  <a:lumMod val="75000"/>
                </a:schemeClr>
              </a:solidFill>
              <a:latin typeface="Arial" pitchFamily="34" charset="0"/>
              <a:cs typeface="Arial" pitchFamily="34" charset="0"/>
            </a:endParaRPr>
          </a:p>
          <a:p>
            <a:pPr marL="171450" indent="-171450">
              <a:buFont typeface="Arial" pitchFamily="34" charset="0"/>
              <a:buChar char="•"/>
            </a:pPr>
            <a:r>
              <a:rPr lang="pt-BR" sz="1200" dirty="0">
                <a:solidFill>
                  <a:schemeClr val="accent1">
                    <a:lumMod val="75000"/>
                  </a:schemeClr>
                </a:solidFill>
                <a:latin typeface="Arial" pitchFamily="34" charset="0"/>
                <a:cs typeface="Arial" pitchFamily="34" charset="0"/>
              </a:rPr>
              <a:t>Associação com diabetes foi muito forte, com aumento da prevalência &gt;5 vezes na faixa de IMC.</a:t>
            </a:r>
          </a:p>
          <a:p>
            <a:pPr marL="171450" indent="-171450">
              <a:buFont typeface="Arial" pitchFamily="34" charset="0"/>
              <a:buChar char="•"/>
            </a:pPr>
            <a:r>
              <a:rPr lang="pt-BR" sz="1200" dirty="0">
                <a:solidFill>
                  <a:schemeClr val="accent1">
                    <a:lumMod val="75000"/>
                  </a:schemeClr>
                </a:solidFill>
                <a:latin typeface="Arial" pitchFamily="34" charset="0"/>
                <a:cs typeface="Arial" pitchFamily="34" charset="0"/>
              </a:rPr>
              <a:t> </a:t>
            </a:r>
          </a:p>
          <a:p>
            <a:pPr marL="171450" indent="-171450">
              <a:buFont typeface="Arial" pitchFamily="34" charset="0"/>
              <a:buChar char="•"/>
            </a:pPr>
            <a:r>
              <a:rPr lang="pt-BR" sz="1200" dirty="0">
                <a:solidFill>
                  <a:schemeClr val="accent1">
                    <a:lumMod val="75000"/>
                  </a:schemeClr>
                </a:solidFill>
                <a:latin typeface="Arial" pitchFamily="34" charset="0"/>
                <a:cs typeface="Arial" pitchFamily="34" charset="0"/>
              </a:rPr>
              <a:t>Após ajustes, o tabagismo e o uso de álcool afetam pouco o IMC (de &lt;1 a 1,2 kg/m²)</a:t>
            </a:r>
          </a:p>
        </p:txBody>
      </p:sp>
    </p:spTree>
    <p:extLst>
      <p:ext uri="{BB962C8B-B14F-4D97-AF65-F5344CB8AC3E}">
        <p14:creationId xmlns:p14="http://schemas.microsoft.com/office/powerpoint/2010/main" val="3287135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706090"/>
          </a:xfrm>
          <a:ln>
            <a:noFill/>
          </a:ln>
        </p:spPr>
        <p:txBody>
          <a:bodyPr/>
          <a:lstStyle/>
          <a:p>
            <a:r>
              <a:rPr lang="pt-BR" sz="3200" b="1" dirty="0">
                <a:solidFill>
                  <a:schemeClr val="tx2"/>
                </a:solidFill>
                <a:latin typeface="Arial" pitchFamily="34" charset="0"/>
                <a:cs typeface="Arial" pitchFamily="34" charset="0"/>
              </a:rPr>
              <a:t>Conflitos de interesse</a:t>
            </a:r>
          </a:p>
        </p:txBody>
      </p:sp>
      <p:sp>
        <p:nvSpPr>
          <p:cNvPr id="3" name="CaixaDeTexto 2"/>
          <p:cNvSpPr txBox="1"/>
          <p:nvPr/>
        </p:nvSpPr>
        <p:spPr>
          <a:xfrm>
            <a:off x="755576" y="1497558"/>
            <a:ext cx="7704856" cy="1200329"/>
          </a:xfrm>
          <a:prstGeom prst="rect">
            <a:avLst/>
          </a:prstGeom>
          <a:noFill/>
        </p:spPr>
        <p:txBody>
          <a:bodyPr wrap="square" rtlCol="0">
            <a:spAutoFit/>
          </a:bodyPr>
          <a:lstStyle/>
          <a:p>
            <a:r>
              <a:rPr lang="pt-BR" sz="2400" u="none" dirty="0">
                <a:solidFill>
                  <a:schemeClr val="tx2"/>
                </a:solidFill>
                <a:latin typeface="Arial" pitchFamily="34" charset="0"/>
                <a:cs typeface="Arial" pitchFamily="34" charset="0"/>
              </a:rPr>
              <a:t>Consultor científico e palestrante da </a:t>
            </a:r>
            <a:r>
              <a:rPr lang="pt-BR" sz="2400" dirty="0">
                <a:solidFill>
                  <a:schemeClr val="tx2"/>
                </a:solidFill>
                <a:latin typeface="Arial" pitchFamily="34" charset="0"/>
                <a:cs typeface="Arial" pitchFamily="34" charset="0"/>
              </a:rPr>
              <a:t>Lilly, Novo </a:t>
            </a:r>
            <a:r>
              <a:rPr lang="pt-BR" sz="2400" dirty="0" err="1">
                <a:solidFill>
                  <a:schemeClr val="tx2"/>
                </a:solidFill>
                <a:latin typeface="Arial" pitchFamily="34" charset="0"/>
                <a:cs typeface="Arial" pitchFamily="34" charset="0"/>
              </a:rPr>
              <a:t>Nordisk</a:t>
            </a:r>
            <a:r>
              <a:rPr lang="pt-BR" sz="2400" dirty="0">
                <a:solidFill>
                  <a:schemeClr val="tx2"/>
                </a:solidFill>
                <a:latin typeface="Arial" pitchFamily="34" charset="0"/>
                <a:cs typeface="Arial" pitchFamily="34" charset="0"/>
              </a:rPr>
              <a:t> e </a:t>
            </a:r>
            <a:r>
              <a:rPr lang="pt-BR" sz="2400" dirty="0" err="1">
                <a:solidFill>
                  <a:schemeClr val="tx2"/>
                </a:solidFill>
                <a:latin typeface="Arial" pitchFamily="34" charset="0"/>
                <a:cs typeface="Arial" pitchFamily="34" charset="0"/>
              </a:rPr>
              <a:t>Medscape</a:t>
            </a:r>
            <a:r>
              <a:rPr lang="pt-BR" sz="2400" dirty="0">
                <a:solidFill>
                  <a:schemeClr val="tx2"/>
                </a:solidFill>
                <a:latin typeface="Arial" pitchFamily="34" charset="0"/>
                <a:cs typeface="Arial" pitchFamily="34" charset="0"/>
              </a:rPr>
              <a:t> </a:t>
            </a:r>
            <a:r>
              <a:rPr lang="pt-BR" sz="2400" dirty="0" err="1">
                <a:solidFill>
                  <a:schemeClr val="tx2"/>
                </a:solidFill>
                <a:latin typeface="Arial" pitchFamily="34" charset="0"/>
                <a:cs typeface="Arial" pitchFamily="34" charset="0"/>
              </a:rPr>
              <a:t>Education</a:t>
            </a:r>
            <a:r>
              <a:rPr lang="pt-BR" sz="2400" dirty="0">
                <a:solidFill>
                  <a:schemeClr val="tx2"/>
                </a:solidFill>
                <a:latin typeface="Arial" pitchFamily="34" charset="0"/>
                <a:cs typeface="Arial" pitchFamily="34" charset="0"/>
              </a:rPr>
              <a:t>.</a:t>
            </a:r>
            <a:endParaRPr lang="pt-BR" sz="2400" u="none" dirty="0">
              <a:solidFill>
                <a:schemeClr val="tx2"/>
              </a:solidFill>
              <a:latin typeface="Arial" pitchFamily="34" charset="0"/>
              <a:cs typeface="Arial" pitchFamily="34" charset="0"/>
            </a:endParaRPr>
          </a:p>
          <a:p>
            <a:pPr marL="342900" indent="-342900">
              <a:buFont typeface="Courier New" pitchFamily="49" charset="0"/>
              <a:buChar char="o"/>
            </a:pPr>
            <a:endParaRPr lang="pt-BR" sz="2400" u="none"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300311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6"/>
          <p:cNvSpPr txBox="1">
            <a:spLocks noChangeArrowheads="1"/>
          </p:cNvSpPr>
          <p:nvPr/>
        </p:nvSpPr>
        <p:spPr bwMode="auto">
          <a:xfrm>
            <a:off x="35496" y="6381328"/>
            <a:ext cx="815657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0" dirty="0" err="1">
                <a:solidFill>
                  <a:schemeClr val="accent1">
                    <a:lumMod val="75000"/>
                  </a:schemeClr>
                </a:solidFill>
                <a:latin typeface="Arial" pitchFamily="34" charset="0"/>
                <a:cs typeface="Arial" pitchFamily="34" charset="0"/>
              </a:rPr>
              <a:t>Guo</a:t>
            </a:r>
            <a:r>
              <a:rPr lang="pt-BR" sz="1100" b="0" dirty="0">
                <a:solidFill>
                  <a:schemeClr val="accent1">
                    <a:lumMod val="75000"/>
                  </a:schemeClr>
                </a:solidFill>
                <a:latin typeface="Arial" pitchFamily="34" charset="0"/>
                <a:cs typeface="Arial" pitchFamily="34" charset="0"/>
              </a:rPr>
              <a:t> F &amp; </a:t>
            </a:r>
            <a:r>
              <a:rPr lang="pt-BR" sz="1100" b="0" dirty="0" err="1">
                <a:solidFill>
                  <a:schemeClr val="accent1">
                    <a:lumMod val="75000"/>
                  </a:schemeClr>
                </a:solidFill>
                <a:latin typeface="Arial" pitchFamily="34" charset="0"/>
                <a:cs typeface="Arial" pitchFamily="34" charset="0"/>
              </a:rPr>
              <a:t>Garvey</a:t>
            </a:r>
            <a:r>
              <a:rPr lang="pt-BR" sz="1100" b="0" dirty="0">
                <a:solidFill>
                  <a:schemeClr val="accent1">
                    <a:lumMod val="75000"/>
                  </a:schemeClr>
                </a:solidFill>
                <a:latin typeface="Arial" pitchFamily="34" charset="0"/>
                <a:cs typeface="Arial" pitchFamily="34" charset="0"/>
              </a:rPr>
              <a:t> WT. </a:t>
            </a:r>
            <a:r>
              <a:rPr lang="pt-BR" sz="1100" b="0" dirty="0" err="1">
                <a:solidFill>
                  <a:schemeClr val="accent1">
                    <a:lumMod val="75000"/>
                  </a:schemeClr>
                </a:solidFill>
                <a:latin typeface="Arial" pitchFamily="34" charset="0"/>
                <a:cs typeface="Arial" pitchFamily="34" charset="0"/>
              </a:rPr>
              <a:t>Cardiometabolic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disease</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risk</a:t>
            </a:r>
            <a:r>
              <a:rPr lang="pt-BR" sz="1100" b="0" dirty="0">
                <a:solidFill>
                  <a:schemeClr val="accent1">
                    <a:lumMod val="75000"/>
                  </a:schemeClr>
                </a:solidFill>
                <a:latin typeface="Arial" pitchFamily="34" charset="0"/>
                <a:cs typeface="Arial" pitchFamily="34" charset="0"/>
              </a:rPr>
              <a:t> in </a:t>
            </a:r>
            <a:r>
              <a:rPr lang="pt-BR" sz="1100" b="0" dirty="0" err="1">
                <a:solidFill>
                  <a:schemeClr val="accent1">
                    <a:lumMod val="75000"/>
                  </a:schemeClr>
                </a:solidFill>
                <a:latin typeface="Arial" pitchFamily="34" charset="0"/>
                <a:cs typeface="Arial" pitchFamily="34" charset="0"/>
              </a:rPr>
              <a:t>metabolically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and</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unhealthy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obesity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stability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of</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a:t>
            </a:r>
            <a:r>
              <a:rPr lang="pt-BR" sz="1100" b="0" dirty="0">
                <a:solidFill>
                  <a:schemeClr val="accent1">
                    <a:lumMod val="75000"/>
                  </a:schemeClr>
                </a:solidFill>
                <a:latin typeface="Arial" pitchFamily="34" charset="0"/>
                <a:cs typeface="Arial" pitchFamily="34" charset="0"/>
              </a:rPr>
              <a:t> status in </a:t>
            </a:r>
            <a:r>
              <a:rPr lang="pt-BR" sz="1100" b="0" dirty="0" err="1">
                <a:solidFill>
                  <a:schemeClr val="accent1">
                    <a:lumMod val="75000"/>
                  </a:schemeClr>
                </a:solidFill>
                <a:latin typeface="Arial" pitchFamily="34" charset="0"/>
                <a:cs typeface="Arial" pitchFamily="34" charset="0"/>
              </a:rPr>
              <a:t>adults</a:t>
            </a:r>
            <a:r>
              <a:rPr lang="pt-BR" sz="1100" b="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Obesity</a:t>
            </a:r>
            <a:r>
              <a:rPr lang="pt-BR" sz="1100" dirty="0">
                <a:solidFill>
                  <a:schemeClr val="accent1">
                    <a:lumMod val="75000"/>
                  </a:schemeClr>
                </a:solidFill>
                <a:latin typeface="Arial" pitchFamily="34" charset="0"/>
                <a:cs typeface="Arial" pitchFamily="34" charset="0"/>
              </a:rPr>
              <a:t>. 2016</a:t>
            </a:r>
            <a:r>
              <a:rPr lang="pt-BR" sz="1100" b="0" dirty="0">
                <a:solidFill>
                  <a:schemeClr val="accent1">
                    <a:lumMod val="75000"/>
                  </a:schemeClr>
                </a:solidFill>
                <a:latin typeface="Arial" pitchFamily="34" charset="0"/>
                <a:cs typeface="Arial" pitchFamily="34" charset="0"/>
              </a:rPr>
              <a:t>;24:516-25.</a:t>
            </a:r>
          </a:p>
        </p:txBody>
      </p:sp>
      <p:sp>
        <p:nvSpPr>
          <p:cNvPr id="5" name="Title 1"/>
          <p:cNvSpPr txBox="1">
            <a:spLocks/>
          </p:cNvSpPr>
          <p:nvPr/>
        </p:nvSpPr>
        <p:spPr bwMode="auto">
          <a:xfrm>
            <a:off x="35496" y="184374"/>
            <a:ext cx="9001000" cy="868362"/>
          </a:xfrm>
          <a:prstGeom prst="rect">
            <a:avLst/>
          </a:prstGeom>
          <a:ln>
            <a:noFill/>
          </a:ln>
          <a:extLst/>
        </p:spPr>
        <p:style>
          <a:lnRef idx="2">
            <a:schemeClr val="accent6"/>
          </a:lnRef>
          <a:fillRef idx="1">
            <a:schemeClr val="lt1"/>
          </a:fillRef>
          <a:effectRef idx="0">
            <a:schemeClr val="accent6"/>
          </a:effectRef>
          <a:fontRef idx="minor">
            <a:schemeClr val="dk1"/>
          </a:fontRef>
        </p:style>
        <p:txBody>
          <a:bodyPr vert="horz" wrap="square" lIns="45720" tIns="0" rIns="45720" bIns="0" numCol="1" rtlCol="0" anchor="ctr" anchorCtr="0" compatLnSpc="1">
            <a:prstTxWarp prst="textNoShape">
              <a:avLst/>
            </a:prstTxWarp>
            <a:noAutofit/>
          </a:bodyPr>
          <a:lstStyle>
            <a:lvl1pPr algn="l" defTabSz="914400" rtl="0" eaLnBrk="1" fontAlgn="base" latinLnBrk="0" hangingPunct="1">
              <a:lnSpc>
                <a:spcPts val="5000"/>
              </a:lnSpc>
              <a:spcBef>
                <a:spcPct val="0"/>
              </a:spcBef>
              <a:spcAft>
                <a:spcPct val="0"/>
              </a:spcAft>
              <a:buNone/>
              <a:defRPr sz="4600" kern="1200">
                <a:solidFill>
                  <a:schemeClr val="tx1"/>
                </a:solidFill>
                <a:latin typeface="+mj-lt"/>
                <a:ea typeface="+mj-ea"/>
                <a:cs typeface="+mj-cs"/>
              </a:defRPr>
            </a:lvl1pPr>
            <a:lvl2pPr algn="ctr" rtl="0" fontAlgn="base">
              <a:spcBef>
                <a:spcPct val="0"/>
              </a:spcBef>
              <a:spcAft>
                <a:spcPct val="0"/>
              </a:spcAft>
              <a:defRPr sz="4600">
                <a:solidFill>
                  <a:schemeClr val="dk1"/>
                </a:solidFill>
                <a:latin typeface="+mn-lt"/>
                <a:ea typeface="+mn-ea"/>
                <a:cs typeface="+mn-cs"/>
              </a:defRPr>
            </a:lvl2pPr>
            <a:lvl3pPr algn="ctr" rtl="0" fontAlgn="base">
              <a:spcBef>
                <a:spcPct val="0"/>
              </a:spcBef>
              <a:spcAft>
                <a:spcPct val="0"/>
              </a:spcAft>
              <a:defRPr sz="4600">
                <a:solidFill>
                  <a:schemeClr val="dk1"/>
                </a:solidFill>
                <a:latin typeface="+mn-lt"/>
                <a:ea typeface="+mn-ea"/>
                <a:cs typeface="+mn-cs"/>
              </a:defRPr>
            </a:lvl3pPr>
            <a:lvl4pPr algn="ctr" rtl="0" fontAlgn="base">
              <a:spcBef>
                <a:spcPct val="0"/>
              </a:spcBef>
              <a:spcAft>
                <a:spcPct val="0"/>
              </a:spcAft>
              <a:defRPr sz="4600">
                <a:solidFill>
                  <a:schemeClr val="dk1"/>
                </a:solidFill>
                <a:latin typeface="+mn-lt"/>
                <a:ea typeface="+mn-ea"/>
                <a:cs typeface="+mn-cs"/>
              </a:defRPr>
            </a:lvl4pPr>
            <a:lvl5pPr algn="ctr" rtl="0" fontAlgn="base">
              <a:spcBef>
                <a:spcPct val="0"/>
              </a:spcBef>
              <a:spcAft>
                <a:spcPct val="0"/>
              </a:spcAft>
              <a:defRPr sz="4600">
                <a:solidFill>
                  <a:schemeClr val="dk1"/>
                </a:solidFill>
                <a:latin typeface="+mn-lt"/>
                <a:ea typeface="+mn-ea"/>
                <a:cs typeface="+mn-cs"/>
              </a:defRPr>
            </a:lvl5pPr>
            <a:lvl6pPr marL="457200" algn="ctr" rtl="0" fontAlgn="base">
              <a:spcBef>
                <a:spcPct val="0"/>
              </a:spcBef>
              <a:spcAft>
                <a:spcPct val="0"/>
              </a:spcAft>
              <a:defRPr sz="4600">
                <a:solidFill>
                  <a:schemeClr val="dk1"/>
                </a:solidFill>
                <a:latin typeface="+mn-lt"/>
                <a:ea typeface="+mn-ea"/>
                <a:cs typeface="+mn-cs"/>
              </a:defRPr>
            </a:lvl6pPr>
            <a:lvl7pPr marL="914400" algn="ctr" rtl="0" fontAlgn="base">
              <a:spcBef>
                <a:spcPct val="0"/>
              </a:spcBef>
              <a:spcAft>
                <a:spcPct val="0"/>
              </a:spcAft>
              <a:defRPr sz="4600">
                <a:solidFill>
                  <a:schemeClr val="dk1"/>
                </a:solidFill>
                <a:latin typeface="+mn-lt"/>
                <a:ea typeface="+mn-ea"/>
                <a:cs typeface="+mn-cs"/>
              </a:defRPr>
            </a:lvl7pPr>
            <a:lvl8pPr marL="1371600" algn="ctr" rtl="0" fontAlgn="base">
              <a:spcBef>
                <a:spcPct val="0"/>
              </a:spcBef>
              <a:spcAft>
                <a:spcPct val="0"/>
              </a:spcAft>
              <a:defRPr sz="4600">
                <a:solidFill>
                  <a:schemeClr val="dk1"/>
                </a:solidFill>
                <a:latin typeface="+mn-lt"/>
                <a:ea typeface="+mn-ea"/>
                <a:cs typeface="+mn-cs"/>
              </a:defRPr>
            </a:lvl8pPr>
            <a:lvl9pPr marL="1828800" algn="ctr" rtl="0" fontAlgn="base">
              <a:spcBef>
                <a:spcPct val="0"/>
              </a:spcBef>
              <a:spcAft>
                <a:spcPct val="0"/>
              </a:spcAft>
              <a:defRPr sz="4600">
                <a:solidFill>
                  <a:schemeClr val="dk1"/>
                </a:solidFill>
                <a:latin typeface="+mn-lt"/>
                <a:ea typeface="+mn-ea"/>
                <a:cs typeface="+mn-cs"/>
              </a:defRPr>
            </a:lvl9pPr>
          </a:lstStyle>
          <a:p>
            <a:pPr algn="ctr">
              <a:lnSpc>
                <a:spcPct val="100000"/>
              </a:lnSpc>
            </a:pPr>
            <a:r>
              <a:rPr lang="en-US" sz="3200" b="1" spc="100" dirty="0">
                <a:solidFill>
                  <a:schemeClr val="accent1">
                    <a:lumMod val="75000"/>
                  </a:schemeClr>
                </a:solidFill>
                <a:latin typeface="Arial" pitchFamily="34" charset="0"/>
                <a:cs typeface="Arial" pitchFamily="34" charset="0"/>
              </a:rPr>
              <a:t>AVC, DAC e </a:t>
            </a:r>
            <a:r>
              <a:rPr lang="en-US" sz="3200" b="1" spc="100" dirty="0" err="1">
                <a:solidFill>
                  <a:schemeClr val="accent1">
                    <a:lumMod val="75000"/>
                  </a:schemeClr>
                </a:solidFill>
                <a:latin typeface="Arial" pitchFamily="34" charset="0"/>
                <a:cs typeface="Arial" pitchFamily="34" charset="0"/>
              </a:rPr>
              <a:t>sobrevida</a:t>
            </a:r>
            <a:r>
              <a:rPr lang="en-US" sz="3200" b="1" spc="100" dirty="0">
                <a:solidFill>
                  <a:schemeClr val="accent1">
                    <a:lumMod val="75000"/>
                  </a:schemeClr>
                </a:solidFill>
                <a:latin typeface="Arial" pitchFamily="34" charset="0"/>
                <a:cs typeface="Arial" pitchFamily="34" charset="0"/>
              </a:rPr>
              <a:t> de </a:t>
            </a:r>
            <a:r>
              <a:rPr lang="en-US" sz="3200" b="1" spc="100" dirty="0" err="1">
                <a:solidFill>
                  <a:schemeClr val="accent1">
                    <a:lumMod val="75000"/>
                  </a:schemeClr>
                </a:solidFill>
                <a:latin typeface="Arial" pitchFamily="34" charset="0"/>
                <a:cs typeface="Arial" pitchFamily="34" charset="0"/>
              </a:rPr>
              <a:t>acordo</a:t>
            </a:r>
            <a:r>
              <a:rPr lang="en-US" sz="3200" b="1" spc="100" dirty="0">
                <a:solidFill>
                  <a:schemeClr val="accent1">
                    <a:lumMod val="75000"/>
                  </a:schemeClr>
                </a:solidFill>
                <a:latin typeface="Arial" pitchFamily="34" charset="0"/>
                <a:cs typeface="Arial" pitchFamily="34" charset="0"/>
              </a:rPr>
              <a:t> com </a:t>
            </a:r>
            <a:r>
              <a:rPr lang="en-US" sz="3200" b="1" spc="100" dirty="0" err="1">
                <a:solidFill>
                  <a:schemeClr val="accent1">
                    <a:lumMod val="75000"/>
                  </a:schemeClr>
                </a:solidFill>
                <a:latin typeface="Arial" pitchFamily="34" charset="0"/>
                <a:cs typeface="Arial" pitchFamily="34" charset="0"/>
              </a:rPr>
              <a:t>saúde</a:t>
            </a:r>
            <a:r>
              <a:rPr lang="en-US" sz="3200" b="1" spc="100" dirty="0">
                <a:solidFill>
                  <a:schemeClr val="accent1">
                    <a:lumMod val="75000"/>
                  </a:schemeClr>
                </a:solidFill>
                <a:latin typeface="Arial" pitchFamily="34" charset="0"/>
                <a:cs typeface="Arial" pitchFamily="34" charset="0"/>
              </a:rPr>
              <a:t> CV, 14.685 </a:t>
            </a:r>
            <a:r>
              <a:rPr lang="en-US" sz="3200" b="1" spc="100" dirty="0" err="1">
                <a:solidFill>
                  <a:schemeClr val="accent1">
                    <a:lumMod val="75000"/>
                  </a:schemeClr>
                </a:solidFill>
                <a:latin typeface="Arial" pitchFamily="34" charset="0"/>
                <a:cs typeface="Arial" pitchFamily="34" charset="0"/>
              </a:rPr>
              <a:t>sujeitos</a:t>
            </a:r>
            <a:r>
              <a:rPr lang="en-US" sz="3200" b="1" spc="100" dirty="0">
                <a:solidFill>
                  <a:schemeClr val="accent1">
                    <a:lumMod val="75000"/>
                  </a:schemeClr>
                </a:solidFill>
                <a:latin typeface="Arial" pitchFamily="34" charset="0"/>
                <a:cs typeface="Arial" pitchFamily="34" charset="0"/>
              </a:rPr>
              <a:t> do </a:t>
            </a:r>
            <a:r>
              <a:rPr lang="en-US" sz="3200" b="1" spc="100" dirty="0" err="1">
                <a:solidFill>
                  <a:schemeClr val="accent1">
                    <a:lumMod val="75000"/>
                  </a:schemeClr>
                </a:solidFill>
                <a:latin typeface="Arial" pitchFamily="34" charset="0"/>
                <a:cs typeface="Arial" pitchFamily="34" charset="0"/>
              </a:rPr>
              <a:t>estudo</a:t>
            </a:r>
            <a:r>
              <a:rPr lang="en-US" sz="3200" b="1" spc="100" dirty="0">
                <a:solidFill>
                  <a:schemeClr val="accent1">
                    <a:lumMod val="75000"/>
                  </a:schemeClr>
                </a:solidFill>
                <a:latin typeface="Arial" pitchFamily="34" charset="0"/>
                <a:cs typeface="Arial" pitchFamily="34" charset="0"/>
              </a:rPr>
              <a:t> ARIC</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40768"/>
            <a:ext cx="6642341" cy="4896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251520" y="6165304"/>
            <a:ext cx="6750566" cy="253916"/>
          </a:xfrm>
          <a:prstGeom prst="rect">
            <a:avLst/>
          </a:prstGeom>
          <a:noFill/>
        </p:spPr>
        <p:txBody>
          <a:bodyPr wrap="none" rtlCol="0">
            <a:spAutoFit/>
          </a:bodyPr>
          <a:lstStyle/>
          <a:p>
            <a:r>
              <a:rPr lang="pt-BR" sz="1050" b="0" dirty="0"/>
              <a:t>ARIC: </a:t>
            </a:r>
            <a:r>
              <a:rPr lang="pt-BR" sz="1050" b="0" dirty="0" err="1"/>
              <a:t>Atherosclerosis</a:t>
            </a:r>
            <a:r>
              <a:rPr lang="pt-BR" sz="1050" b="0" dirty="0"/>
              <a:t> </a:t>
            </a:r>
            <a:r>
              <a:rPr lang="pt-BR" sz="1050" b="0" dirty="0" err="1"/>
              <a:t>Risk</a:t>
            </a:r>
            <a:r>
              <a:rPr lang="pt-BR" sz="1050" b="0" dirty="0"/>
              <a:t> in </a:t>
            </a:r>
            <a:r>
              <a:rPr lang="pt-BR" sz="1050" b="0" dirty="0" err="1"/>
              <a:t>Communities</a:t>
            </a:r>
            <a:r>
              <a:rPr lang="pt-BR" sz="1050" b="0" dirty="0"/>
              <a:t>; </a:t>
            </a:r>
            <a:r>
              <a:rPr lang="pt-BR" sz="1050" b="0" dirty="0" err="1"/>
              <a:t>healthy</a:t>
            </a:r>
            <a:r>
              <a:rPr lang="pt-BR" sz="1050" b="0" dirty="0"/>
              <a:t> (45-65 </a:t>
            </a:r>
            <a:r>
              <a:rPr lang="pt-BR" sz="1050" b="0" dirty="0" err="1"/>
              <a:t>y-o</a:t>
            </a:r>
            <a:r>
              <a:rPr lang="pt-BR" sz="1050" b="0" dirty="0"/>
              <a:t>): PA, glicose e </a:t>
            </a:r>
            <a:r>
              <a:rPr lang="pt-BR" sz="1050" b="0" dirty="0" err="1"/>
              <a:t>lípides</a:t>
            </a:r>
            <a:r>
              <a:rPr lang="pt-BR" sz="1050" b="0" dirty="0"/>
              <a:t> normais sem tratamento.</a:t>
            </a:r>
          </a:p>
        </p:txBody>
      </p:sp>
    </p:spTree>
    <p:extLst>
      <p:ext uri="{BB962C8B-B14F-4D97-AF65-F5344CB8AC3E}">
        <p14:creationId xmlns:p14="http://schemas.microsoft.com/office/powerpoint/2010/main" val="1580076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19"/>
          <p:cNvGrpSpPr/>
          <p:nvPr/>
        </p:nvGrpSpPr>
        <p:grpSpPr>
          <a:xfrm>
            <a:off x="539552" y="1628799"/>
            <a:ext cx="6192688" cy="1665313"/>
            <a:chOff x="539552" y="1628800"/>
            <a:chExt cx="4896544" cy="1262130"/>
          </a:xfrm>
        </p:grpSpPr>
        <p:grpSp>
          <p:nvGrpSpPr>
            <p:cNvPr id="6" name="Group 4"/>
            <p:cNvGrpSpPr/>
            <p:nvPr/>
          </p:nvGrpSpPr>
          <p:grpSpPr>
            <a:xfrm>
              <a:off x="645390" y="1628800"/>
              <a:ext cx="4790706" cy="1262130"/>
              <a:chOff x="4775035" y="1285088"/>
              <a:chExt cx="4179367" cy="943200"/>
            </a:xfrm>
          </p:grpSpPr>
          <p:sp>
            <p:nvSpPr>
              <p:cNvPr id="10" name="Rounded Rectangle 14"/>
              <p:cNvSpPr/>
              <p:nvPr/>
            </p:nvSpPr>
            <p:spPr>
              <a:xfrm>
                <a:off x="5378096" y="1285088"/>
                <a:ext cx="3576306" cy="943200"/>
              </a:xfrm>
              <a:prstGeom prst="roundRect">
                <a:avLst>
                  <a:gd name="adj" fmla="val 11280"/>
                </a:avLst>
              </a:prstGeom>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marL="355600" algn="just"/>
                <a:r>
                  <a:rPr lang="en-CA" sz="1400" dirty="0">
                    <a:solidFill>
                      <a:schemeClr val="tx2"/>
                    </a:solidFill>
                    <a:latin typeface="Arial" pitchFamily="34" charset="0"/>
                    <a:cs typeface="Arial" pitchFamily="34" charset="0"/>
                  </a:rPr>
                  <a:t>“</a:t>
                </a:r>
                <a:r>
                  <a:rPr lang="pt-BR" sz="1400" dirty="0">
                    <a:solidFill>
                      <a:schemeClr val="tx2"/>
                    </a:solidFill>
                    <a:latin typeface="Arial" pitchFamily="34" charset="0"/>
                    <a:cs typeface="Arial" pitchFamily="34" charset="0"/>
                  </a:rPr>
                  <a:t>O compromisso de tratar obesidade com seriedade incentiva o tratamento da </a:t>
                </a:r>
                <a:r>
                  <a:rPr lang="pt-BR" sz="1400" b="1" dirty="0">
                    <a:solidFill>
                      <a:schemeClr val="tx2"/>
                    </a:solidFill>
                    <a:latin typeface="Arial" pitchFamily="34" charset="0"/>
                    <a:cs typeface="Arial" pitchFamily="34" charset="0"/>
                  </a:rPr>
                  <a:t>obesidade como uma doença grave</a:t>
                </a:r>
                <a:r>
                  <a:rPr lang="pt-BR" sz="1400" dirty="0">
                    <a:solidFill>
                      <a:schemeClr val="tx2"/>
                    </a:solidFill>
                    <a:latin typeface="Arial" pitchFamily="34" charset="0"/>
                    <a:cs typeface="Arial" pitchFamily="34" charset="0"/>
                  </a:rPr>
                  <a:t>, da mesma forma que doenças cardíacas e câncer.</a:t>
                </a:r>
                <a:r>
                  <a:rPr lang="en-CA" sz="1400" dirty="0">
                    <a:solidFill>
                      <a:schemeClr val="tx2"/>
                    </a:solidFill>
                    <a:latin typeface="Arial" pitchFamily="34" charset="0"/>
                    <a:cs typeface="Arial" pitchFamily="34" charset="0"/>
                  </a:rPr>
                  <a:t>”</a:t>
                </a:r>
                <a:endParaRPr lang="en-CA" sz="1400" baseline="30000" dirty="0">
                  <a:solidFill>
                    <a:schemeClr val="tx2"/>
                  </a:solidFill>
                  <a:latin typeface="Arial" pitchFamily="34" charset="0"/>
                  <a:cs typeface="Arial" pitchFamily="34" charset="0"/>
                </a:endParaRPr>
              </a:p>
            </p:txBody>
          </p:sp>
          <p:sp>
            <p:nvSpPr>
              <p:cNvPr id="11" name="Rounded Rectangle 2"/>
              <p:cNvSpPr/>
              <p:nvPr/>
            </p:nvSpPr>
            <p:spPr>
              <a:xfrm>
                <a:off x="4775035" y="1385623"/>
                <a:ext cx="943727" cy="760677"/>
              </a:xfrm>
              <a:prstGeom prst="round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2"/>
                  </a:solidFill>
                  <a:latin typeface="Arial" pitchFamily="34" charset="0"/>
                  <a:cs typeface="Arial" pitchFamily="34" charset="0"/>
                </a:endParaRPr>
              </a:p>
            </p:txBody>
          </p:sp>
        </p:grpSp>
        <p:sp>
          <p:nvSpPr>
            <p:cNvPr id="7" name="Rounded Rectangle 3"/>
            <p:cNvSpPr/>
            <p:nvPr/>
          </p:nvSpPr>
          <p:spPr>
            <a:xfrm>
              <a:off x="539552" y="1901673"/>
              <a:ext cx="910985" cy="80724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b="1" dirty="0">
                  <a:solidFill>
                    <a:schemeClr val="tx2"/>
                  </a:solidFill>
                  <a:latin typeface="Arial" pitchFamily="34" charset="0"/>
                  <a:cs typeface="Arial" pitchFamily="34" charset="0"/>
                </a:rPr>
                <a:t>TOS</a:t>
              </a:r>
              <a:endParaRPr lang="en-CA" sz="1600" b="1" dirty="0">
                <a:solidFill>
                  <a:schemeClr val="tx2"/>
                </a:solidFill>
                <a:latin typeface="Arial" pitchFamily="34" charset="0"/>
                <a:cs typeface="Arial" pitchFamily="34" charset="0"/>
              </a:endParaRPr>
            </a:p>
          </p:txBody>
        </p:sp>
        <p:sp>
          <p:nvSpPr>
            <p:cNvPr id="9" name="TextBox 5"/>
            <p:cNvSpPr txBox="1"/>
            <p:nvPr/>
          </p:nvSpPr>
          <p:spPr>
            <a:xfrm>
              <a:off x="2539549" y="2622104"/>
              <a:ext cx="2547216" cy="230832"/>
            </a:xfrm>
            <a:prstGeom prst="rect">
              <a:avLst/>
            </a:prstGeom>
            <a:noFill/>
          </p:spPr>
          <p:txBody>
            <a:bodyPr wrap="square" rtlCol="0">
              <a:spAutoFit/>
            </a:bodyPr>
            <a:lstStyle/>
            <a:p>
              <a:pPr algn="ctr"/>
              <a:r>
                <a:rPr lang="en-GB" sz="900" dirty="0">
                  <a:solidFill>
                    <a:schemeClr val="tx2"/>
                  </a:solidFill>
                  <a:latin typeface="Arial" pitchFamily="34" charset="0"/>
                  <a:cs typeface="Arial" pitchFamily="34" charset="0"/>
                </a:rPr>
                <a:t>The Obesity Society</a:t>
              </a:r>
            </a:p>
          </p:txBody>
        </p:sp>
      </p:grpSp>
      <p:grpSp>
        <p:nvGrpSpPr>
          <p:cNvPr id="16" name="Grupo 21"/>
          <p:cNvGrpSpPr/>
          <p:nvPr/>
        </p:nvGrpSpPr>
        <p:grpSpPr>
          <a:xfrm>
            <a:off x="2699792" y="4149080"/>
            <a:ext cx="6229503" cy="1953508"/>
            <a:chOff x="3850601" y="4581128"/>
            <a:chExt cx="5293399" cy="1521460"/>
          </a:xfrm>
        </p:grpSpPr>
        <p:sp>
          <p:nvSpPr>
            <p:cNvPr id="17" name="Rounded Rectangle 1"/>
            <p:cNvSpPr/>
            <p:nvPr/>
          </p:nvSpPr>
          <p:spPr>
            <a:xfrm>
              <a:off x="4568400" y="4581128"/>
              <a:ext cx="4575600" cy="1512168"/>
            </a:xfrm>
            <a:prstGeom prst="roundRect">
              <a:avLst>
                <a:gd name="adj" fmla="val 11280"/>
              </a:avLst>
            </a:prstGeom>
            <a:ln/>
          </p:spPr>
          <p:style>
            <a:lnRef idx="2">
              <a:schemeClr val="accent3"/>
            </a:lnRef>
            <a:fillRef idx="1">
              <a:schemeClr val="lt1"/>
            </a:fillRef>
            <a:effectRef idx="0">
              <a:schemeClr val="accent3"/>
            </a:effectRef>
            <a:fontRef idx="minor">
              <a:schemeClr val="dk1"/>
            </a:fontRef>
          </p:style>
          <p:txBody>
            <a:bodyPr rtlCol="0" anchor="ctr"/>
            <a:lstStyle/>
            <a:p>
              <a:pPr marL="355600" algn="just"/>
              <a:r>
                <a:rPr lang="en-CA" sz="1400" dirty="0">
                  <a:solidFill>
                    <a:schemeClr val="tx2"/>
                  </a:solidFill>
                  <a:latin typeface="Arial" pitchFamily="34" charset="0"/>
                  <a:cs typeface="Arial" pitchFamily="34" charset="0"/>
                </a:rPr>
                <a:t>“</a:t>
              </a:r>
              <a:r>
                <a:rPr lang="pt-BR" sz="1400" dirty="0">
                  <a:solidFill>
                    <a:schemeClr val="tx2"/>
                  </a:solidFill>
                  <a:latin typeface="Arial" pitchFamily="34" charset="0"/>
                  <a:cs typeface="Arial" pitchFamily="34" charset="0"/>
                </a:rPr>
                <a:t>Indivíduos obesos devem ter seguimento de longo prazo e controle crônico do peso, pois a </a:t>
              </a:r>
              <a:r>
                <a:rPr lang="pt-BR" sz="1400" b="1" dirty="0">
                  <a:solidFill>
                    <a:schemeClr val="tx2"/>
                  </a:solidFill>
                  <a:latin typeface="Arial" pitchFamily="34" charset="0"/>
                  <a:cs typeface="Arial" pitchFamily="34" charset="0"/>
                </a:rPr>
                <a:t>obesidade é uma doença crônica </a:t>
              </a:r>
              <a:r>
                <a:rPr lang="pt-BR" sz="1400" dirty="0">
                  <a:solidFill>
                    <a:schemeClr val="tx2"/>
                  </a:solidFill>
                  <a:latin typeface="Arial" pitchFamily="34" charset="0"/>
                  <a:cs typeface="Arial" pitchFamily="34" charset="0"/>
                </a:rPr>
                <a:t>que tende a recorrer após a perda de peso..</a:t>
              </a:r>
              <a:r>
                <a:rPr lang="en-CA" sz="1400" dirty="0">
                  <a:solidFill>
                    <a:schemeClr val="tx2"/>
                  </a:solidFill>
                  <a:latin typeface="Arial" pitchFamily="34" charset="0"/>
                  <a:cs typeface="Arial" pitchFamily="34" charset="0"/>
                </a:rPr>
                <a:t>”</a:t>
              </a:r>
              <a:endParaRPr lang="en-CA" sz="1400" baseline="30000" dirty="0">
                <a:solidFill>
                  <a:schemeClr val="tx2"/>
                </a:solidFill>
                <a:latin typeface="Arial" pitchFamily="34" charset="0"/>
                <a:cs typeface="Arial" pitchFamily="34" charset="0"/>
              </a:endParaRPr>
            </a:p>
          </p:txBody>
        </p:sp>
        <p:sp>
          <p:nvSpPr>
            <p:cNvPr id="18" name="Rounded Rectangle 16"/>
            <p:cNvSpPr/>
            <p:nvPr/>
          </p:nvSpPr>
          <p:spPr>
            <a:xfrm>
              <a:off x="3850601" y="4730588"/>
              <a:ext cx="1023937" cy="7866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CA" sz="1400" b="1" dirty="0">
                  <a:solidFill>
                    <a:schemeClr val="tx2"/>
                  </a:solidFill>
                  <a:latin typeface="Arial" pitchFamily="34" charset="0"/>
                  <a:cs typeface="Arial" pitchFamily="34" charset="0"/>
                </a:rPr>
                <a:t>ABESO</a:t>
              </a:r>
            </a:p>
          </p:txBody>
        </p:sp>
        <p:sp>
          <p:nvSpPr>
            <p:cNvPr id="19" name="TextBox 13"/>
            <p:cNvSpPr txBox="1"/>
            <p:nvPr/>
          </p:nvSpPr>
          <p:spPr>
            <a:xfrm>
              <a:off x="4572000" y="5733256"/>
              <a:ext cx="4406775" cy="369332"/>
            </a:xfrm>
            <a:prstGeom prst="rect">
              <a:avLst/>
            </a:prstGeom>
            <a:noFill/>
          </p:spPr>
          <p:txBody>
            <a:bodyPr wrap="square" rtlCol="0">
              <a:spAutoFit/>
            </a:bodyPr>
            <a:lstStyle/>
            <a:p>
              <a:pPr algn="ctr"/>
              <a:r>
                <a:rPr lang="en-GB" sz="900" dirty="0" err="1">
                  <a:solidFill>
                    <a:schemeClr val="tx2"/>
                  </a:solidFill>
                  <a:latin typeface="Arial" pitchFamily="34" charset="0"/>
                  <a:cs typeface="Arial" pitchFamily="34" charset="0"/>
                </a:rPr>
                <a:t>Associação</a:t>
              </a:r>
              <a:r>
                <a:rPr lang="en-GB" sz="900" dirty="0">
                  <a:solidFill>
                    <a:schemeClr val="tx2"/>
                  </a:solidFill>
                  <a:latin typeface="Arial" pitchFamily="34" charset="0"/>
                  <a:cs typeface="Arial" pitchFamily="34" charset="0"/>
                </a:rPr>
                <a:t> </a:t>
              </a:r>
              <a:r>
                <a:rPr lang="en-GB" sz="900" dirty="0" err="1">
                  <a:solidFill>
                    <a:schemeClr val="tx2"/>
                  </a:solidFill>
                  <a:latin typeface="Arial" pitchFamily="34" charset="0"/>
                  <a:cs typeface="Arial" pitchFamily="34" charset="0"/>
                </a:rPr>
                <a:t>Brasileira</a:t>
              </a:r>
              <a:r>
                <a:rPr lang="en-GB" sz="900" dirty="0">
                  <a:solidFill>
                    <a:schemeClr val="tx2"/>
                  </a:solidFill>
                  <a:latin typeface="Arial" pitchFamily="34" charset="0"/>
                  <a:cs typeface="Arial" pitchFamily="34" charset="0"/>
                </a:rPr>
                <a:t> </a:t>
              </a:r>
              <a:r>
                <a:rPr lang="en-GB" sz="900" dirty="0" err="1">
                  <a:solidFill>
                    <a:schemeClr val="tx2"/>
                  </a:solidFill>
                  <a:latin typeface="Arial" pitchFamily="34" charset="0"/>
                  <a:cs typeface="Arial" pitchFamily="34" charset="0"/>
                </a:rPr>
                <a:t>para</a:t>
              </a:r>
              <a:r>
                <a:rPr lang="en-GB" sz="900" dirty="0">
                  <a:solidFill>
                    <a:schemeClr val="tx2"/>
                  </a:solidFill>
                  <a:latin typeface="Arial" pitchFamily="34" charset="0"/>
                  <a:cs typeface="Arial" pitchFamily="34" charset="0"/>
                </a:rPr>
                <a:t> o </a:t>
              </a:r>
              <a:r>
                <a:rPr lang="en-GB" sz="900" dirty="0" err="1">
                  <a:solidFill>
                    <a:schemeClr val="tx2"/>
                  </a:solidFill>
                  <a:latin typeface="Arial" pitchFamily="34" charset="0"/>
                  <a:cs typeface="Arial" pitchFamily="34" charset="0"/>
                </a:rPr>
                <a:t>Estudo</a:t>
              </a:r>
              <a:r>
                <a:rPr lang="en-GB" sz="900" dirty="0">
                  <a:solidFill>
                    <a:schemeClr val="tx2"/>
                  </a:solidFill>
                  <a:latin typeface="Arial" pitchFamily="34" charset="0"/>
                  <a:cs typeface="Arial" pitchFamily="34" charset="0"/>
                </a:rPr>
                <a:t> </a:t>
              </a:r>
              <a:r>
                <a:rPr lang="en-GB" sz="900" dirty="0" err="1">
                  <a:solidFill>
                    <a:schemeClr val="tx2"/>
                  </a:solidFill>
                  <a:latin typeface="Arial" pitchFamily="34" charset="0"/>
                  <a:cs typeface="Arial" pitchFamily="34" charset="0"/>
                </a:rPr>
                <a:t>da</a:t>
              </a:r>
              <a:r>
                <a:rPr lang="en-GB" sz="900" dirty="0">
                  <a:solidFill>
                    <a:schemeClr val="tx2"/>
                  </a:solidFill>
                  <a:latin typeface="Arial" pitchFamily="34" charset="0"/>
                  <a:cs typeface="Arial" pitchFamily="34" charset="0"/>
                </a:rPr>
                <a:t> </a:t>
              </a:r>
              <a:r>
                <a:rPr lang="en-GB" sz="900" dirty="0" err="1">
                  <a:solidFill>
                    <a:schemeClr val="tx2"/>
                  </a:solidFill>
                  <a:latin typeface="Arial" pitchFamily="34" charset="0"/>
                  <a:cs typeface="Arial" pitchFamily="34" charset="0"/>
                </a:rPr>
                <a:t>Obesidade</a:t>
              </a:r>
              <a:endParaRPr lang="en-GB" sz="900" dirty="0">
                <a:solidFill>
                  <a:schemeClr val="tx2"/>
                </a:solidFill>
                <a:latin typeface="Arial" pitchFamily="34" charset="0"/>
                <a:cs typeface="Arial" pitchFamily="34" charset="0"/>
              </a:endParaRPr>
            </a:p>
            <a:p>
              <a:pPr algn="ctr"/>
              <a:r>
                <a:rPr lang="en-GB" sz="900" dirty="0">
                  <a:solidFill>
                    <a:schemeClr val="tx2"/>
                  </a:solidFill>
                  <a:latin typeface="Arial" pitchFamily="34" charset="0"/>
                  <a:cs typeface="Arial" pitchFamily="34" charset="0"/>
                </a:rPr>
                <a:t>e </a:t>
              </a:r>
              <a:r>
                <a:rPr lang="en-GB" sz="900" dirty="0" err="1">
                  <a:solidFill>
                    <a:schemeClr val="tx2"/>
                  </a:solidFill>
                  <a:latin typeface="Arial" pitchFamily="34" charset="0"/>
                  <a:cs typeface="Arial" pitchFamily="34" charset="0"/>
                </a:rPr>
                <a:t>da</a:t>
              </a:r>
              <a:r>
                <a:rPr lang="en-GB" sz="900" dirty="0">
                  <a:solidFill>
                    <a:schemeClr val="tx2"/>
                  </a:solidFill>
                  <a:latin typeface="Arial" pitchFamily="34" charset="0"/>
                  <a:cs typeface="Arial" pitchFamily="34" charset="0"/>
                </a:rPr>
                <a:t> </a:t>
              </a:r>
              <a:r>
                <a:rPr lang="en-GB" sz="900" dirty="0" err="1">
                  <a:solidFill>
                    <a:schemeClr val="tx2"/>
                  </a:solidFill>
                  <a:latin typeface="Arial" pitchFamily="34" charset="0"/>
                  <a:cs typeface="Arial" pitchFamily="34" charset="0"/>
                </a:rPr>
                <a:t>Síndrome</a:t>
              </a:r>
              <a:r>
                <a:rPr lang="en-GB" sz="900" dirty="0">
                  <a:solidFill>
                    <a:schemeClr val="tx2"/>
                  </a:solidFill>
                  <a:latin typeface="Arial" pitchFamily="34" charset="0"/>
                  <a:cs typeface="Arial" pitchFamily="34" charset="0"/>
                </a:rPr>
                <a:t> </a:t>
              </a:r>
              <a:r>
                <a:rPr lang="en-GB" sz="900" dirty="0" err="1">
                  <a:solidFill>
                    <a:schemeClr val="tx2"/>
                  </a:solidFill>
                  <a:latin typeface="Arial" pitchFamily="34" charset="0"/>
                  <a:cs typeface="Arial" pitchFamily="34" charset="0"/>
                </a:rPr>
                <a:t>Metabólica</a:t>
              </a:r>
              <a:endParaRPr lang="en-GB" sz="900" dirty="0">
                <a:solidFill>
                  <a:schemeClr val="tx2"/>
                </a:solidFill>
                <a:latin typeface="Arial" pitchFamily="34" charset="0"/>
                <a:cs typeface="Arial" pitchFamily="34" charset="0"/>
              </a:endParaRPr>
            </a:p>
          </p:txBody>
        </p:sp>
      </p:grpSp>
      <p:sp>
        <p:nvSpPr>
          <p:cNvPr id="20" name="Shape 150"/>
          <p:cNvSpPr txBox="1"/>
          <p:nvPr/>
        </p:nvSpPr>
        <p:spPr>
          <a:xfrm>
            <a:off x="539552" y="260646"/>
            <a:ext cx="8208912" cy="107721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pt-BR" sz="3200" b="1" i="0" u="none" strike="noStrike" cap="none" dirty="0">
                <a:solidFill>
                  <a:schemeClr val="tx2"/>
                </a:solidFill>
                <a:latin typeface="Arial" pitchFamily="34" charset="0"/>
                <a:cs typeface="Arial" pitchFamily="34" charset="0"/>
                <a:sym typeface="Arial"/>
              </a:rPr>
              <a:t>Obesidade é uma doença crônica, grave, recorrente e progressiva</a:t>
            </a:r>
          </a:p>
        </p:txBody>
      </p:sp>
      <p:sp>
        <p:nvSpPr>
          <p:cNvPr id="21" name="TextBox 15"/>
          <p:cNvSpPr txBox="1"/>
          <p:nvPr/>
        </p:nvSpPr>
        <p:spPr>
          <a:xfrm>
            <a:off x="35496" y="6559460"/>
            <a:ext cx="9001000" cy="253916"/>
          </a:xfrm>
          <a:prstGeom prst="rect">
            <a:avLst/>
          </a:prstGeom>
          <a:noFill/>
        </p:spPr>
        <p:txBody>
          <a:bodyPr wrap="square" rtlCol="0">
            <a:spAutoFit/>
          </a:bodyPr>
          <a:lstStyle/>
          <a:p>
            <a:pPr algn="just"/>
            <a:r>
              <a:rPr lang="en-US" sz="1050" dirty="0" err="1">
                <a:solidFill>
                  <a:schemeClr val="tx2"/>
                </a:solidFill>
                <a:latin typeface="Arial" pitchFamily="34" charset="0"/>
                <a:cs typeface="Arial" pitchFamily="34" charset="0"/>
              </a:rPr>
              <a:t>Diretrizes</a:t>
            </a:r>
            <a:r>
              <a:rPr lang="en-US" sz="1050" dirty="0">
                <a:solidFill>
                  <a:schemeClr val="tx2"/>
                </a:solidFill>
                <a:latin typeface="Arial" pitchFamily="34" charset="0"/>
                <a:cs typeface="Arial" pitchFamily="34" charset="0"/>
              </a:rPr>
              <a:t> </a:t>
            </a:r>
            <a:r>
              <a:rPr lang="en-US" sz="1050" dirty="0" err="1">
                <a:solidFill>
                  <a:schemeClr val="tx2"/>
                </a:solidFill>
                <a:latin typeface="Arial" pitchFamily="34" charset="0"/>
                <a:cs typeface="Arial" pitchFamily="34" charset="0"/>
              </a:rPr>
              <a:t>Brasileiras</a:t>
            </a:r>
            <a:r>
              <a:rPr lang="en-US" sz="1050" dirty="0">
                <a:solidFill>
                  <a:schemeClr val="tx2"/>
                </a:solidFill>
                <a:latin typeface="Arial" pitchFamily="34" charset="0"/>
                <a:cs typeface="Arial" pitchFamily="34" charset="0"/>
              </a:rPr>
              <a:t> de </a:t>
            </a:r>
            <a:r>
              <a:rPr lang="en-US" sz="1050" dirty="0" err="1">
                <a:solidFill>
                  <a:schemeClr val="tx2"/>
                </a:solidFill>
                <a:latin typeface="Arial" pitchFamily="34" charset="0"/>
                <a:cs typeface="Arial" pitchFamily="34" charset="0"/>
              </a:rPr>
              <a:t>Obesidade</a:t>
            </a:r>
            <a:r>
              <a:rPr lang="en-US" sz="1050" dirty="0">
                <a:solidFill>
                  <a:schemeClr val="tx2"/>
                </a:solidFill>
                <a:latin typeface="Arial" pitchFamily="34" charset="0"/>
                <a:cs typeface="Arial" pitchFamily="34" charset="0"/>
              </a:rPr>
              <a:t>, </a:t>
            </a:r>
            <a:r>
              <a:rPr lang="en-US" sz="1050" dirty="0" err="1">
                <a:solidFill>
                  <a:schemeClr val="tx2"/>
                </a:solidFill>
                <a:latin typeface="Arial" pitchFamily="34" charset="0"/>
                <a:cs typeface="Arial" pitchFamily="34" charset="0"/>
              </a:rPr>
              <a:t>Obesidade</a:t>
            </a:r>
            <a:r>
              <a:rPr lang="en-US" sz="1050" dirty="0">
                <a:solidFill>
                  <a:schemeClr val="tx2"/>
                </a:solidFill>
                <a:latin typeface="Arial" pitchFamily="34" charset="0"/>
                <a:cs typeface="Arial" pitchFamily="34" charset="0"/>
              </a:rPr>
              <a:t> e </a:t>
            </a:r>
            <a:r>
              <a:rPr lang="en-US" sz="1050" dirty="0" err="1">
                <a:solidFill>
                  <a:schemeClr val="tx2"/>
                </a:solidFill>
                <a:latin typeface="Arial" pitchFamily="34" charset="0"/>
                <a:cs typeface="Arial" pitchFamily="34" charset="0"/>
              </a:rPr>
              <a:t>sobrepeso</a:t>
            </a:r>
            <a:r>
              <a:rPr lang="en-US" sz="1050" dirty="0">
                <a:solidFill>
                  <a:schemeClr val="tx2"/>
                </a:solidFill>
                <a:latin typeface="Arial" pitchFamily="34" charset="0"/>
                <a:cs typeface="Arial" pitchFamily="34" charset="0"/>
              </a:rPr>
              <a:t>: </a:t>
            </a:r>
            <a:r>
              <a:rPr lang="en-US" sz="1050" dirty="0" err="1">
                <a:solidFill>
                  <a:schemeClr val="tx2"/>
                </a:solidFill>
                <a:latin typeface="Arial" pitchFamily="34" charset="0"/>
                <a:cs typeface="Arial" pitchFamily="34" charset="0"/>
              </a:rPr>
              <a:t>tratamento</a:t>
            </a:r>
            <a:r>
              <a:rPr lang="en-US" sz="1050" dirty="0">
                <a:solidFill>
                  <a:schemeClr val="tx2"/>
                </a:solidFill>
                <a:latin typeface="Arial" pitchFamily="34" charset="0"/>
                <a:cs typeface="Arial" pitchFamily="34" charset="0"/>
              </a:rPr>
              <a:t> </a:t>
            </a:r>
            <a:r>
              <a:rPr lang="en-US" sz="1050" dirty="0" err="1">
                <a:solidFill>
                  <a:schemeClr val="tx2"/>
                </a:solidFill>
                <a:latin typeface="Arial" pitchFamily="34" charset="0"/>
                <a:cs typeface="Arial" pitchFamily="34" charset="0"/>
              </a:rPr>
              <a:t>farmacológico</a:t>
            </a:r>
            <a:r>
              <a:rPr lang="en-US" sz="1050" dirty="0">
                <a:solidFill>
                  <a:schemeClr val="tx2"/>
                </a:solidFill>
                <a:latin typeface="Arial" pitchFamily="34" charset="0"/>
                <a:cs typeface="Arial" pitchFamily="34" charset="0"/>
              </a:rPr>
              <a:t>,  4.ª </a:t>
            </a:r>
            <a:r>
              <a:rPr lang="en-US" sz="1050" dirty="0" err="1">
                <a:solidFill>
                  <a:schemeClr val="tx2"/>
                </a:solidFill>
                <a:latin typeface="Arial" pitchFamily="34" charset="0"/>
                <a:cs typeface="Arial" pitchFamily="34" charset="0"/>
              </a:rPr>
              <a:t>edição</a:t>
            </a:r>
            <a:r>
              <a:rPr lang="en-US" sz="1050" dirty="0">
                <a:solidFill>
                  <a:schemeClr val="tx2"/>
                </a:solidFill>
                <a:latin typeface="Arial" pitchFamily="34" charset="0"/>
                <a:cs typeface="Arial" pitchFamily="34" charset="0"/>
              </a:rPr>
              <a:t>, São Paulo, 2016.</a:t>
            </a:r>
            <a:endParaRPr lang="en-CA" sz="105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9992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243830"/>
            <a:ext cx="4850492" cy="642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71"/>
          <a:stretch/>
        </p:blipFill>
        <p:spPr bwMode="auto">
          <a:xfrm>
            <a:off x="3919539" y="243830"/>
            <a:ext cx="3388765" cy="642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165" y="4117627"/>
            <a:ext cx="1635091" cy="255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1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9218"/>
                                        </p:tgtEl>
                                        <p:attrNameLst>
                                          <p:attrName>ppt_x</p:attrName>
                                          <p:attrName>ppt_y</p:attrName>
                                        </p:attrNameLst>
                                      </p:cBhvr>
                                    </p:animMotion>
                                  </p:childTnLst>
                                </p:cTn>
                              </p:par>
                              <p:par>
                                <p:cTn id="7" presetID="10" presetClass="entr" presetSubtype="0" fill="hold" nodeType="withEffect">
                                  <p:stCondLst>
                                    <p:cond delay="500"/>
                                  </p:stCondLst>
                                  <p:childTnLst>
                                    <p:set>
                                      <p:cBhvr>
                                        <p:cTn id="8" dur="1" fill="hold">
                                          <p:stCondLst>
                                            <p:cond delay="0"/>
                                          </p:stCondLst>
                                        </p:cTn>
                                        <p:tgtEl>
                                          <p:spTgt spid="9219"/>
                                        </p:tgtEl>
                                        <p:attrNameLst>
                                          <p:attrName>style.visibility</p:attrName>
                                        </p:attrNameLst>
                                      </p:cBhvr>
                                      <p:to>
                                        <p:strVal val="visible"/>
                                      </p:to>
                                    </p:set>
                                    <p:animEffect transition="in" filter="fade">
                                      <p:cBhvr>
                                        <p:cTn id="9" dur="500"/>
                                        <p:tgtEl>
                                          <p:spTgt spid="9219"/>
                                        </p:tgtEl>
                                      </p:cBhvr>
                                    </p:animEffect>
                                  </p:childTnLst>
                                </p:cTn>
                              </p:par>
                              <p:par>
                                <p:cTn id="10" presetID="63" presetClass="path" presetSubtype="0" accel="50000" decel="50000" fill="hold" nodeType="withEffect">
                                  <p:stCondLst>
                                    <p:cond delay="500"/>
                                  </p:stCondLst>
                                  <p:childTnLst>
                                    <p:animMotion origin="layout" path="M 0 0 L 0.25 0 E" pathEditMode="relative" ptsTypes="">
                                      <p:cBhvr>
                                        <p:cTn id="11" dur="2000" fill="hold"/>
                                        <p:tgtEl>
                                          <p:spTgt spid="9219"/>
                                        </p:tgtEl>
                                        <p:attrNameLst>
                                          <p:attrName>ppt_x</p:attrName>
                                          <p:attrName>ppt_y</p:attrName>
                                        </p:attrNameLst>
                                      </p:cBhvr>
                                    </p:animMotion>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9220"/>
                                        </p:tgtEl>
                                        <p:attrNameLst>
                                          <p:attrName>style.visibility</p:attrName>
                                        </p:attrNameLst>
                                      </p:cBhvr>
                                      <p:to>
                                        <p:strVal val="visible"/>
                                      </p:to>
                                    </p:set>
                                    <p:animEffect transition="in" filter="fade">
                                      <p:cBhvr>
                                        <p:cTn id="1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7504" y="44624"/>
            <a:ext cx="8928992" cy="1181993"/>
          </a:xfrm>
        </p:spPr>
        <p:txBody>
          <a:bodyPr>
            <a:noAutofit/>
          </a:bodyPr>
          <a:lstStyle/>
          <a:p>
            <a:r>
              <a:rPr lang="pt-BR" sz="3400" b="1" dirty="0">
                <a:solidFill>
                  <a:schemeClr val="accent1">
                    <a:lumMod val="75000"/>
                  </a:schemeClr>
                </a:solidFill>
                <a:latin typeface="Arial" pitchFamily="34" charset="0"/>
                <a:cs typeface="Arial" pitchFamily="34" charset="0"/>
              </a:rPr>
              <a:t>Prevenção Secundária e Terciária na abordagem do paciente com obesidade</a:t>
            </a:r>
          </a:p>
        </p:txBody>
      </p:sp>
      <p:sp>
        <p:nvSpPr>
          <p:cNvPr id="4" name="CaixaDeTexto 3"/>
          <p:cNvSpPr txBox="1"/>
          <p:nvPr/>
        </p:nvSpPr>
        <p:spPr>
          <a:xfrm>
            <a:off x="107504" y="6381328"/>
            <a:ext cx="7378943" cy="430887"/>
          </a:xfrm>
          <a:prstGeom prst="rect">
            <a:avLst/>
          </a:prstGeom>
          <a:noFill/>
        </p:spPr>
        <p:txBody>
          <a:bodyPr wrap="none" rtlCol="0">
            <a:spAutoFit/>
          </a:bodyPr>
          <a:lstStyle/>
          <a:p>
            <a:r>
              <a:rPr lang="pt-BR" sz="1100" dirty="0">
                <a:solidFill>
                  <a:schemeClr val="tx2"/>
                </a:solidFill>
                <a:latin typeface="Arial" pitchFamily="34" charset="0"/>
                <a:cs typeface="Arial" pitchFamily="34" charset="0"/>
              </a:rPr>
              <a:t>Associação Brasileira para o Estudo da Obesidade e da Síndrome Metabólica. Diretrizes Brasileiras de Obesidade:</a:t>
            </a:r>
          </a:p>
          <a:p>
            <a:r>
              <a:rPr lang="pt-BR" sz="1100" dirty="0">
                <a:solidFill>
                  <a:schemeClr val="tx2"/>
                </a:solidFill>
                <a:latin typeface="Arial" pitchFamily="34" charset="0"/>
                <a:cs typeface="Arial" pitchFamily="34" charset="0"/>
              </a:rPr>
              <a:t>Capítulo de Obesidade e sobrepeso: diagnóstico, 4ª edição, ABESO, São Paulo, 2016.</a:t>
            </a:r>
          </a:p>
        </p:txBody>
      </p:sp>
      <p:graphicFrame>
        <p:nvGraphicFramePr>
          <p:cNvPr id="3" name="Tabela 2"/>
          <p:cNvGraphicFramePr>
            <a:graphicFrameLocks noGrp="1"/>
          </p:cNvGraphicFramePr>
          <p:nvPr>
            <p:extLst>
              <p:ext uri="{D42A27DB-BD31-4B8C-83A1-F6EECF244321}">
                <p14:modId xmlns:p14="http://schemas.microsoft.com/office/powerpoint/2010/main" val="690239500"/>
              </p:ext>
            </p:extLst>
          </p:nvPr>
        </p:nvGraphicFramePr>
        <p:xfrm>
          <a:off x="467544" y="1268761"/>
          <a:ext cx="8352927" cy="4854058"/>
        </p:xfrm>
        <a:graphic>
          <a:graphicData uri="http://schemas.openxmlformats.org/drawingml/2006/table">
            <a:tbl>
              <a:tblPr firstRow="1" firstCol="1" bandRow="1"/>
              <a:tblGrid>
                <a:gridCol w="1368152">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3744415">
                  <a:extLst>
                    <a:ext uri="{9D8B030D-6E8A-4147-A177-3AD203B41FA5}">
                      <a16:colId xmlns:a16="http://schemas.microsoft.com/office/drawing/2014/main" val="20002"/>
                    </a:ext>
                  </a:extLst>
                </a:gridCol>
              </a:tblGrid>
              <a:tr h="143038">
                <a:tc>
                  <a:txBody>
                    <a:bodyPr/>
                    <a:lstStyle/>
                    <a:p>
                      <a:pPr>
                        <a:spcAft>
                          <a:spcPts val="600"/>
                        </a:spcAft>
                      </a:pPr>
                      <a:r>
                        <a:rPr lang="pt-BR" sz="1200" b="1" dirty="0">
                          <a:solidFill>
                            <a:schemeClr val="tx2"/>
                          </a:solidFill>
                          <a:effectLst/>
                          <a:latin typeface="Arial" pitchFamily="34" charset="0"/>
                          <a:ea typeface="Times New Roman"/>
                          <a:cs typeface="Arial" pitchFamily="34" charset="0"/>
                        </a:rPr>
                        <a:t>Fase de intervenção</a:t>
                      </a:r>
                    </a:p>
                  </a:txBody>
                  <a:tcPr marL="49919" marR="4991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b="1">
                          <a:solidFill>
                            <a:schemeClr val="tx2"/>
                          </a:solidFill>
                          <a:effectLst/>
                          <a:latin typeface="Arial" pitchFamily="34" charset="0"/>
                          <a:cs typeface="Arial" pitchFamily="34" charset="0"/>
                        </a:rPr>
                        <a:t>Definição e objetivos</a:t>
                      </a:r>
                    </a:p>
                  </a:txBody>
                  <a:tcPr marL="49919" marR="4991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b="1" dirty="0">
                          <a:solidFill>
                            <a:schemeClr val="tx2"/>
                          </a:solidFill>
                          <a:effectLst/>
                          <a:latin typeface="Arial" pitchFamily="34" charset="0"/>
                          <a:cs typeface="Arial" pitchFamily="34" charset="0"/>
                        </a:rPr>
                        <a:t>Métodos de prevenção</a:t>
                      </a:r>
                    </a:p>
                  </a:txBody>
                  <a:tcPr marL="49919" marR="4991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6327">
                <a:tc rowSpan="2">
                  <a:txBody>
                    <a:bodyPr/>
                    <a:lstStyle/>
                    <a:p>
                      <a:pPr>
                        <a:spcAft>
                          <a:spcPts val="0"/>
                        </a:spcAft>
                      </a:pPr>
                      <a:r>
                        <a:rPr lang="pt-BR" sz="1200" b="1" dirty="0">
                          <a:solidFill>
                            <a:schemeClr val="tx2"/>
                          </a:solidFill>
                          <a:effectLst/>
                          <a:latin typeface="Arial" pitchFamily="34" charset="0"/>
                          <a:ea typeface="Times New Roman"/>
                          <a:cs typeface="Arial" pitchFamily="34" charset="0"/>
                        </a:rPr>
                        <a:t>Prevenção primária</a:t>
                      </a:r>
                    </a:p>
                  </a:txBody>
                  <a:tcPr marL="49919" marR="4991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Prevenir a ocorrência da doença.</a:t>
                      </a:r>
                    </a:p>
                  </a:txBody>
                  <a:tcPr marL="49919" marR="4991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Eliminar fatores de risco, causas, aumentar resistência à doença.</a:t>
                      </a:r>
                    </a:p>
                  </a:txBody>
                  <a:tcPr marL="49919" marR="49919"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694105">
                <a:tc vMerge="1">
                  <a:txBody>
                    <a:bodyPr/>
                    <a:lstStyle/>
                    <a:p>
                      <a:endParaRPr lang="pt-BR"/>
                    </a:p>
                  </a:txBody>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(o desenvolvimento de sobrepeso e obesidade).</a:t>
                      </a:r>
                    </a:p>
                  </a:txBody>
                  <a:tcPr marL="49919" marR="4991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(Educar o público, promover alimentação saudável e atividade física regular. Construir meio ambiente propício).</a:t>
                      </a:r>
                    </a:p>
                  </a:txBody>
                  <a:tcPr marL="49919" marR="49919"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2925">
                <a:tc rowSpan="2">
                  <a:txBody>
                    <a:bodyPr/>
                    <a:lstStyle/>
                    <a:p>
                      <a:pPr>
                        <a:spcAft>
                          <a:spcPts val="0"/>
                        </a:spcAft>
                      </a:pPr>
                      <a:r>
                        <a:rPr lang="pt-BR" sz="1200" b="1" dirty="0">
                          <a:solidFill>
                            <a:schemeClr val="tx2"/>
                          </a:solidFill>
                          <a:effectLst/>
                          <a:latin typeface="Arial" pitchFamily="34" charset="0"/>
                          <a:ea typeface="Times New Roman"/>
                          <a:cs typeface="Arial" pitchFamily="34" charset="0"/>
                        </a:rPr>
                        <a:t>Prevenção secundária</a:t>
                      </a:r>
                    </a:p>
                  </a:txBody>
                  <a:tcPr marL="49919" marR="4991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Impedir a progressão da doença na fase inicial antes de progredir para estágio mais grave (para prevenir complicações/sequelas).</a:t>
                      </a:r>
                    </a:p>
                  </a:txBody>
                  <a:tcPr marL="49919" marR="4991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Usar teste de rastreamento/diagnóstico seguido por tratamento.</a:t>
                      </a:r>
                    </a:p>
                  </a:txBody>
                  <a:tcPr marL="49919" marR="49919"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065258">
                <a:tc vMerge="1">
                  <a:txBody>
                    <a:bodyPr/>
                    <a:lstStyle/>
                    <a:p>
                      <a:endParaRPr lang="pt-BR"/>
                    </a:p>
                  </a:txBody>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(P</a:t>
                      </a:r>
                      <a:r>
                        <a:rPr lang="pt-BR" sz="1200" baseline="0" dirty="0">
                          <a:solidFill>
                            <a:schemeClr val="tx2"/>
                          </a:solidFill>
                          <a:effectLst/>
                          <a:latin typeface="Arial" pitchFamily="34" charset="0"/>
                          <a:ea typeface="Times New Roman"/>
                          <a:cs typeface="Arial" pitchFamily="34" charset="0"/>
                        </a:rPr>
                        <a:t>r</a:t>
                      </a:r>
                      <a:r>
                        <a:rPr lang="pt-BR" sz="1200" dirty="0">
                          <a:solidFill>
                            <a:schemeClr val="tx2"/>
                          </a:solidFill>
                          <a:effectLst/>
                          <a:latin typeface="Arial" pitchFamily="34" charset="0"/>
                          <a:ea typeface="Times New Roman"/>
                          <a:cs typeface="Arial" pitchFamily="34" charset="0"/>
                        </a:rPr>
                        <a:t>evenir ganho de peso futuro e desenvolvimento de complicações em pacientes que já apresentam excesso de peso).</a:t>
                      </a:r>
                    </a:p>
                  </a:txBody>
                  <a:tcPr marL="49919" marR="4991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(Rastrear e diagnosticar usando IMC. Avaliar a presença de complicações. Tratar com intervenção de estilo de vida sem/com medicamentos </a:t>
                      </a:r>
                      <a:r>
                        <a:rPr lang="pt-BR" sz="1200" dirty="0" err="1">
                          <a:solidFill>
                            <a:schemeClr val="tx2"/>
                          </a:solidFill>
                          <a:effectLst/>
                          <a:latin typeface="Arial" pitchFamily="34" charset="0"/>
                          <a:ea typeface="Times New Roman"/>
                          <a:cs typeface="Arial" pitchFamily="34" charset="0"/>
                        </a:rPr>
                        <a:t>anti-obesidade</a:t>
                      </a:r>
                      <a:r>
                        <a:rPr lang="pt-BR" sz="1200" dirty="0">
                          <a:solidFill>
                            <a:schemeClr val="tx2"/>
                          </a:solidFill>
                          <a:effectLst/>
                          <a:latin typeface="Arial" pitchFamily="34" charset="0"/>
                          <a:ea typeface="Times New Roman"/>
                          <a:cs typeface="Arial" pitchFamily="34" charset="0"/>
                        </a:rPr>
                        <a:t>).</a:t>
                      </a:r>
                    </a:p>
                  </a:txBody>
                  <a:tcPr marL="49919" marR="49919"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55283">
                <a:tc rowSpan="2">
                  <a:txBody>
                    <a:bodyPr/>
                    <a:lstStyle/>
                    <a:p>
                      <a:pPr>
                        <a:spcAft>
                          <a:spcPts val="0"/>
                        </a:spcAft>
                      </a:pPr>
                      <a:r>
                        <a:rPr lang="pt-BR" sz="1200" b="1" dirty="0">
                          <a:solidFill>
                            <a:schemeClr val="tx2"/>
                          </a:solidFill>
                          <a:effectLst/>
                          <a:latin typeface="Arial" pitchFamily="34" charset="0"/>
                          <a:ea typeface="Times New Roman"/>
                          <a:cs typeface="Arial" pitchFamily="34" charset="0"/>
                        </a:rPr>
                        <a:t>Prevenção terciária</a:t>
                      </a:r>
                    </a:p>
                  </a:txBody>
                  <a:tcPr marL="49919" marR="4991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Reduzir complicações já existentes e prevenir deterioração posterior.</a:t>
                      </a:r>
                    </a:p>
                  </a:txBody>
                  <a:tcPr marL="49919" marR="4991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Usar estratégias de tratamento que limitam a piora das consequências adversas da doença.</a:t>
                      </a:r>
                    </a:p>
                  </a:txBody>
                  <a:tcPr marL="49919" marR="49919"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5"/>
                  </a:ext>
                </a:extLst>
              </a:tr>
              <a:tr h="832925">
                <a:tc vMerge="1">
                  <a:txBody>
                    <a:bodyPr/>
                    <a:lstStyle/>
                    <a:p>
                      <a:endParaRPr lang="pt-BR"/>
                    </a:p>
                  </a:txBody>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Tratar com terapia e medicamentos para perda de peso visando aliviar complicações relacionadas à obesidade e prevenir a progressão da doença. Tratar as complicações.</a:t>
                      </a:r>
                    </a:p>
                  </a:txBody>
                  <a:tcPr marL="49919" marR="4991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pt-BR" sz="1200" dirty="0">
                          <a:solidFill>
                            <a:schemeClr val="tx2"/>
                          </a:solidFill>
                          <a:effectLst/>
                          <a:latin typeface="Arial" pitchFamily="34" charset="0"/>
                          <a:ea typeface="Times New Roman"/>
                          <a:cs typeface="Arial" pitchFamily="34" charset="0"/>
                        </a:rPr>
                        <a:t>Tratar com intervenção de estilo de vida/comportamental e medicamentos </a:t>
                      </a:r>
                      <a:r>
                        <a:rPr lang="pt-BR" sz="1200" dirty="0" err="1">
                          <a:solidFill>
                            <a:schemeClr val="tx2"/>
                          </a:solidFill>
                          <a:effectLst/>
                          <a:latin typeface="Arial" pitchFamily="34" charset="0"/>
                          <a:ea typeface="Times New Roman"/>
                          <a:cs typeface="Arial" pitchFamily="34" charset="0"/>
                        </a:rPr>
                        <a:t>anti-obesidade</a:t>
                      </a:r>
                      <a:r>
                        <a:rPr lang="pt-BR" sz="1200" dirty="0">
                          <a:solidFill>
                            <a:schemeClr val="tx2"/>
                          </a:solidFill>
                          <a:effectLst/>
                          <a:latin typeface="Arial" pitchFamily="34" charset="0"/>
                          <a:ea typeface="Times New Roman"/>
                          <a:cs typeface="Arial" pitchFamily="34" charset="0"/>
                        </a:rPr>
                        <a:t>. Considerar cirurgia bariátrica apenas para os casos de </a:t>
                      </a:r>
                      <a:r>
                        <a:rPr lang="pt-BR" sz="1200">
                          <a:solidFill>
                            <a:schemeClr val="tx2"/>
                          </a:solidFill>
                          <a:effectLst/>
                          <a:latin typeface="Arial" pitchFamily="34" charset="0"/>
                          <a:ea typeface="Times New Roman"/>
                          <a:cs typeface="Arial" pitchFamily="34" charset="0"/>
                        </a:rPr>
                        <a:t>falência terapêutica.</a:t>
                      </a:r>
                      <a:endParaRPr lang="pt-BR" sz="1200" dirty="0">
                        <a:solidFill>
                          <a:schemeClr val="tx2"/>
                        </a:solidFill>
                        <a:effectLst/>
                        <a:latin typeface="Arial" pitchFamily="34" charset="0"/>
                        <a:ea typeface="Times New Roman"/>
                        <a:cs typeface="Arial" pitchFamily="34" charset="0"/>
                      </a:endParaRPr>
                    </a:p>
                  </a:txBody>
                  <a:tcPr marL="49919" marR="49919"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8713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7504" y="86767"/>
            <a:ext cx="8928992" cy="821953"/>
          </a:xfrm>
        </p:spPr>
        <p:txBody>
          <a:bodyPr>
            <a:normAutofit/>
          </a:bodyPr>
          <a:lstStyle/>
          <a:p>
            <a:r>
              <a:rPr lang="pt-BR" sz="3400" b="1" dirty="0">
                <a:solidFill>
                  <a:schemeClr val="accent1">
                    <a:lumMod val="75000"/>
                  </a:schemeClr>
                </a:solidFill>
                <a:latin typeface="Arial" pitchFamily="34" charset="0"/>
                <a:cs typeface="Arial" pitchFamily="34" charset="0"/>
              </a:rPr>
              <a:t>Rastreamento diagnóstico da obesidade</a:t>
            </a:r>
          </a:p>
        </p:txBody>
      </p:sp>
      <p:sp>
        <p:nvSpPr>
          <p:cNvPr id="5" name="CaixaDeTexto 4"/>
          <p:cNvSpPr txBox="1"/>
          <p:nvPr/>
        </p:nvSpPr>
        <p:spPr>
          <a:xfrm>
            <a:off x="1198966" y="6381328"/>
            <a:ext cx="7909538" cy="430887"/>
          </a:xfrm>
          <a:prstGeom prst="rect">
            <a:avLst/>
          </a:prstGeom>
          <a:noFill/>
        </p:spPr>
        <p:txBody>
          <a:bodyPr wrap="none" rtlCol="0">
            <a:spAutoFit/>
          </a:bodyPr>
          <a:lstStyle/>
          <a:p>
            <a:pPr algn="r"/>
            <a:r>
              <a:rPr lang="pt-BR" sz="1100" dirty="0">
                <a:solidFill>
                  <a:schemeClr val="tx2"/>
                </a:solidFill>
                <a:latin typeface="Arial" pitchFamily="34" charset="0"/>
                <a:cs typeface="Arial" pitchFamily="34" charset="0"/>
              </a:rPr>
              <a:t>Associação Brasileira para o Estudo da Obesidade e da Síndrome Metabólica. </a:t>
            </a:r>
          </a:p>
          <a:p>
            <a:pPr algn="r"/>
            <a:r>
              <a:rPr lang="pt-BR" sz="1100" dirty="0">
                <a:solidFill>
                  <a:schemeClr val="tx2"/>
                </a:solidFill>
                <a:latin typeface="Arial" pitchFamily="34" charset="0"/>
                <a:cs typeface="Arial" pitchFamily="34" charset="0"/>
              </a:rPr>
              <a:t>Diretrizes Brasileiras de Obesidade: Capítulo de Obesidade e sobrepeso: diagnóstico, 4ª edição, ABESO, São Paulo, 2016.</a:t>
            </a:r>
          </a:p>
        </p:txBody>
      </p:sp>
      <p:graphicFrame>
        <p:nvGraphicFramePr>
          <p:cNvPr id="4" name="Tabela 3"/>
          <p:cNvGraphicFramePr>
            <a:graphicFrameLocks noGrp="1"/>
          </p:cNvGraphicFramePr>
          <p:nvPr>
            <p:extLst>
              <p:ext uri="{D42A27DB-BD31-4B8C-83A1-F6EECF244321}">
                <p14:modId xmlns:p14="http://schemas.microsoft.com/office/powerpoint/2010/main" val="3525586205"/>
              </p:ext>
            </p:extLst>
          </p:nvPr>
        </p:nvGraphicFramePr>
        <p:xfrm>
          <a:off x="611559" y="1340768"/>
          <a:ext cx="8226419" cy="4327350"/>
        </p:xfrm>
        <a:graphic>
          <a:graphicData uri="http://schemas.openxmlformats.org/drawingml/2006/table">
            <a:tbl>
              <a:tblPr firstRow="1" firstCol="1" bandRow="1" bandCol="1">
                <a:tableStyleId>{3B4B98B0-60AC-42C2-AFA5-B58CD77FA1E5}</a:tableStyleId>
              </a:tblPr>
              <a:tblGrid>
                <a:gridCol w="1224137">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gridCol w="2376264">
                  <a:extLst>
                    <a:ext uri="{9D8B030D-6E8A-4147-A177-3AD203B41FA5}">
                      <a16:colId xmlns:a16="http://schemas.microsoft.com/office/drawing/2014/main" val="20002"/>
                    </a:ext>
                  </a:extLst>
                </a:gridCol>
                <a:gridCol w="2393770">
                  <a:extLst>
                    <a:ext uri="{9D8B030D-6E8A-4147-A177-3AD203B41FA5}">
                      <a16:colId xmlns:a16="http://schemas.microsoft.com/office/drawing/2014/main" val="20003"/>
                    </a:ext>
                  </a:extLst>
                </a:gridCol>
              </a:tblGrid>
              <a:tr h="606925">
                <a:tc>
                  <a:txBody>
                    <a:bodyPr/>
                    <a:lstStyle/>
                    <a:p>
                      <a:pPr algn="just">
                        <a:lnSpc>
                          <a:spcPct val="115000"/>
                        </a:lnSpc>
                        <a:spcAft>
                          <a:spcPts val="0"/>
                        </a:spcAft>
                      </a:pPr>
                      <a:r>
                        <a:rPr lang="en-US" sz="1500" dirty="0">
                          <a:effectLst/>
                          <a:latin typeface="Arial" pitchFamily="34" charset="0"/>
                          <a:cs typeface="Arial" pitchFamily="34" charset="0"/>
                        </a:rPr>
                        <a:t>IMC (kg/m</a:t>
                      </a:r>
                      <a:r>
                        <a:rPr lang="en-US" sz="1500" baseline="30000" dirty="0">
                          <a:effectLst/>
                          <a:latin typeface="Arial" pitchFamily="34" charset="0"/>
                          <a:cs typeface="Arial" pitchFamily="34" charset="0"/>
                        </a:rPr>
                        <a:t>2</a:t>
                      </a:r>
                      <a:r>
                        <a:rPr lang="en-US"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algn="l">
                        <a:lnSpc>
                          <a:spcPct val="115000"/>
                        </a:lnSpc>
                        <a:spcAft>
                          <a:spcPts val="0"/>
                        </a:spcAft>
                      </a:pPr>
                      <a:r>
                        <a:rPr lang="en-US" sz="1500" dirty="0" err="1">
                          <a:effectLst/>
                          <a:latin typeface="Arial" pitchFamily="34" charset="0"/>
                          <a:cs typeface="Arial" pitchFamily="34" charset="0"/>
                        </a:rPr>
                        <a:t>Idosos</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l">
                        <a:lnSpc>
                          <a:spcPct val="115000"/>
                        </a:lnSpc>
                        <a:spcAft>
                          <a:spcPts val="0"/>
                        </a:spcAft>
                      </a:pPr>
                      <a:r>
                        <a:rPr lang="en-US" sz="1500" dirty="0" err="1">
                          <a:effectLst/>
                          <a:latin typeface="Arial" pitchFamily="34" charset="0"/>
                          <a:cs typeface="Arial" pitchFamily="34" charset="0"/>
                        </a:rPr>
                        <a:t>Asiáticos</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Classificação</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0"/>
                  </a:ext>
                </a:extLst>
              </a:tr>
              <a:tr h="606925">
                <a:tc>
                  <a:txBody>
                    <a:bodyPr/>
                    <a:lstStyle/>
                    <a:p>
                      <a:pPr algn="just">
                        <a:lnSpc>
                          <a:spcPct val="115000"/>
                        </a:lnSpc>
                        <a:spcAft>
                          <a:spcPts val="0"/>
                        </a:spcAft>
                      </a:pPr>
                      <a:r>
                        <a:rPr lang="pt-BR" sz="1500" dirty="0">
                          <a:effectLst/>
                          <a:latin typeface="Arial" pitchFamily="34" charset="0"/>
                          <a:cs typeface="Arial" pitchFamily="34" charset="0"/>
                        </a:rPr>
                        <a:t>&lt;18,5</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algn="just">
                        <a:lnSpc>
                          <a:spcPct val="115000"/>
                        </a:lnSpc>
                        <a:spcAft>
                          <a:spcPts val="0"/>
                        </a:spcAft>
                      </a:pPr>
                      <a:r>
                        <a:rPr lang="pt-BR" sz="1500" u="sng" dirty="0">
                          <a:effectLst/>
                          <a:latin typeface="Arial" pitchFamily="34" charset="0"/>
                          <a:cs typeface="Arial" pitchFamily="34" charset="0"/>
                        </a:rPr>
                        <a:t>&lt;</a:t>
                      </a:r>
                      <a:r>
                        <a:rPr lang="pt-BR" sz="1500" dirty="0">
                          <a:effectLst/>
                          <a:latin typeface="Arial" pitchFamily="34" charset="0"/>
                          <a:cs typeface="Arial" pitchFamily="34" charset="0"/>
                        </a:rPr>
                        <a:t>22</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Magro ou baixo peso</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1"/>
                  </a:ext>
                </a:extLst>
              </a:tr>
              <a:tr h="606925">
                <a:tc>
                  <a:txBody>
                    <a:bodyPr/>
                    <a:lstStyle/>
                    <a:p>
                      <a:pPr algn="just">
                        <a:lnSpc>
                          <a:spcPct val="115000"/>
                        </a:lnSpc>
                        <a:spcAft>
                          <a:spcPts val="0"/>
                        </a:spcAft>
                      </a:pPr>
                      <a:r>
                        <a:rPr lang="pt-BR" sz="1500">
                          <a:effectLst/>
                          <a:latin typeface="Arial" pitchFamily="34" charset="0"/>
                          <a:cs typeface="Arial" pitchFamily="34" charset="0"/>
                        </a:rPr>
                        <a:t>18,5-24,9</a:t>
                      </a:r>
                      <a:endParaRPr lang="pt-BR" sz="150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pt-BR" sz="1500" dirty="0">
                          <a:effectLst/>
                          <a:latin typeface="Arial" pitchFamily="34" charset="0"/>
                          <a:cs typeface="Arial" pitchFamily="34" charset="0"/>
                        </a:rPr>
                        <a:t>22,1-26,9</a:t>
                      </a:r>
                    </a:p>
                    <a:p>
                      <a:pPr algn="just">
                        <a:lnSpc>
                          <a:spcPct val="115000"/>
                        </a:lnSpc>
                        <a:spcAft>
                          <a:spcPts val="0"/>
                        </a:spcAft>
                      </a:pP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l">
                        <a:lnSpc>
                          <a:spcPct val="100000"/>
                        </a:lnSpc>
                        <a:spcAft>
                          <a:spcPts val="0"/>
                        </a:spcAft>
                      </a:pPr>
                      <a:r>
                        <a:rPr lang="pt-BR" sz="1500" dirty="0">
                          <a:effectLst/>
                          <a:latin typeface="Arial" pitchFamily="34" charset="0"/>
                          <a:cs typeface="Arial" pitchFamily="34" charset="0"/>
                        </a:rPr>
                        <a:t>18,5-22,9 (</a:t>
                      </a:r>
                      <a:r>
                        <a:rPr lang="pt-BR" sz="1500" kern="1200" dirty="0">
                          <a:effectLst/>
                          <a:latin typeface="Arial" pitchFamily="34" charset="0"/>
                          <a:cs typeface="Arial" pitchFamily="34" charset="0"/>
                        </a:rPr>
                        <a:t>peso normal: risco aceitável, mas crescente)</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Normal ou </a:t>
                      </a:r>
                      <a:r>
                        <a:rPr lang="pt-BR" sz="1500" dirty="0" err="1">
                          <a:effectLst/>
                          <a:latin typeface="Arial" pitchFamily="34" charset="0"/>
                          <a:cs typeface="Arial" pitchFamily="34" charset="0"/>
                        </a:rPr>
                        <a:t>eutrófico</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2"/>
                  </a:ext>
                </a:extLst>
              </a:tr>
              <a:tr h="606925">
                <a:tc>
                  <a:txBody>
                    <a:bodyPr/>
                    <a:lstStyle/>
                    <a:p>
                      <a:pPr algn="just">
                        <a:lnSpc>
                          <a:spcPct val="115000"/>
                        </a:lnSpc>
                        <a:spcAft>
                          <a:spcPts val="0"/>
                        </a:spcAft>
                      </a:pPr>
                      <a:r>
                        <a:rPr lang="pt-BR" sz="1500" dirty="0">
                          <a:effectLst/>
                          <a:latin typeface="Arial" pitchFamily="34" charset="0"/>
                          <a:cs typeface="Arial" pitchFamily="34" charset="0"/>
                        </a:rPr>
                        <a:t>25-29,9</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27-29,9</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23-27,5</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Sobrepeso ou </a:t>
                      </a:r>
                      <a:r>
                        <a:rPr lang="pt-BR" sz="1500" dirty="0" err="1">
                          <a:effectLst/>
                          <a:latin typeface="Arial" pitchFamily="34" charset="0"/>
                          <a:cs typeface="Arial" pitchFamily="34" charset="0"/>
                        </a:rPr>
                        <a:t>pré</a:t>
                      </a:r>
                      <a:r>
                        <a:rPr lang="pt-BR" sz="1500" dirty="0">
                          <a:effectLst/>
                          <a:latin typeface="Arial" pitchFamily="34" charset="0"/>
                          <a:cs typeface="Arial" pitchFamily="34" charset="0"/>
                        </a:rPr>
                        <a:t>-obeso</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3"/>
                  </a:ext>
                </a:extLst>
              </a:tr>
              <a:tr h="606925">
                <a:tc>
                  <a:txBody>
                    <a:bodyPr/>
                    <a:lstStyle/>
                    <a:p>
                      <a:pPr algn="just">
                        <a:lnSpc>
                          <a:spcPct val="115000"/>
                        </a:lnSpc>
                        <a:spcAft>
                          <a:spcPts val="0"/>
                        </a:spcAft>
                      </a:pPr>
                      <a:r>
                        <a:rPr lang="pt-BR" sz="1500">
                          <a:effectLst/>
                          <a:latin typeface="Arial" pitchFamily="34" charset="0"/>
                          <a:cs typeface="Arial" pitchFamily="34" charset="0"/>
                        </a:rPr>
                        <a:t>30-34,9</a:t>
                      </a:r>
                      <a:endParaRPr lang="pt-BR" sz="150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27,6-34,9</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Obesidade grau/classe 1</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4"/>
                  </a:ext>
                </a:extLst>
              </a:tr>
              <a:tr h="606925">
                <a:tc>
                  <a:txBody>
                    <a:bodyPr/>
                    <a:lstStyle/>
                    <a:p>
                      <a:pPr algn="just">
                        <a:lnSpc>
                          <a:spcPct val="115000"/>
                        </a:lnSpc>
                        <a:spcAft>
                          <a:spcPts val="0"/>
                        </a:spcAft>
                      </a:pPr>
                      <a:r>
                        <a:rPr lang="pt-BR" sz="1500">
                          <a:effectLst/>
                          <a:latin typeface="Arial" pitchFamily="34" charset="0"/>
                          <a:cs typeface="Arial" pitchFamily="34" charset="0"/>
                        </a:rPr>
                        <a:t>30-39,9</a:t>
                      </a:r>
                      <a:endParaRPr lang="pt-BR" sz="150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Obesidade grau/classe 2</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5"/>
                  </a:ext>
                </a:extLst>
              </a:tr>
              <a:tr h="606925">
                <a:tc>
                  <a:txBody>
                    <a:bodyPr/>
                    <a:lstStyle/>
                    <a:p>
                      <a:pPr algn="just">
                        <a:lnSpc>
                          <a:spcPct val="115000"/>
                        </a:lnSpc>
                        <a:spcAft>
                          <a:spcPts val="0"/>
                        </a:spcAft>
                      </a:pPr>
                      <a:r>
                        <a:rPr lang="pt-BR" sz="1500" u="sng" dirty="0">
                          <a:effectLst/>
                          <a:latin typeface="Arial" pitchFamily="34" charset="0"/>
                          <a:cs typeface="Arial" pitchFamily="34" charset="0"/>
                        </a:rPr>
                        <a:t>&gt;</a:t>
                      </a:r>
                      <a:r>
                        <a:rPr lang="pt-BR" sz="1500" dirty="0">
                          <a:effectLst/>
                          <a:latin typeface="Arial" pitchFamily="34" charset="0"/>
                          <a:cs typeface="Arial" pitchFamily="34" charset="0"/>
                        </a:rPr>
                        <a:t>40,0</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bg1">
                        <a:lumMod val="95000"/>
                      </a:schemeClr>
                    </a:solidFill>
                  </a:tcPr>
                </a:tc>
                <a:tc>
                  <a:txBody>
                    <a:bodyPr/>
                    <a:lstStyle/>
                    <a:p>
                      <a:pPr algn="just">
                        <a:lnSpc>
                          <a:spcPct val="115000"/>
                        </a:lnSpc>
                        <a:spcAft>
                          <a:spcPts val="0"/>
                        </a:spcAft>
                      </a:pPr>
                      <a:r>
                        <a:rPr lang="pt-BR" sz="1500" dirty="0">
                          <a:effectLst/>
                          <a:latin typeface="Arial" pitchFamily="34" charset="0"/>
                          <a:cs typeface="Arial" pitchFamily="34" charset="0"/>
                        </a:rPr>
                        <a:t>=</a:t>
                      </a:r>
                      <a:endParaRPr lang="pt-BR" sz="1500" dirty="0">
                        <a:solidFill>
                          <a:schemeClr val="tx2"/>
                        </a:solidFill>
                        <a:effectLst/>
                        <a:latin typeface="Arial" pitchFamily="34" charset="0"/>
                        <a:ea typeface="Times New Roman"/>
                        <a:cs typeface="Arial" pitchFamily="34" charset="0"/>
                      </a:endParaRPr>
                    </a:p>
                  </a:txBody>
                  <a:tcPr marL="44450" marR="44450" marT="0" marB="0">
                    <a:solidFill>
                      <a:srgbClr val="FFFFCC"/>
                    </a:solidFill>
                  </a:tcPr>
                </a:tc>
                <a:tc>
                  <a:txBody>
                    <a:bodyPr/>
                    <a:lstStyle/>
                    <a:p>
                      <a:pPr algn="l">
                        <a:lnSpc>
                          <a:spcPct val="115000"/>
                        </a:lnSpc>
                        <a:spcAft>
                          <a:spcPts val="0"/>
                        </a:spcAft>
                      </a:pPr>
                      <a:r>
                        <a:rPr lang="pt-BR" sz="1500" dirty="0">
                          <a:effectLst/>
                          <a:latin typeface="Arial" pitchFamily="34" charset="0"/>
                          <a:cs typeface="Arial" pitchFamily="34" charset="0"/>
                        </a:rPr>
                        <a:t>Obesidade grau/classe 3</a:t>
                      </a:r>
                      <a:endParaRPr lang="pt-BR" sz="1500" dirty="0">
                        <a:solidFill>
                          <a:schemeClr val="tx2"/>
                        </a:solidFill>
                        <a:effectLst/>
                        <a:latin typeface="Arial" pitchFamily="34" charset="0"/>
                        <a:ea typeface="Times New Roman"/>
                        <a:cs typeface="Arial" pitchFamily="34" charset="0"/>
                      </a:endParaRPr>
                    </a:p>
                  </a:txBody>
                  <a:tcPr marL="44450" marR="44450" marT="0" marB="0">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9633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15798" y="116632"/>
            <a:ext cx="8893175" cy="936104"/>
          </a:xfrm>
          <a:ln>
            <a:noFill/>
          </a:ln>
        </p:spPr>
        <p:txBody>
          <a:bodyPr>
            <a:normAutofit fontScale="90000"/>
          </a:bodyPr>
          <a:lstStyle/>
          <a:p>
            <a:r>
              <a:rPr lang="pt-BR" sz="3200" b="1" dirty="0">
                <a:solidFill>
                  <a:schemeClr val="tx2"/>
                </a:solidFill>
                <a:latin typeface="Arial" panose="020B0604020202020204" pitchFamily="34" charset="0"/>
                <a:cs typeface="Arial" panose="020B0604020202020204" pitchFamily="34" charset="0"/>
              </a:rPr>
              <a:t>Alto risco de componentes individuais da síndrome metabólica – 1.213 pacientes</a:t>
            </a:r>
            <a:endParaRPr lang="pt-BR" sz="2400" b="1" dirty="0">
              <a:solidFill>
                <a:schemeClr val="tx2"/>
              </a:solidFill>
              <a:latin typeface="Arial" panose="020B0604020202020204" pitchFamily="34" charset="0"/>
              <a:cs typeface="Arial" panose="020B0604020202020204" pitchFamily="34" charset="0"/>
            </a:endParaRPr>
          </a:p>
        </p:txBody>
      </p:sp>
      <p:graphicFrame>
        <p:nvGraphicFramePr>
          <p:cNvPr id="2" name="Object 3"/>
          <p:cNvGraphicFramePr>
            <a:graphicFrameLocks noGrp="1" noChangeAspect="1"/>
          </p:cNvGraphicFramePr>
          <p:nvPr>
            <p:ph idx="1"/>
            <p:extLst/>
          </p:nvPr>
        </p:nvGraphicFramePr>
        <p:xfrm>
          <a:off x="301625" y="1340768"/>
          <a:ext cx="8396288" cy="4478338"/>
        </p:xfrm>
        <a:graphic>
          <a:graphicData uri="http://schemas.openxmlformats.org/drawingml/2006/chart">
            <c:chart xmlns:c="http://schemas.openxmlformats.org/drawingml/2006/chart" xmlns:r="http://schemas.openxmlformats.org/officeDocument/2006/relationships" r:id="rId3"/>
          </a:graphicData>
        </a:graphic>
      </p:graphicFrame>
      <p:sp>
        <p:nvSpPr>
          <p:cNvPr id="77828" name="Text Box 4"/>
          <p:cNvSpPr txBox="1">
            <a:spLocks noChangeArrowheads="1"/>
          </p:cNvSpPr>
          <p:nvPr/>
        </p:nvSpPr>
        <p:spPr bwMode="auto">
          <a:xfrm rot="16200000">
            <a:off x="7672" y="2729532"/>
            <a:ext cx="11320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err="1"/>
              <a:t>Odds</a:t>
            </a:r>
            <a:r>
              <a:rPr lang="pt-BR" sz="1600" u="none" dirty="0"/>
              <a:t> </a:t>
            </a:r>
            <a:r>
              <a:rPr lang="pt-BR" sz="1600" u="none" dirty="0" err="1"/>
              <a:t>ratio</a:t>
            </a:r>
            <a:endParaRPr lang="pt-BR" sz="1600" u="none" dirty="0"/>
          </a:p>
        </p:txBody>
      </p:sp>
      <p:sp>
        <p:nvSpPr>
          <p:cNvPr id="77829" name="Text Box 5"/>
          <p:cNvSpPr txBox="1">
            <a:spLocks noChangeArrowheads="1"/>
          </p:cNvSpPr>
          <p:nvPr/>
        </p:nvSpPr>
        <p:spPr bwMode="auto">
          <a:xfrm>
            <a:off x="4283968" y="4047783"/>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0" name="Text Box 6"/>
          <p:cNvSpPr txBox="1">
            <a:spLocks noChangeArrowheads="1"/>
          </p:cNvSpPr>
          <p:nvPr/>
        </p:nvSpPr>
        <p:spPr bwMode="auto">
          <a:xfrm>
            <a:off x="5675336" y="3385171"/>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1" name="Text Box 7"/>
          <p:cNvSpPr txBox="1">
            <a:spLocks noChangeArrowheads="1"/>
          </p:cNvSpPr>
          <p:nvPr/>
        </p:nvSpPr>
        <p:spPr bwMode="auto">
          <a:xfrm>
            <a:off x="5963368" y="2729533"/>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2" name="Text Box 8"/>
          <p:cNvSpPr txBox="1">
            <a:spLocks noChangeArrowheads="1"/>
          </p:cNvSpPr>
          <p:nvPr/>
        </p:nvSpPr>
        <p:spPr bwMode="auto">
          <a:xfrm>
            <a:off x="4883248" y="4391903"/>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3" name="Text Box 9"/>
          <p:cNvSpPr txBox="1">
            <a:spLocks noChangeArrowheads="1"/>
          </p:cNvSpPr>
          <p:nvPr/>
        </p:nvSpPr>
        <p:spPr bwMode="auto">
          <a:xfrm>
            <a:off x="5387304" y="3745533"/>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4" name="Text Box 10"/>
          <p:cNvSpPr txBox="1">
            <a:spLocks noChangeArrowheads="1"/>
          </p:cNvSpPr>
          <p:nvPr/>
        </p:nvSpPr>
        <p:spPr bwMode="auto">
          <a:xfrm>
            <a:off x="7043488" y="3385171"/>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5" name="Text Box 11"/>
          <p:cNvSpPr txBox="1">
            <a:spLocks noChangeArrowheads="1"/>
          </p:cNvSpPr>
          <p:nvPr/>
        </p:nvSpPr>
        <p:spPr bwMode="auto">
          <a:xfrm>
            <a:off x="7331520" y="2880346"/>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6" name="Text Box 12"/>
          <p:cNvSpPr txBox="1">
            <a:spLocks noChangeArrowheads="1"/>
          </p:cNvSpPr>
          <p:nvPr/>
        </p:nvSpPr>
        <p:spPr bwMode="auto">
          <a:xfrm>
            <a:off x="7596336" y="1650033"/>
            <a:ext cx="2648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t-BR" sz="1600" u="none" dirty="0"/>
              <a:t>*</a:t>
            </a:r>
          </a:p>
        </p:txBody>
      </p:sp>
      <p:sp>
        <p:nvSpPr>
          <p:cNvPr id="77837" name="Text Box 13"/>
          <p:cNvSpPr txBox="1">
            <a:spLocks noChangeArrowheads="1"/>
          </p:cNvSpPr>
          <p:nvPr/>
        </p:nvSpPr>
        <p:spPr bwMode="auto">
          <a:xfrm>
            <a:off x="4839386" y="6524625"/>
            <a:ext cx="426911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pt-BR" sz="1050" u="none" dirty="0" err="1">
                <a:latin typeface="Arial" panose="020B0604020202020204" pitchFamily="34" charset="0"/>
                <a:cs typeface="Arial" panose="020B0604020202020204" pitchFamily="34" charset="0"/>
              </a:rPr>
              <a:t>Cercato</a:t>
            </a:r>
            <a:r>
              <a:rPr lang="pt-BR" sz="1050" u="none" dirty="0">
                <a:latin typeface="Arial" panose="020B0604020202020204" pitchFamily="34" charset="0"/>
                <a:cs typeface="Arial" panose="020B0604020202020204" pitchFamily="34" charset="0"/>
              </a:rPr>
              <a:t> C et al. </a:t>
            </a:r>
            <a:r>
              <a:rPr lang="pt-BR" sz="1050" i="1" u="none" dirty="0" err="1">
                <a:latin typeface="Arial" panose="020B0604020202020204" pitchFamily="34" charset="0"/>
                <a:cs typeface="Arial" panose="020B0604020202020204" pitchFamily="34" charset="0"/>
              </a:rPr>
              <a:t>Rev</a:t>
            </a:r>
            <a:r>
              <a:rPr lang="pt-BR" sz="1050" i="1" u="none" dirty="0">
                <a:latin typeface="Arial" panose="020B0604020202020204" pitchFamily="34" charset="0"/>
                <a:cs typeface="Arial" panose="020B0604020202020204" pitchFamily="34" charset="0"/>
              </a:rPr>
              <a:t> </a:t>
            </a:r>
            <a:r>
              <a:rPr lang="pt-BR" sz="1050" i="1" u="none" dirty="0" err="1">
                <a:latin typeface="Arial" panose="020B0604020202020204" pitchFamily="34" charset="0"/>
                <a:cs typeface="Arial" panose="020B0604020202020204" pitchFamily="34" charset="0"/>
              </a:rPr>
              <a:t>Hosp</a:t>
            </a:r>
            <a:r>
              <a:rPr lang="pt-BR" sz="1050" i="1" u="none" dirty="0">
                <a:latin typeface="Arial" panose="020B0604020202020204" pitchFamily="34" charset="0"/>
                <a:cs typeface="Arial" panose="020B0604020202020204" pitchFamily="34" charset="0"/>
              </a:rPr>
              <a:t> </a:t>
            </a:r>
            <a:r>
              <a:rPr lang="pt-BR" sz="1050" i="1" u="none" dirty="0" err="1">
                <a:latin typeface="Arial" panose="020B0604020202020204" pitchFamily="34" charset="0"/>
                <a:cs typeface="Arial" panose="020B0604020202020204" pitchFamily="34" charset="0"/>
              </a:rPr>
              <a:t>Clín</a:t>
            </a:r>
            <a:r>
              <a:rPr lang="pt-BR" sz="1050" i="1" u="none" dirty="0">
                <a:latin typeface="Arial" panose="020B0604020202020204" pitchFamily="34" charset="0"/>
                <a:cs typeface="Arial" panose="020B0604020202020204" pitchFamily="34" charset="0"/>
              </a:rPr>
              <a:t> </a:t>
            </a:r>
            <a:r>
              <a:rPr lang="pt-BR" sz="1050" i="1" u="none" dirty="0" err="1">
                <a:latin typeface="Arial" panose="020B0604020202020204" pitchFamily="34" charset="0"/>
                <a:cs typeface="Arial" panose="020B0604020202020204" pitchFamily="34" charset="0"/>
              </a:rPr>
              <a:t>Fac</a:t>
            </a:r>
            <a:r>
              <a:rPr lang="pt-BR" sz="1050" i="1" u="none" dirty="0">
                <a:latin typeface="Arial" panose="020B0604020202020204" pitchFamily="34" charset="0"/>
                <a:cs typeface="Arial" panose="020B0604020202020204" pitchFamily="34" charset="0"/>
              </a:rPr>
              <a:t> </a:t>
            </a:r>
            <a:r>
              <a:rPr lang="pt-BR" sz="1050" i="1" u="none" dirty="0" err="1">
                <a:latin typeface="Arial" panose="020B0604020202020204" pitchFamily="34" charset="0"/>
                <a:cs typeface="Arial" panose="020B0604020202020204" pitchFamily="34" charset="0"/>
              </a:rPr>
              <a:t>Med</a:t>
            </a:r>
            <a:r>
              <a:rPr lang="pt-BR" sz="1050" i="1" u="none" dirty="0">
                <a:latin typeface="Arial" panose="020B0604020202020204" pitchFamily="34" charset="0"/>
                <a:cs typeface="Arial" panose="020B0604020202020204" pitchFamily="34" charset="0"/>
              </a:rPr>
              <a:t> S Paulo </a:t>
            </a:r>
            <a:r>
              <a:rPr lang="pt-BR" sz="1050" u="none" dirty="0">
                <a:latin typeface="Arial" panose="020B0604020202020204" pitchFamily="34" charset="0"/>
                <a:cs typeface="Arial" panose="020B0604020202020204" pitchFamily="34" charset="0"/>
              </a:rPr>
              <a:t> 2004; 59:113-118 </a:t>
            </a:r>
          </a:p>
        </p:txBody>
      </p:sp>
    </p:spTree>
    <p:extLst>
      <p:ext uri="{BB962C8B-B14F-4D97-AF65-F5344CB8AC3E}">
        <p14:creationId xmlns:p14="http://schemas.microsoft.com/office/powerpoint/2010/main" val="12295193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6"/>
          <p:cNvSpPr txBox="1">
            <a:spLocks noChangeArrowheads="1"/>
          </p:cNvSpPr>
          <p:nvPr/>
        </p:nvSpPr>
        <p:spPr bwMode="auto">
          <a:xfrm>
            <a:off x="35496" y="6381328"/>
            <a:ext cx="815657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0" dirty="0" err="1">
                <a:solidFill>
                  <a:schemeClr val="accent1">
                    <a:lumMod val="75000"/>
                  </a:schemeClr>
                </a:solidFill>
                <a:latin typeface="Arial" pitchFamily="34" charset="0"/>
                <a:cs typeface="Arial" pitchFamily="34" charset="0"/>
              </a:rPr>
              <a:t>Guo</a:t>
            </a:r>
            <a:r>
              <a:rPr lang="pt-BR" sz="1100" b="0" dirty="0">
                <a:solidFill>
                  <a:schemeClr val="accent1">
                    <a:lumMod val="75000"/>
                  </a:schemeClr>
                </a:solidFill>
                <a:latin typeface="Arial" pitchFamily="34" charset="0"/>
                <a:cs typeface="Arial" pitchFamily="34" charset="0"/>
              </a:rPr>
              <a:t> F &amp; </a:t>
            </a:r>
            <a:r>
              <a:rPr lang="pt-BR" sz="1100" b="0" dirty="0" err="1">
                <a:solidFill>
                  <a:schemeClr val="accent1">
                    <a:lumMod val="75000"/>
                  </a:schemeClr>
                </a:solidFill>
                <a:latin typeface="Arial" pitchFamily="34" charset="0"/>
                <a:cs typeface="Arial" pitchFamily="34" charset="0"/>
              </a:rPr>
              <a:t>Garvey</a:t>
            </a:r>
            <a:r>
              <a:rPr lang="pt-BR" sz="1100" b="0" dirty="0">
                <a:solidFill>
                  <a:schemeClr val="accent1">
                    <a:lumMod val="75000"/>
                  </a:schemeClr>
                </a:solidFill>
                <a:latin typeface="Arial" pitchFamily="34" charset="0"/>
                <a:cs typeface="Arial" pitchFamily="34" charset="0"/>
              </a:rPr>
              <a:t> WT. </a:t>
            </a:r>
            <a:r>
              <a:rPr lang="pt-BR" sz="1100" b="0" dirty="0" err="1">
                <a:solidFill>
                  <a:schemeClr val="accent1">
                    <a:lumMod val="75000"/>
                  </a:schemeClr>
                </a:solidFill>
                <a:latin typeface="Arial" pitchFamily="34" charset="0"/>
                <a:cs typeface="Arial" pitchFamily="34" charset="0"/>
              </a:rPr>
              <a:t>Cardiometabolic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disease</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risk</a:t>
            </a:r>
            <a:r>
              <a:rPr lang="pt-BR" sz="1100" b="0" dirty="0">
                <a:solidFill>
                  <a:schemeClr val="accent1">
                    <a:lumMod val="75000"/>
                  </a:schemeClr>
                </a:solidFill>
                <a:latin typeface="Arial" pitchFamily="34" charset="0"/>
                <a:cs typeface="Arial" pitchFamily="34" charset="0"/>
              </a:rPr>
              <a:t> in </a:t>
            </a:r>
            <a:r>
              <a:rPr lang="pt-BR" sz="1100" b="0" dirty="0" err="1">
                <a:solidFill>
                  <a:schemeClr val="accent1">
                    <a:lumMod val="75000"/>
                  </a:schemeClr>
                </a:solidFill>
                <a:latin typeface="Arial" pitchFamily="34" charset="0"/>
                <a:cs typeface="Arial" pitchFamily="34" charset="0"/>
              </a:rPr>
              <a:t>metabolically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and</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unhealthy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obesity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stability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of</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a:t>
            </a:r>
            <a:r>
              <a:rPr lang="pt-BR" sz="1100" b="0" dirty="0">
                <a:solidFill>
                  <a:schemeClr val="accent1">
                    <a:lumMod val="75000"/>
                  </a:schemeClr>
                </a:solidFill>
                <a:latin typeface="Arial" pitchFamily="34" charset="0"/>
                <a:cs typeface="Arial" pitchFamily="34" charset="0"/>
              </a:rPr>
              <a:t> status in </a:t>
            </a:r>
            <a:r>
              <a:rPr lang="pt-BR" sz="1100" b="0" dirty="0" err="1">
                <a:solidFill>
                  <a:schemeClr val="accent1">
                    <a:lumMod val="75000"/>
                  </a:schemeClr>
                </a:solidFill>
                <a:latin typeface="Arial" pitchFamily="34" charset="0"/>
                <a:cs typeface="Arial" pitchFamily="34" charset="0"/>
              </a:rPr>
              <a:t>adults</a:t>
            </a:r>
            <a:r>
              <a:rPr lang="pt-BR" sz="1100" b="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Obesity</a:t>
            </a:r>
            <a:r>
              <a:rPr lang="pt-BR" sz="1100" dirty="0">
                <a:solidFill>
                  <a:schemeClr val="accent1">
                    <a:lumMod val="75000"/>
                  </a:schemeClr>
                </a:solidFill>
                <a:latin typeface="Arial" pitchFamily="34" charset="0"/>
                <a:cs typeface="Arial" pitchFamily="34" charset="0"/>
              </a:rPr>
              <a:t>. 2016</a:t>
            </a:r>
            <a:r>
              <a:rPr lang="pt-BR" sz="1100" b="0" dirty="0">
                <a:solidFill>
                  <a:schemeClr val="accent1">
                    <a:lumMod val="75000"/>
                  </a:schemeClr>
                </a:solidFill>
                <a:latin typeface="Arial" pitchFamily="34" charset="0"/>
                <a:cs typeface="Arial" pitchFamily="34" charset="0"/>
              </a:rPr>
              <a:t>;24:516-25.</a:t>
            </a:r>
          </a:p>
        </p:txBody>
      </p:sp>
      <p:sp>
        <p:nvSpPr>
          <p:cNvPr id="5" name="Title 1"/>
          <p:cNvSpPr txBox="1">
            <a:spLocks/>
          </p:cNvSpPr>
          <p:nvPr/>
        </p:nvSpPr>
        <p:spPr bwMode="auto">
          <a:xfrm>
            <a:off x="320675" y="184374"/>
            <a:ext cx="8470900" cy="868362"/>
          </a:xfrm>
          <a:prstGeom prst="rect">
            <a:avLst/>
          </a:prstGeom>
          <a:ln>
            <a:noFill/>
          </a:ln>
          <a:extLst/>
        </p:spPr>
        <p:style>
          <a:lnRef idx="2">
            <a:schemeClr val="accent6"/>
          </a:lnRef>
          <a:fillRef idx="1">
            <a:schemeClr val="lt1"/>
          </a:fillRef>
          <a:effectRef idx="0">
            <a:schemeClr val="accent6"/>
          </a:effectRef>
          <a:fontRef idx="minor">
            <a:schemeClr val="dk1"/>
          </a:fontRef>
        </p:style>
        <p:txBody>
          <a:bodyPr vert="horz" wrap="square" lIns="45720" tIns="0" rIns="45720" bIns="0" numCol="1" rtlCol="0" anchor="ctr" anchorCtr="0" compatLnSpc="1">
            <a:prstTxWarp prst="textNoShape">
              <a:avLst/>
            </a:prstTxWarp>
            <a:noAutofit/>
          </a:bodyPr>
          <a:lstStyle>
            <a:lvl1pPr algn="l" defTabSz="914400" rtl="0" eaLnBrk="1" fontAlgn="base" latinLnBrk="0" hangingPunct="1">
              <a:lnSpc>
                <a:spcPts val="5000"/>
              </a:lnSpc>
              <a:spcBef>
                <a:spcPct val="0"/>
              </a:spcBef>
              <a:spcAft>
                <a:spcPct val="0"/>
              </a:spcAft>
              <a:buNone/>
              <a:defRPr sz="4600" kern="1200">
                <a:solidFill>
                  <a:schemeClr val="tx1"/>
                </a:solidFill>
                <a:latin typeface="+mj-lt"/>
                <a:ea typeface="+mj-ea"/>
                <a:cs typeface="+mj-cs"/>
              </a:defRPr>
            </a:lvl1pPr>
            <a:lvl2pPr algn="ctr" rtl="0" fontAlgn="base">
              <a:spcBef>
                <a:spcPct val="0"/>
              </a:spcBef>
              <a:spcAft>
                <a:spcPct val="0"/>
              </a:spcAft>
              <a:defRPr sz="4600">
                <a:solidFill>
                  <a:schemeClr val="dk1"/>
                </a:solidFill>
                <a:latin typeface="+mn-lt"/>
                <a:ea typeface="+mn-ea"/>
                <a:cs typeface="+mn-cs"/>
              </a:defRPr>
            </a:lvl2pPr>
            <a:lvl3pPr algn="ctr" rtl="0" fontAlgn="base">
              <a:spcBef>
                <a:spcPct val="0"/>
              </a:spcBef>
              <a:spcAft>
                <a:spcPct val="0"/>
              </a:spcAft>
              <a:defRPr sz="4600">
                <a:solidFill>
                  <a:schemeClr val="dk1"/>
                </a:solidFill>
                <a:latin typeface="+mn-lt"/>
                <a:ea typeface="+mn-ea"/>
                <a:cs typeface="+mn-cs"/>
              </a:defRPr>
            </a:lvl3pPr>
            <a:lvl4pPr algn="ctr" rtl="0" fontAlgn="base">
              <a:spcBef>
                <a:spcPct val="0"/>
              </a:spcBef>
              <a:spcAft>
                <a:spcPct val="0"/>
              </a:spcAft>
              <a:defRPr sz="4600">
                <a:solidFill>
                  <a:schemeClr val="dk1"/>
                </a:solidFill>
                <a:latin typeface="+mn-lt"/>
                <a:ea typeface="+mn-ea"/>
                <a:cs typeface="+mn-cs"/>
              </a:defRPr>
            </a:lvl4pPr>
            <a:lvl5pPr algn="ctr" rtl="0" fontAlgn="base">
              <a:spcBef>
                <a:spcPct val="0"/>
              </a:spcBef>
              <a:spcAft>
                <a:spcPct val="0"/>
              </a:spcAft>
              <a:defRPr sz="4600">
                <a:solidFill>
                  <a:schemeClr val="dk1"/>
                </a:solidFill>
                <a:latin typeface="+mn-lt"/>
                <a:ea typeface="+mn-ea"/>
                <a:cs typeface="+mn-cs"/>
              </a:defRPr>
            </a:lvl5pPr>
            <a:lvl6pPr marL="457200" algn="ctr" rtl="0" fontAlgn="base">
              <a:spcBef>
                <a:spcPct val="0"/>
              </a:spcBef>
              <a:spcAft>
                <a:spcPct val="0"/>
              </a:spcAft>
              <a:defRPr sz="4600">
                <a:solidFill>
                  <a:schemeClr val="dk1"/>
                </a:solidFill>
                <a:latin typeface="+mn-lt"/>
                <a:ea typeface="+mn-ea"/>
                <a:cs typeface="+mn-cs"/>
              </a:defRPr>
            </a:lvl6pPr>
            <a:lvl7pPr marL="914400" algn="ctr" rtl="0" fontAlgn="base">
              <a:spcBef>
                <a:spcPct val="0"/>
              </a:spcBef>
              <a:spcAft>
                <a:spcPct val="0"/>
              </a:spcAft>
              <a:defRPr sz="4600">
                <a:solidFill>
                  <a:schemeClr val="dk1"/>
                </a:solidFill>
                <a:latin typeface="+mn-lt"/>
                <a:ea typeface="+mn-ea"/>
                <a:cs typeface="+mn-cs"/>
              </a:defRPr>
            </a:lvl7pPr>
            <a:lvl8pPr marL="1371600" algn="ctr" rtl="0" fontAlgn="base">
              <a:spcBef>
                <a:spcPct val="0"/>
              </a:spcBef>
              <a:spcAft>
                <a:spcPct val="0"/>
              </a:spcAft>
              <a:defRPr sz="4600">
                <a:solidFill>
                  <a:schemeClr val="dk1"/>
                </a:solidFill>
                <a:latin typeface="+mn-lt"/>
                <a:ea typeface="+mn-ea"/>
                <a:cs typeface="+mn-cs"/>
              </a:defRPr>
            </a:lvl8pPr>
            <a:lvl9pPr marL="1828800" algn="ctr" rtl="0" fontAlgn="base">
              <a:spcBef>
                <a:spcPct val="0"/>
              </a:spcBef>
              <a:spcAft>
                <a:spcPct val="0"/>
              </a:spcAft>
              <a:defRPr sz="4600">
                <a:solidFill>
                  <a:schemeClr val="dk1"/>
                </a:solidFill>
                <a:latin typeface="+mn-lt"/>
                <a:ea typeface="+mn-ea"/>
                <a:cs typeface="+mn-cs"/>
              </a:defRPr>
            </a:lvl9pPr>
          </a:lstStyle>
          <a:p>
            <a:pPr algn="ctr">
              <a:lnSpc>
                <a:spcPct val="100000"/>
              </a:lnSpc>
            </a:pPr>
            <a:r>
              <a:rPr lang="en-US" sz="2800" b="1" spc="100" dirty="0" err="1">
                <a:solidFill>
                  <a:schemeClr val="accent1">
                    <a:lumMod val="75000"/>
                  </a:schemeClr>
                </a:solidFill>
                <a:latin typeface="Arial" pitchFamily="34" charset="0"/>
                <a:cs typeface="Arial" pitchFamily="34" charset="0"/>
              </a:rPr>
              <a:t>Incidência</a:t>
            </a:r>
            <a:r>
              <a:rPr lang="en-US" sz="2800" b="1" spc="100" dirty="0">
                <a:solidFill>
                  <a:schemeClr val="accent1">
                    <a:lumMod val="75000"/>
                  </a:schemeClr>
                </a:solidFill>
                <a:latin typeface="Arial" pitchFamily="34" charset="0"/>
                <a:cs typeface="Arial" pitchFamily="34" charset="0"/>
              </a:rPr>
              <a:t> de diabetes de </a:t>
            </a:r>
            <a:r>
              <a:rPr lang="en-US" sz="2800" b="1" spc="100" dirty="0" err="1">
                <a:solidFill>
                  <a:schemeClr val="accent1">
                    <a:lumMod val="75000"/>
                  </a:schemeClr>
                </a:solidFill>
                <a:latin typeface="Arial" pitchFamily="34" charset="0"/>
                <a:cs typeface="Arial" pitchFamily="34" charset="0"/>
              </a:rPr>
              <a:t>acordo</a:t>
            </a:r>
            <a:r>
              <a:rPr lang="en-US" sz="2800" b="1" spc="100" dirty="0">
                <a:solidFill>
                  <a:schemeClr val="accent1">
                    <a:lumMod val="75000"/>
                  </a:schemeClr>
                </a:solidFill>
                <a:latin typeface="Arial" pitchFamily="34" charset="0"/>
                <a:cs typeface="Arial" pitchFamily="34" charset="0"/>
              </a:rPr>
              <a:t> com a </a:t>
            </a:r>
            <a:r>
              <a:rPr lang="en-US" sz="2800" b="1" spc="100" dirty="0" err="1">
                <a:solidFill>
                  <a:schemeClr val="accent1">
                    <a:lumMod val="75000"/>
                  </a:schemeClr>
                </a:solidFill>
                <a:latin typeface="Arial" pitchFamily="34" charset="0"/>
                <a:cs typeface="Arial" pitchFamily="34" charset="0"/>
              </a:rPr>
              <a:t>saúde</a:t>
            </a:r>
            <a:r>
              <a:rPr lang="en-US" sz="2800" b="1" spc="100" dirty="0">
                <a:solidFill>
                  <a:schemeClr val="accent1">
                    <a:lumMod val="75000"/>
                  </a:schemeClr>
                </a:solidFill>
                <a:latin typeface="Arial" pitchFamily="34" charset="0"/>
                <a:cs typeface="Arial" pitchFamily="34" charset="0"/>
              </a:rPr>
              <a:t> CV </a:t>
            </a:r>
            <a:r>
              <a:rPr lang="en-US" sz="2800" b="1" spc="100" dirty="0" err="1">
                <a:solidFill>
                  <a:schemeClr val="accent1">
                    <a:lumMod val="75000"/>
                  </a:schemeClr>
                </a:solidFill>
                <a:latin typeface="Arial" pitchFamily="34" charset="0"/>
                <a:cs typeface="Arial" pitchFamily="34" charset="0"/>
              </a:rPr>
              <a:t>em</a:t>
            </a:r>
            <a:r>
              <a:rPr lang="en-US" sz="2800" b="1" spc="100" dirty="0">
                <a:solidFill>
                  <a:schemeClr val="accent1">
                    <a:lumMod val="75000"/>
                  </a:schemeClr>
                </a:solidFill>
                <a:latin typeface="Arial" pitchFamily="34" charset="0"/>
                <a:cs typeface="Arial" pitchFamily="34" charset="0"/>
              </a:rPr>
              <a:t> 14.685 </a:t>
            </a:r>
            <a:r>
              <a:rPr lang="en-US" sz="2800" b="1" spc="100" dirty="0" err="1">
                <a:solidFill>
                  <a:schemeClr val="accent1">
                    <a:lumMod val="75000"/>
                  </a:schemeClr>
                </a:solidFill>
                <a:latin typeface="Arial" pitchFamily="34" charset="0"/>
                <a:cs typeface="Arial" pitchFamily="34" charset="0"/>
              </a:rPr>
              <a:t>sujeitos</a:t>
            </a:r>
            <a:r>
              <a:rPr lang="en-US" sz="2800" b="1" spc="100" dirty="0">
                <a:solidFill>
                  <a:schemeClr val="accent1">
                    <a:lumMod val="75000"/>
                  </a:schemeClr>
                </a:solidFill>
                <a:latin typeface="Arial" pitchFamily="34" charset="0"/>
                <a:cs typeface="Arial" pitchFamily="34" charset="0"/>
              </a:rPr>
              <a:t> do </a:t>
            </a:r>
            <a:r>
              <a:rPr lang="en-US" sz="2800" b="1" spc="100" dirty="0" err="1">
                <a:solidFill>
                  <a:schemeClr val="accent1">
                    <a:lumMod val="75000"/>
                  </a:schemeClr>
                </a:solidFill>
                <a:latin typeface="Arial" pitchFamily="34" charset="0"/>
                <a:cs typeface="Arial" pitchFamily="34" charset="0"/>
              </a:rPr>
              <a:t>estudo</a:t>
            </a:r>
            <a:r>
              <a:rPr lang="en-US" sz="2800" b="1" spc="100" dirty="0">
                <a:solidFill>
                  <a:schemeClr val="accent1">
                    <a:lumMod val="75000"/>
                  </a:schemeClr>
                </a:solidFill>
                <a:latin typeface="Arial" pitchFamily="34" charset="0"/>
                <a:cs typeface="Arial" pitchFamily="34" charset="0"/>
              </a:rPr>
              <a:t> ARIC</a:t>
            </a:r>
          </a:p>
        </p:txBody>
      </p:sp>
      <p:sp>
        <p:nvSpPr>
          <p:cNvPr id="2" name="CaixaDeTexto 1"/>
          <p:cNvSpPr txBox="1"/>
          <p:nvPr/>
        </p:nvSpPr>
        <p:spPr>
          <a:xfrm>
            <a:off x="251520" y="6165304"/>
            <a:ext cx="6325771" cy="261610"/>
          </a:xfrm>
          <a:prstGeom prst="rect">
            <a:avLst/>
          </a:prstGeom>
          <a:noFill/>
        </p:spPr>
        <p:txBody>
          <a:bodyPr wrap="none" rtlCol="0">
            <a:spAutoFit/>
          </a:bodyPr>
          <a:lstStyle/>
          <a:p>
            <a:r>
              <a:rPr lang="pt-BR" sz="1050" b="0" dirty="0"/>
              <a:t>ARIC: </a:t>
            </a:r>
            <a:r>
              <a:rPr lang="pt-BR" sz="1050" b="0" dirty="0" err="1"/>
              <a:t>Atherosclerosis</a:t>
            </a:r>
            <a:r>
              <a:rPr lang="pt-BR" sz="1050" b="0" dirty="0"/>
              <a:t> </a:t>
            </a:r>
            <a:r>
              <a:rPr lang="pt-BR" sz="1050" b="0" dirty="0" err="1"/>
              <a:t>Risk</a:t>
            </a:r>
            <a:r>
              <a:rPr lang="pt-BR" sz="1050" b="0" dirty="0"/>
              <a:t> in </a:t>
            </a:r>
            <a:r>
              <a:rPr lang="pt-BR" sz="1050" b="0" dirty="0" err="1"/>
              <a:t>Communities</a:t>
            </a:r>
            <a:r>
              <a:rPr lang="pt-BR" sz="1050" b="0" dirty="0"/>
              <a:t>; </a:t>
            </a:r>
            <a:r>
              <a:rPr lang="pt-BR" sz="1050" b="0" dirty="0" err="1"/>
              <a:t>healthy</a:t>
            </a:r>
            <a:r>
              <a:rPr lang="pt-BR" sz="1050" b="0" dirty="0"/>
              <a:t>: PA, glicose e </a:t>
            </a:r>
            <a:r>
              <a:rPr lang="pt-BR" sz="1050" b="0" dirty="0" err="1"/>
              <a:t>lípides</a:t>
            </a:r>
            <a:r>
              <a:rPr lang="pt-BR" sz="1050" b="0" dirty="0"/>
              <a:t> normais sem tratamento.</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363" y="1124744"/>
            <a:ext cx="7153275" cy="5067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503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a:t>Post-Hoc Analysis Look AHEAD: The Importance of ≥10% Weight Loss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80157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sz="quarter"/>
          </p:nvPr>
        </p:nvSpPr>
        <p:spPr>
          <a:xfrm>
            <a:off x="251520" y="116632"/>
            <a:ext cx="8640960" cy="1000891"/>
          </a:xfrm>
          <a:ln>
            <a:noFill/>
          </a:ln>
        </p:spPr>
        <p:txBody>
          <a:bodyPr>
            <a:normAutofit fontScale="90000"/>
          </a:bodyPr>
          <a:lstStyle/>
          <a:p>
            <a:pPr eaLnBrk="1"/>
            <a:r>
              <a:rPr lang="pt-BR" sz="3300" b="1" dirty="0">
                <a:solidFill>
                  <a:schemeClr val="tx2"/>
                </a:solidFill>
                <a:latin typeface="Arial" panose="020B0604020202020204" pitchFamily="34" charset="0"/>
                <a:cs typeface="Arial" panose="020B0604020202020204" pitchFamily="34" charset="0"/>
              </a:rPr>
              <a:t>Tratando a obesidade ocorre redução da incidência de diabetes em 4 anos</a:t>
            </a:r>
          </a:p>
        </p:txBody>
      </p:sp>
      <p:pic>
        <p:nvPicPr>
          <p:cNvPr id="19459" name="Picture 6" descr="art-bjdvd47074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491" b="23777"/>
          <a:stretch/>
        </p:blipFill>
        <p:spPr bwMode="auto">
          <a:xfrm>
            <a:off x="195840" y="1627373"/>
            <a:ext cx="8752320" cy="424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6923417" y="6525344"/>
            <a:ext cx="2113079" cy="261610"/>
          </a:xfrm>
          <a:prstGeom prst="rect">
            <a:avLst/>
          </a:prstGeom>
          <a:noFill/>
        </p:spPr>
        <p:txBody>
          <a:bodyPr wrap="none" rtlCol="0">
            <a:spAutoFit/>
          </a:bodyPr>
          <a:lstStyle/>
          <a:p>
            <a:r>
              <a:rPr lang="pt-BR" sz="1050" u="none" dirty="0"/>
              <a:t>Diabetes </a:t>
            </a:r>
            <a:r>
              <a:rPr lang="pt-BR" sz="1050" u="none" dirty="0" err="1"/>
              <a:t>Care</a:t>
            </a:r>
            <a:r>
              <a:rPr lang="pt-BR" sz="1050" u="none" dirty="0"/>
              <a:t> 2004;27:155-61</a:t>
            </a:r>
          </a:p>
        </p:txBody>
      </p:sp>
    </p:spTree>
    <p:extLst>
      <p:ext uri="{BB962C8B-B14F-4D97-AF65-F5344CB8AC3E}">
        <p14:creationId xmlns:p14="http://schemas.microsoft.com/office/powerpoint/2010/main" val="3955702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
          <p:cNvGrpSpPr>
            <a:grpSpLocks/>
          </p:cNvGrpSpPr>
          <p:nvPr/>
        </p:nvGrpSpPr>
        <p:grpSpPr bwMode="auto">
          <a:xfrm>
            <a:off x="812801" y="1431926"/>
            <a:ext cx="6969478" cy="4419601"/>
            <a:chOff x="576" y="902"/>
            <a:chExt cx="4939" cy="2784"/>
          </a:xfrm>
        </p:grpSpPr>
        <p:sp>
          <p:nvSpPr>
            <p:cNvPr id="50181" name="Rectangle 3"/>
            <p:cNvSpPr>
              <a:spLocks noChangeArrowheads="1"/>
            </p:cNvSpPr>
            <p:nvPr/>
          </p:nvSpPr>
          <p:spPr bwMode="auto">
            <a:xfrm>
              <a:off x="1282" y="1566"/>
              <a:ext cx="210" cy="678"/>
            </a:xfrm>
            <a:prstGeom prst="rect">
              <a:avLst/>
            </a:prstGeom>
            <a:solidFill>
              <a:schemeClr val="accent3">
                <a:lumMod val="75000"/>
              </a:schemeClr>
            </a:solidFill>
            <a:ln w="9525">
              <a:solidFill>
                <a:srgbClr val="000000"/>
              </a:solidFill>
              <a:miter lim="800000"/>
              <a:headEnd/>
              <a:tailEnd/>
            </a:ln>
          </p:spPr>
          <p:txBody>
            <a:bodyPr/>
            <a:lstStyle/>
            <a:p>
              <a:endParaRPr lang="pt-BR" b="1" u="none">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0182" name="Rectangle 4"/>
            <p:cNvSpPr>
              <a:spLocks noChangeArrowheads="1"/>
            </p:cNvSpPr>
            <p:nvPr/>
          </p:nvSpPr>
          <p:spPr bwMode="auto">
            <a:xfrm>
              <a:off x="2014" y="1566"/>
              <a:ext cx="211" cy="1356"/>
            </a:xfrm>
            <a:prstGeom prst="rect">
              <a:avLst/>
            </a:prstGeom>
            <a:solidFill>
              <a:schemeClr val="accent3">
                <a:lumMod val="75000"/>
              </a:schemeClr>
            </a:solidFill>
            <a:ln w="9525">
              <a:solidFill>
                <a:srgbClr val="000000"/>
              </a:solidFill>
              <a:miter lim="800000"/>
              <a:headEnd/>
              <a:tailEnd/>
            </a:ln>
          </p:spPr>
          <p:txBody>
            <a:bodyPr/>
            <a:lstStyle/>
            <a:p>
              <a:endParaRPr lang="pt-BR" u="none"/>
            </a:p>
          </p:txBody>
        </p:sp>
        <p:sp>
          <p:nvSpPr>
            <p:cNvPr id="50183" name="Rectangle 5"/>
            <p:cNvSpPr>
              <a:spLocks noChangeArrowheads="1"/>
            </p:cNvSpPr>
            <p:nvPr/>
          </p:nvSpPr>
          <p:spPr bwMode="auto">
            <a:xfrm>
              <a:off x="2747" y="1566"/>
              <a:ext cx="210" cy="834"/>
            </a:xfrm>
            <a:prstGeom prst="rect">
              <a:avLst/>
            </a:prstGeom>
            <a:solidFill>
              <a:schemeClr val="accent3">
                <a:lumMod val="75000"/>
              </a:schemeClr>
            </a:solidFill>
            <a:ln w="9525">
              <a:solidFill>
                <a:srgbClr val="000000"/>
              </a:solidFill>
              <a:miter lim="800000"/>
              <a:headEnd/>
              <a:tailEnd/>
            </a:ln>
          </p:spPr>
          <p:txBody>
            <a:bodyPr/>
            <a:lstStyle/>
            <a:p>
              <a:endParaRPr lang="pt-BR" u="none"/>
            </a:p>
          </p:txBody>
        </p:sp>
        <p:sp>
          <p:nvSpPr>
            <p:cNvPr id="50184" name="Rectangle 6"/>
            <p:cNvSpPr>
              <a:spLocks noChangeArrowheads="1"/>
            </p:cNvSpPr>
            <p:nvPr/>
          </p:nvSpPr>
          <p:spPr bwMode="auto">
            <a:xfrm>
              <a:off x="3479" y="1566"/>
              <a:ext cx="210" cy="1092"/>
            </a:xfrm>
            <a:prstGeom prst="rect">
              <a:avLst/>
            </a:prstGeom>
            <a:solidFill>
              <a:schemeClr val="accent3">
                <a:lumMod val="75000"/>
              </a:schemeClr>
            </a:solidFill>
            <a:ln w="9525">
              <a:solidFill>
                <a:srgbClr val="000000"/>
              </a:solidFill>
              <a:miter lim="800000"/>
              <a:headEnd/>
              <a:tailEnd/>
            </a:ln>
          </p:spPr>
          <p:txBody>
            <a:bodyPr/>
            <a:lstStyle/>
            <a:p>
              <a:endParaRPr lang="pt-BR" u="none"/>
            </a:p>
          </p:txBody>
        </p:sp>
        <p:sp>
          <p:nvSpPr>
            <p:cNvPr id="50185" name="Rectangle 7"/>
            <p:cNvSpPr>
              <a:spLocks noChangeArrowheads="1"/>
            </p:cNvSpPr>
            <p:nvPr/>
          </p:nvSpPr>
          <p:spPr bwMode="auto">
            <a:xfrm>
              <a:off x="4205" y="1566"/>
              <a:ext cx="210" cy="888"/>
            </a:xfrm>
            <a:prstGeom prst="rect">
              <a:avLst/>
            </a:prstGeom>
            <a:solidFill>
              <a:schemeClr val="accent3">
                <a:lumMod val="75000"/>
              </a:schemeClr>
            </a:solidFill>
            <a:ln w="9525">
              <a:solidFill>
                <a:srgbClr val="000000"/>
              </a:solidFill>
              <a:miter lim="800000"/>
              <a:headEnd/>
              <a:tailEnd/>
            </a:ln>
          </p:spPr>
          <p:txBody>
            <a:bodyPr/>
            <a:lstStyle/>
            <a:p>
              <a:endParaRPr lang="pt-BR" u="none"/>
            </a:p>
          </p:txBody>
        </p:sp>
        <p:sp>
          <p:nvSpPr>
            <p:cNvPr id="50186" name="Rectangle 8"/>
            <p:cNvSpPr>
              <a:spLocks noChangeArrowheads="1"/>
            </p:cNvSpPr>
            <p:nvPr/>
          </p:nvSpPr>
          <p:spPr bwMode="auto">
            <a:xfrm>
              <a:off x="4938" y="1566"/>
              <a:ext cx="210" cy="1668"/>
            </a:xfrm>
            <a:prstGeom prst="rect">
              <a:avLst/>
            </a:prstGeom>
            <a:solidFill>
              <a:schemeClr val="accent3">
                <a:lumMod val="75000"/>
              </a:schemeClr>
            </a:solidFill>
            <a:ln w="9525">
              <a:solidFill>
                <a:srgbClr val="000000"/>
              </a:solidFill>
              <a:miter lim="800000"/>
              <a:headEnd/>
              <a:tailEnd/>
            </a:ln>
          </p:spPr>
          <p:txBody>
            <a:bodyPr/>
            <a:lstStyle/>
            <a:p>
              <a:endParaRPr lang="pt-BR" u="none"/>
            </a:p>
          </p:txBody>
        </p:sp>
        <p:sp>
          <p:nvSpPr>
            <p:cNvPr id="50187" name="Rectangle 9"/>
            <p:cNvSpPr>
              <a:spLocks noChangeArrowheads="1"/>
            </p:cNvSpPr>
            <p:nvPr/>
          </p:nvSpPr>
          <p:spPr bwMode="auto">
            <a:xfrm>
              <a:off x="1492" y="1566"/>
              <a:ext cx="210" cy="108"/>
            </a:xfrm>
            <a:prstGeom prst="rect">
              <a:avLst/>
            </a:prstGeom>
            <a:solidFill>
              <a:srgbClr val="FFFFFF"/>
            </a:solidFill>
            <a:ln w="9525">
              <a:solidFill>
                <a:schemeClr val="tx1"/>
              </a:solidFill>
              <a:miter lim="800000"/>
              <a:headEnd/>
              <a:tailEnd/>
            </a:ln>
          </p:spPr>
          <p:txBody>
            <a:bodyPr/>
            <a:lstStyle/>
            <a:p>
              <a:endParaRPr lang="pt-BR" u="none"/>
            </a:p>
          </p:txBody>
        </p:sp>
        <p:sp>
          <p:nvSpPr>
            <p:cNvPr id="50188" name="Rectangle 10"/>
            <p:cNvSpPr>
              <a:spLocks noChangeArrowheads="1"/>
            </p:cNvSpPr>
            <p:nvPr/>
          </p:nvSpPr>
          <p:spPr bwMode="auto">
            <a:xfrm>
              <a:off x="2225" y="1362"/>
              <a:ext cx="210" cy="204"/>
            </a:xfrm>
            <a:prstGeom prst="rect">
              <a:avLst/>
            </a:prstGeom>
            <a:solidFill>
              <a:srgbClr val="FFFFFF"/>
            </a:solidFill>
            <a:ln w="9525">
              <a:solidFill>
                <a:srgbClr val="000000"/>
              </a:solidFill>
              <a:miter lim="800000"/>
              <a:headEnd/>
              <a:tailEnd/>
            </a:ln>
          </p:spPr>
          <p:txBody>
            <a:bodyPr/>
            <a:lstStyle/>
            <a:p>
              <a:endParaRPr lang="pt-BR" u="none"/>
            </a:p>
          </p:txBody>
        </p:sp>
        <p:sp>
          <p:nvSpPr>
            <p:cNvPr id="50189" name="Rectangle 11"/>
            <p:cNvSpPr>
              <a:spLocks noChangeArrowheads="1"/>
            </p:cNvSpPr>
            <p:nvPr/>
          </p:nvSpPr>
          <p:spPr bwMode="auto">
            <a:xfrm>
              <a:off x="2957" y="1566"/>
              <a:ext cx="210" cy="420"/>
            </a:xfrm>
            <a:prstGeom prst="rect">
              <a:avLst/>
            </a:prstGeom>
            <a:solidFill>
              <a:srgbClr val="FFFFFF"/>
            </a:solidFill>
            <a:ln w="9525">
              <a:solidFill>
                <a:srgbClr val="000000"/>
              </a:solidFill>
              <a:miter lim="800000"/>
              <a:headEnd/>
              <a:tailEnd/>
            </a:ln>
          </p:spPr>
          <p:txBody>
            <a:bodyPr/>
            <a:lstStyle/>
            <a:p>
              <a:endParaRPr lang="pt-BR" u="none"/>
            </a:p>
          </p:txBody>
        </p:sp>
        <p:sp>
          <p:nvSpPr>
            <p:cNvPr id="50190" name="Rectangle 12"/>
            <p:cNvSpPr>
              <a:spLocks noChangeArrowheads="1"/>
            </p:cNvSpPr>
            <p:nvPr/>
          </p:nvSpPr>
          <p:spPr bwMode="auto">
            <a:xfrm>
              <a:off x="3689" y="1548"/>
              <a:ext cx="204" cy="18"/>
            </a:xfrm>
            <a:prstGeom prst="rect">
              <a:avLst/>
            </a:prstGeom>
            <a:solidFill>
              <a:srgbClr val="FFFFFF"/>
            </a:solidFill>
            <a:ln w="9525">
              <a:solidFill>
                <a:schemeClr val="tx1"/>
              </a:solidFill>
              <a:miter lim="800000"/>
              <a:headEnd/>
              <a:tailEnd/>
            </a:ln>
          </p:spPr>
          <p:txBody>
            <a:bodyPr/>
            <a:lstStyle/>
            <a:p>
              <a:endParaRPr lang="pt-BR" u="none"/>
            </a:p>
          </p:txBody>
        </p:sp>
        <p:sp>
          <p:nvSpPr>
            <p:cNvPr id="50191" name="Rectangle 13"/>
            <p:cNvSpPr>
              <a:spLocks noChangeArrowheads="1"/>
            </p:cNvSpPr>
            <p:nvPr/>
          </p:nvSpPr>
          <p:spPr bwMode="auto">
            <a:xfrm>
              <a:off x="4415" y="1362"/>
              <a:ext cx="210" cy="204"/>
            </a:xfrm>
            <a:prstGeom prst="rect">
              <a:avLst/>
            </a:prstGeom>
            <a:solidFill>
              <a:srgbClr val="FFFFFF"/>
            </a:solidFill>
            <a:ln w="9525">
              <a:solidFill>
                <a:srgbClr val="000000"/>
              </a:solidFill>
              <a:miter lim="800000"/>
              <a:headEnd/>
              <a:tailEnd/>
            </a:ln>
          </p:spPr>
          <p:txBody>
            <a:bodyPr/>
            <a:lstStyle/>
            <a:p>
              <a:endParaRPr lang="pt-BR" u="none"/>
            </a:p>
          </p:txBody>
        </p:sp>
        <p:sp>
          <p:nvSpPr>
            <p:cNvPr id="50192" name="Rectangle 14"/>
            <p:cNvSpPr>
              <a:spLocks noChangeArrowheads="1"/>
            </p:cNvSpPr>
            <p:nvPr/>
          </p:nvSpPr>
          <p:spPr bwMode="auto">
            <a:xfrm>
              <a:off x="5148" y="1566"/>
              <a:ext cx="210" cy="780"/>
            </a:xfrm>
            <a:prstGeom prst="rect">
              <a:avLst/>
            </a:prstGeom>
            <a:solidFill>
              <a:srgbClr val="FFFFFF"/>
            </a:solidFill>
            <a:ln w="9525">
              <a:solidFill>
                <a:srgbClr val="000000"/>
              </a:solidFill>
              <a:miter lim="800000"/>
              <a:headEnd/>
              <a:tailEnd/>
            </a:ln>
          </p:spPr>
          <p:txBody>
            <a:bodyPr/>
            <a:lstStyle/>
            <a:p>
              <a:endParaRPr lang="pt-BR" u="none"/>
            </a:p>
          </p:txBody>
        </p:sp>
        <p:sp>
          <p:nvSpPr>
            <p:cNvPr id="50193" name="Line 15"/>
            <p:cNvSpPr>
              <a:spLocks noChangeShapeType="1"/>
            </p:cNvSpPr>
            <p:nvPr/>
          </p:nvSpPr>
          <p:spPr bwMode="auto">
            <a:xfrm>
              <a:off x="1126" y="1152"/>
              <a:ext cx="1" cy="2496"/>
            </a:xfrm>
            <a:prstGeom prst="line">
              <a:avLst/>
            </a:prstGeom>
            <a:noFill/>
            <a:ln w="9525">
              <a:solidFill>
                <a:schemeClr val="tx1"/>
              </a:solidFill>
              <a:round/>
              <a:headEnd/>
              <a:tailEnd/>
            </a:ln>
          </p:spPr>
          <p:txBody>
            <a:bodyPr/>
            <a:lstStyle/>
            <a:p>
              <a:endParaRPr lang="pt-BR" u="none"/>
            </a:p>
          </p:txBody>
        </p:sp>
        <p:sp>
          <p:nvSpPr>
            <p:cNvPr id="50194" name="Line 16"/>
            <p:cNvSpPr>
              <a:spLocks noChangeShapeType="1"/>
            </p:cNvSpPr>
            <p:nvPr/>
          </p:nvSpPr>
          <p:spPr bwMode="auto">
            <a:xfrm>
              <a:off x="1084" y="3648"/>
              <a:ext cx="42" cy="1"/>
            </a:xfrm>
            <a:prstGeom prst="line">
              <a:avLst/>
            </a:prstGeom>
            <a:noFill/>
            <a:ln w="9525">
              <a:solidFill>
                <a:schemeClr val="tx1"/>
              </a:solidFill>
              <a:round/>
              <a:headEnd/>
              <a:tailEnd/>
            </a:ln>
          </p:spPr>
          <p:txBody>
            <a:bodyPr/>
            <a:lstStyle/>
            <a:p>
              <a:endParaRPr lang="pt-BR" u="none"/>
            </a:p>
          </p:txBody>
        </p:sp>
        <p:sp>
          <p:nvSpPr>
            <p:cNvPr id="50195" name="Line 17"/>
            <p:cNvSpPr>
              <a:spLocks noChangeShapeType="1"/>
            </p:cNvSpPr>
            <p:nvPr/>
          </p:nvSpPr>
          <p:spPr bwMode="auto">
            <a:xfrm>
              <a:off x="1084" y="3234"/>
              <a:ext cx="42" cy="1"/>
            </a:xfrm>
            <a:prstGeom prst="line">
              <a:avLst/>
            </a:prstGeom>
            <a:noFill/>
            <a:ln w="9525">
              <a:solidFill>
                <a:schemeClr val="tx1"/>
              </a:solidFill>
              <a:round/>
              <a:headEnd/>
              <a:tailEnd/>
            </a:ln>
          </p:spPr>
          <p:txBody>
            <a:bodyPr/>
            <a:lstStyle/>
            <a:p>
              <a:endParaRPr lang="pt-BR" u="none"/>
            </a:p>
          </p:txBody>
        </p:sp>
        <p:sp>
          <p:nvSpPr>
            <p:cNvPr id="50196" name="Line 18"/>
            <p:cNvSpPr>
              <a:spLocks noChangeShapeType="1"/>
            </p:cNvSpPr>
            <p:nvPr/>
          </p:nvSpPr>
          <p:spPr bwMode="auto">
            <a:xfrm>
              <a:off x="1084" y="2814"/>
              <a:ext cx="42" cy="1"/>
            </a:xfrm>
            <a:prstGeom prst="line">
              <a:avLst/>
            </a:prstGeom>
            <a:noFill/>
            <a:ln w="9525">
              <a:solidFill>
                <a:schemeClr val="tx1"/>
              </a:solidFill>
              <a:round/>
              <a:headEnd/>
              <a:tailEnd/>
            </a:ln>
          </p:spPr>
          <p:txBody>
            <a:bodyPr/>
            <a:lstStyle/>
            <a:p>
              <a:endParaRPr lang="pt-BR" u="none"/>
            </a:p>
          </p:txBody>
        </p:sp>
        <p:sp>
          <p:nvSpPr>
            <p:cNvPr id="50197" name="Line 19"/>
            <p:cNvSpPr>
              <a:spLocks noChangeShapeType="1"/>
            </p:cNvSpPr>
            <p:nvPr/>
          </p:nvSpPr>
          <p:spPr bwMode="auto">
            <a:xfrm>
              <a:off x="1084" y="2400"/>
              <a:ext cx="42" cy="1"/>
            </a:xfrm>
            <a:prstGeom prst="line">
              <a:avLst/>
            </a:prstGeom>
            <a:noFill/>
            <a:ln w="9525">
              <a:solidFill>
                <a:schemeClr val="tx1"/>
              </a:solidFill>
              <a:round/>
              <a:headEnd/>
              <a:tailEnd/>
            </a:ln>
          </p:spPr>
          <p:txBody>
            <a:bodyPr/>
            <a:lstStyle/>
            <a:p>
              <a:endParaRPr lang="pt-BR" u="none"/>
            </a:p>
          </p:txBody>
        </p:sp>
        <p:sp>
          <p:nvSpPr>
            <p:cNvPr id="50198" name="Line 20"/>
            <p:cNvSpPr>
              <a:spLocks noChangeShapeType="1"/>
            </p:cNvSpPr>
            <p:nvPr/>
          </p:nvSpPr>
          <p:spPr bwMode="auto">
            <a:xfrm>
              <a:off x="1084" y="1986"/>
              <a:ext cx="42" cy="1"/>
            </a:xfrm>
            <a:prstGeom prst="line">
              <a:avLst/>
            </a:prstGeom>
            <a:noFill/>
            <a:ln w="9525">
              <a:solidFill>
                <a:schemeClr val="tx1"/>
              </a:solidFill>
              <a:round/>
              <a:headEnd/>
              <a:tailEnd/>
            </a:ln>
          </p:spPr>
          <p:txBody>
            <a:bodyPr/>
            <a:lstStyle/>
            <a:p>
              <a:endParaRPr lang="pt-BR" u="none"/>
            </a:p>
          </p:txBody>
        </p:sp>
        <p:sp>
          <p:nvSpPr>
            <p:cNvPr id="50199" name="Line 21"/>
            <p:cNvSpPr>
              <a:spLocks noChangeShapeType="1"/>
            </p:cNvSpPr>
            <p:nvPr/>
          </p:nvSpPr>
          <p:spPr bwMode="auto">
            <a:xfrm>
              <a:off x="1084" y="1566"/>
              <a:ext cx="42" cy="1"/>
            </a:xfrm>
            <a:prstGeom prst="line">
              <a:avLst/>
            </a:prstGeom>
            <a:noFill/>
            <a:ln w="9525">
              <a:solidFill>
                <a:schemeClr val="tx1"/>
              </a:solidFill>
              <a:round/>
              <a:headEnd/>
              <a:tailEnd/>
            </a:ln>
          </p:spPr>
          <p:txBody>
            <a:bodyPr/>
            <a:lstStyle/>
            <a:p>
              <a:endParaRPr lang="pt-BR" u="none"/>
            </a:p>
          </p:txBody>
        </p:sp>
        <p:sp>
          <p:nvSpPr>
            <p:cNvPr id="50200" name="Line 22"/>
            <p:cNvSpPr>
              <a:spLocks noChangeShapeType="1"/>
            </p:cNvSpPr>
            <p:nvPr/>
          </p:nvSpPr>
          <p:spPr bwMode="auto">
            <a:xfrm>
              <a:off x="1084" y="1152"/>
              <a:ext cx="42" cy="1"/>
            </a:xfrm>
            <a:prstGeom prst="line">
              <a:avLst/>
            </a:prstGeom>
            <a:noFill/>
            <a:ln w="9525">
              <a:solidFill>
                <a:schemeClr val="tx1"/>
              </a:solidFill>
              <a:round/>
              <a:headEnd/>
              <a:tailEnd/>
            </a:ln>
          </p:spPr>
          <p:txBody>
            <a:bodyPr/>
            <a:lstStyle/>
            <a:p>
              <a:endParaRPr lang="pt-BR" u="none"/>
            </a:p>
          </p:txBody>
        </p:sp>
        <p:sp>
          <p:nvSpPr>
            <p:cNvPr id="50201" name="Line 23"/>
            <p:cNvSpPr>
              <a:spLocks noChangeShapeType="1"/>
            </p:cNvSpPr>
            <p:nvPr/>
          </p:nvSpPr>
          <p:spPr bwMode="auto">
            <a:xfrm>
              <a:off x="1126" y="1566"/>
              <a:ext cx="4388" cy="1"/>
            </a:xfrm>
            <a:prstGeom prst="line">
              <a:avLst/>
            </a:prstGeom>
            <a:noFill/>
            <a:ln w="9525">
              <a:solidFill>
                <a:schemeClr val="tx1"/>
              </a:solidFill>
              <a:round/>
              <a:headEnd/>
              <a:tailEnd/>
            </a:ln>
          </p:spPr>
          <p:txBody>
            <a:bodyPr/>
            <a:lstStyle/>
            <a:p>
              <a:endParaRPr lang="pt-BR" u="none"/>
            </a:p>
          </p:txBody>
        </p:sp>
        <p:sp>
          <p:nvSpPr>
            <p:cNvPr id="50202" name="Line 24"/>
            <p:cNvSpPr>
              <a:spLocks noChangeShapeType="1"/>
            </p:cNvSpPr>
            <p:nvPr/>
          </p:nvSpPr>
          <p:spPr bwMode="auto">
            <a:xfrm flipV="1">
              <a:off x="1126" y="1566"/>
              <a:ext cx="1" cy="30"/>
            </a:xfrm>
            <a:prstGeom prst="line">
              <a:avLst/>
            </a:prstGeom>
            <a:noFill/>
            <a:ln w="9525">
              <a:solidFill>
                <a:schemeClr val="tx1"/>
              </a:solidFill>
              <a:round/>
              <a:headEnd/>
              <a:tailEnd/>
            </a:ln>
          </p:spPr>
          <p:txBody>
            <a:bodyPr/>
            <a:lstStyle/>
            <a:p>
              <a:endParaRPr lang="pt-BR" u="none"/>
            </a:p>
          </p:txBody>
        </p:sp>
        <p:sp>
          <p:nvSpPr>
            <p:cNvPr id="50203" name="Line 25"/>
            <p:cNvSpPr>
              <a:spLocks noChangeShapeType="1"/>
            </p:cNvSpPr>
            <p:nvPr/>
          </p:nvSpPr>
          <p:spPr bwMode="auto">
            <a:xfrm flipV="1">
              <a:off x="1858" y="1566"/>
              <a:ext cx="1" cy="30"/>
            </a:xfrm>
            <a:prstGeom prst="line">
              <a:avLst/>
            </a:prstGeom>
            <a:noFill/>
            <a:ln w="9525">
              <a:solidFill>
                <a:schemeClr val="tx1"/>
              </a:solidFill>
              <a:round/>
              <a:headEnd/>
              <a:tailEnd/>
            </a:ln>
          </p:spPr>
          <p:txBody>
            <a:bodyPr/>
            <a:lstStyle/>
            <a:p>
              <a:endParaRPr lang="pt-BR" u="none"/>
            </a:p>
          </p:txBody>
        </p:sp>
        <p:sp>
          <p:nvSpPr>
            <p:cNvPr id="50204" name="Line 26"/>
            <p:cNvSpPr>
              <a:spLocks noChangeShapeType="1"/>
            </p:cNvSpPr>
            <p:nvPr/>
          </p:nvSpPr>
          <p:spPr bwMode="auto">
            <a:xfrm flipV="1">
              <a:off x="2591" y="1566"/>
              <a:ext cx="1" cy="30"/>
            </a:xfrm>
            <a:prstGeom prst="line">
              <a:avLst/>
            </a:prstGeom>
            <a:noFill/>
            <a:ln w="9525">
              <a:solidFill>
                <a:schemeClr val="tx1"/>
              </a:solidFill>
              <a:round/>
              <a:headEnd/>
              <a:tailEnd/>
            </a:ln>
          </p:spPr>
          <p:txBody>
            <a:bodyPr/>
            <a:lstStyle/>
            <a:p>
              <a:endParaRPr lang="pt-BR" u="none"/>
            </a:p>
          </p:txBody>
        </p:sp>
        <p:sp>
          <p:nvSpPr>
            <p:cNvPr id="50205" name="Line 27"/>
            <p:cNvSpPr>
              <a:spLocks noChangeShapeType="1"/>
            </p:cNvSpPr>
            <p:nvPr/>
          </p:nvSpPr>
          <p:spPr bwMode="auto">
            <a:xfrm flipV="1">
              <a:off x="3323" y="1566"/>
              <a:ext cx="1" cy="30"/>
            </a:xfrm>
            <a:prstGeom prst="line">
              <a:avLst/>
            </a:prstGeom>
            <a:noFill/>
            <a:ln w="9525">
              <a:solidFill>
                <a:schemeClr val="tx1"/>
              </a:solidFill>
              <a:round/>
              <a:headEnd/>
              <a:tailEnd/>
            </a:ln>
          </p:spPr>
          <p:txBody>
            <a:bodyPr/>
            <a:lstStyle/>
            <a:p>
              <a:endParaRPr lang="pt-BR" u="none"/>
            </a:p>
          </p:txBody>
        </p:sp>
        <p:sp>
          <p:nvSpPr>
            <p:cNvPr id="50206" name="Line 28"/>
            <p:cNvSpPr>
              <a:spLocks noChangeShapeType="1"/>
            </p:cNvSpPr>
            <p:nvPr/>
          </p:nvSpPr>
          <p:spPr bwMode="auto">
            <a:xfrm flipV="1">
              <a:off x="4049" y="1566"/>
              <a:ext cx="1" cy="30"/>
            </a:xfrm>
            <a:prstGeom prst="line">
              <a:avLst/>
            </a:prstGeom>
            <a:noFill/>
            <a:ln w="9525">
              <a:solidFill>
                <a:schemeClr val="tx1"/>
              </a:solidFill>
              <a:round/>
              <a:headEnd/>
              <a:tailEnd/>
            </a:ln>
          </p:spPr>
          <p:txBody>
            <a:bodyPr/>
            <a:lstStyle/>
            <a:p>
              <a:endParaRPr lang="pt-BR" u="none"/>
            </a:p>
          </p:txBody>
        </p:sp>
        <p:sp>
          <p:nvSpPr>
            <p:cNvPr id="50207" name="Line 29"/>
            <p:cNvSpPr>
              <a:spLocks noChangeShapeType="1"/>
            </p:cNvSpPr>
            <p:nvPr/>
          </p:nvSpPr>
          <p:spPr bwMode="auto">
            <a:xfrm flipV="1">
              <a:off x="4781" y="1566"/>
              <a:ext cx="1" cy="30"/>
            </a:xfrm>
            <a:prstGeom prst="line">
              <a:avLst/>
            </a:prstGeom>
            <a:noFill/>
            <a:ln w="9525">
              <a:solidFill>
                <a:schemeClr val="tx1"/>
              </a:solidFill>
              <a:round/>
              <a:headEnd/>
              <a:tailEnd/>
            </a:ln>
          </p:spPr>
          <p:txBody>
            <a:bodyPr/>
            <a:lstStyle/>
            <a:p>
              <a:endParaRPr lang="pt-BR" u="none"/>
            </a:p>
          </p:txBody>
        </p:sp>
        <p:sp>
          <p:nvSpPr>
            <p:cNvPr id="50208" name="Line 30"/>
            <p:cNvSpPr>
              <a:spLocks noChangeShapeType="1"/>
            </p:cNvSpPr>
            <p:nvPr/>
          </p:nvSpPr>
          <p:spPr bwMode="auto">
            <a:xfrm flipV="1">
              <a:off x="5514" y="1566"/>
              <a:ext cx="1" cy="30"/>
            </a:xfrm>
            <a:prstGeom prst="line">
              <a:avLst/>
            </a:prstGeom>
            <a:noFill/>
            <a:ln w="9525">
              <a:solidFill>
                <a:schemeClr val="tx1"/>
              </a:solidFill>
              <a:round/>
              <a:headEnd/>
              <a:tailEnd/>
            </a:ln>
          </p:spPr>
          <p:txBody>
            <a:bodyPr/>
            <a:lstStyle/>
            <a:p>
              <a:endParaRPr lang="pt-BR" u="none"/>
            </a:p>
          </p:txBody>
        </p:sp>
        <p:sp>
          <p:nvSpPr>
            <p:cNvPr id="50209" name="Rectangle 31"/>
            <p:cNvSpPr>
              <a:spLocks noChangeArrowheads="1"/>
            </p:cNvSpPr>
            <p:nvPr/>
          </p:nvSpPr>
          <p:spPr bwMode="auto">
            <a:xfrm>
              <a:off x="844" y="3570"/>
              <a:ext cx="158"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-20</a:t>
              </a:r>
              <a:endParaRPr lang="pt-BR" sz="1800" u="none">
                <a:solidFill>
                  <a:srgbClr val="1C1C1C"/>
                </a:solidFill>
                <a:latin typeface="Tahoma" pitchFamily="34" charset="0"/>
              </a:endParaRPr>
            </a:p>
          </p:txBody>
        </p:sp>
        <p:sp>
          <p:nvSpPr>
            <p:cNvPr id="50210" name="Rectangle 32"/>
            <p:cNvSpPr>
              <a:spLocks noChangeArrowheads="1"/>
            </p:cNvSpPr>
            <p:nvPr/>
          </p:nvSpPr>
          <p:spPr bwMode="auto">
            <a:xfrm>
              <a:off x="844" y="3156"/>
              <a:ext cx="158"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-16</a:t>
              </a:r>
              <a:endParaRPr lang="pt-BR" sz="1800" u="none">
                <a:solidFill>
                  <a:srgbClr val="1C1C1C"/>
                </a:solidFill>
                <a:latin typeface="Tahoma" pitchFamily="34" charset="0"/>
              </a:endParaRPr>
            </a:p>
          </p:txBody>
        </p:sp>
        <p:sp>
          <p:nvSpPr>
            <p:cNvPr id="50211" name="Rectangle 33"/>
            <p:cNvSpPr>
              <a:spLocks noChangeArrowheads="1"/>
            </p:cNvSpPr>
            <p:nvPr/>
          </p:nvSpPr>
          <p:spPr bwMode="auto">
            <a:xfrm>
              <a:off x="844" y="2736"/>
              <a:ext cx="158"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-12</a:t>
              </a:r>
              <a:endParaRPr lang="pt-BR" sz="1800" u="none">
                <a:solidFill>
                  <a:srgbClr val="1C1C1C"/>
                </a:solidFill>
                <a:latin typeface="Tahoma" pitchFamily="34" charset="0"/>
              </a:endParaRPr>
            </a:p>
          </p:txBody>
        </p:sp>
        <p:sp>
          <p:nvSpPr>
            <p:cNvPr id="50212" name="Rectangle 34"/>
            <p:cNvSpPr>
              <a:spLocks noChangeArrowheads="1"/>
            </p:cNvSpPr>
            <p:nvPr/>
          </p:nvSpPr>
          <p:spPr bwMode="auto">
            <a:xfrm>
              <a:off x="910" y="2322"/>
              <a:ext cx="99"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-8</a:t>
              </a:r>
              <a:endParaRPr lang="pt-BR" sz="1800" u="none">
                <a:solidFill>
                  <a:srgbClr val="1C1C1C"/>
                </a:solidFill>
                <a:latin typeface="Tahoma" pitchFamily="34" charset="0"/>
              </a:endParaRPr>
            </a:p>
          </p:txBody>
        </p:sp>
        <p:sp>
          <p:nvSpPr>
            <p:cNvPr id="50213" name="Rectangle 35"/>
            <p:cNvSpPr>
              <a:spLocks noChangeArrowheads="1"/>
            </p:cNvSpPr>
            <p:nvPr/>
          </p:nvSpPr>
          <p:spPr bwMode="auto">
            <a:xfrm>
              <a:off x="910" y="1908"/>
              <a:ext cx="99"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-4</a:t>
              </a:r>
              <a:endParaRPr lang="pt-BR" sz="1800" u="none">
                <a:solidFill>
                  <a:srgbClr val="1C1C1C"/>
                </a:solidFill>
                <a:latin typeface="Tahoma" pitchFamily="34" charset="0"/>
              </a:endParaRPr>
            </a:p>
          </p:txBody>
        </p:sp>
        <p:sp>
          <p:nvSpPr>
            <p:cNvPr id="50214" name="Rectangle 36"/>
            <p:cNvSpPr>
              <a:spLocks noChangeArrowheads="1"/>
            </p:cNvSpPr>
            <p:nvPr/>
          </p:nvSpPr>
          <p:spPr bwMode="auto">
            <a:xfrm>
              <a:off x="958" y="1488"/>
              <a:ext cx="59"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0</a:t>
              </a:r>
              <a:endParaRPr lang="pt-BR" sz="1800" u="none">
                <a:solidFill>
                  <a:srgbClr val="1C1C1C"/>
                </a:solidFill>
                <a:latin typeface="Tahoma" pitchFamily="34" charset="0"/>
              </a:endParaRPr>
            </a:p>
          </p:txBody>
        </p:sp>
        <p:sp>
          <p:nvSpPr>
            <p:cNvPr id="50215" name="Rectangle 37"/>
            <p:cNvSpPr>
              <a:spLocks noChangeArrowheads="1"/>
            </p:cNvSpPr>
            <p:nvPr/>
          </p:nvSpPr>
          <p:spPr bwMode="auto">
            <a:xfrm>
              <a:off x="958" y="1074"/>
              <a:ext cx="59" cy="116"/>
            </a:xfrm>
            <a:prstGeom prst="rect">
              <a:avLst/>
            </a:prstGeom>
            <a:noFill/>
            <a:ln w="9525">
              <a:noFill/>
              <a:miter lim="800000"/>
              <a:headEnd/>
              <a:tailEnd/>
            </a:ln>
          </p:spPr>
          <p:txBody>
            <a:bodyPr wrap="none" lIns="0" tIns="0" rIns="0" bIns="0">
              <a:spAutoFit/>
            </a:bodyPr>
            <a:lstStyle/>
            <a:p>
              <a:pPr algn="l"/>
              <a:r>
                <a:rPr lang="pt-BR" sz="1200" u="none">
                  <a:solidFill>
                    <a:srgbClr val="1C1C1C"/>
                  </a:solidFill>
                  <a:latin typeface="Tahoma" pitchFamily="34" charset="0"/>
                </a:rPr>
                <a:t>4</a:t>
              </a:r>
              <a:endParaRPr lang="pt-BR" sz="1800" u="none">
                <a:solidFill>
                  <a:srgbClr val="1C1C1C"/>
                </a:solidFill>
                <a:latin typeface="Tahoma" pitchFamily="34" charset="0"/>
              </a:endParaRPr>
            </a:p>
          </p:txBody>
        </p:sp>
        <p:sp>
          <p:nvSpPr>
            <p:cNvPr id="50216" name="Rectangle 38"/>
            <p:cNvSpPr>
              <a:spLocks noChangeArrowheads="1"/>
            </p:cNvSpPr>
            <p:nvPr/>
          </p:nvSpPr>
          <p:spPr bwMode="auto">
            <a:xfrm>
              <a:off x="1516" y="3420"/>
              <a:ext cx="90" cy="90"/>
            </a:xfrm>
            <a:prstGeom prst="rect">
              <a:avLst/>
            </a:prstGeom>
            <a:solidFill>
              <a:schemeClr val="accent3">
                <a:lumMod val="75000"/>
              </a:schemeClr>
            </a:solidFill>
            <a:ln w="9525">
              <a:solidFill>
                <a:srgbClr val="000000"/>
              </a:solidFill>
              <a:miter lim="800000"/>
              <a:headEnd/>
              <a:tailEnd/>
            </a:ln>
          </p:spPr>
          <p:txBody>
            <a:bodyPr/>
            <a:lstStyle/>
            <a:p>
              <a:endParaRPr lang="pt-BR" u="none"/>
            </a:p>
          </p:txBody>
        </p:sp>
        <p:sp>
          <p:nvSpPr>
            <p:cNvPr id="50217" name="Rectangle 39"/>
            <p:cNvSpPr>
              <a:spLocks noChangeArrowheads="1"/>
            </p:cNvSpPr>
            <p:nvPr/>
          </p:nvSpPr>
          <p:spPr bwMode="auto">
            <a:xfrm>
              <a:off x="1648" y="3372"/>
              <a:ext cx="402" cy="136"/>
            </a:xfrm>
            <a:prstGeom prst="rect">
              <a:avLst/>
            </a:prstGeom>
            <a:noFill/>
            <a:ln w="9525">
              <a:noFill/>
              <a:miter lim="800000"/>
              <a:headEnd/>
              <a:tailEnd/>
            </a:ln>
          </p:spPr>
          <p:txBody>
            <a:bodyPr wrap="none" lIns="0" tIns="0" rIns="0" bIns="0">
              <a:spAutoFit/>
            </a:bodyPr>
            <a:lstStyle/>
            <a:p>
              <a:pPr algn="l"/>
              <a:r>
                <a:rPr lang="pt-BR" sz="1400" u="none">
                  <a:solidFill>
                    <a:srgbClr val="1C1C1C"/>
                  </a:solidFill>
                  <a:latin typeface="Tahoma" pitchFamily="34" charset="0"/>
                </a:rPr>
                <a:t>Orlistat</a:t>
              </a:r>
              <a:endParaRPr lang="pt-BR" sz="1800" u="none">
                <a:solidFill>
                  <a:srgbClr val="1C1C1C"/>
                </a:solidFill>
                <a:latin typeface="Tahoma" pitchFamily="34" charset="0"/>
              </a:endParaRPr>
            </a:p>
          </p:txBody>
        </p:sp>
        <p:sp>
          <p:nvSpPr>
            <p:cNvPr id="50218" name="Rectangle 40"/>
            <p:cNvSpPr>
              <a:spLocks noChangeArrowheads="1"/>
            </p:cNvSpPr>
            <p:nvPr/>
          </p:nvSpPr>
          <p:spPr bwMode="auto">
            <a:xfrm>
              <a:off x="2597" y="3420"/>
              <a:ext cx="90" cy="90"/>
            </a:xfrm>
            <a:prstGeom prst="rect">
              <a:avLst/>
            </a:prstGeom>
            <a:solidFill>
              <a:srgbClr val="FFFFFF"/>
            </a:solidFill>
            <a:ln w="9525">
              <a:solidFill>
                <a:srgbClr val="000000"/>
              </a:solidFill>
              <a:miter lim="800000"/>
              <a:headEnd/>
              <a:tailEnd/>
            </a:ln>
          </p:spPr>
          <p:txBody>
            <a:bodyPr/>
            <a:lstStyle/>
            <a:p>
              <a:endParaRPr lang="pt-BR" u="none"/>
            </a:p>
          </p:txBody>
        </p:sp>
        <p:sp>
          <p:nvSpPr>
            <p:cNvPr id="50219" name="Rectangle 41"/>
            <p:cNvSpPr>
              <a:spLocks noChangeArrowheads="1"/>
            </p:cNvSpPr>
            <p:nvPr/>
          </p:nvSpPr>
          <p:spPr bwMode="auto">
            <a:xfrm>
              <a:off x="2729" y="3372"/>
              <a:ext cx="433" cy="136"/>
            </a:xfrm>
            <a:prstGeom prst="rect">
              <a:avLst/>
            </a:prstGeom>
            <a:noFill/>
            <a:ln w="9525">
              <a:noFill/>
              <a:miter lim="800000"/>
              <a:headEnd/>
              <a:tailEnd/>
            </a:ln>
          </p:spPr>
          <p:txBody>
            <a:bodyPr wrap="none" lIns="0" tIns="0" rIns="0" bIns="0">
              <a:spAutoFit/>
            </a:bodyPr>
            <a:lstStyle/>
            <a:p>
              <a:pPr algn="l"/>
              <a:r>
                <a:rPr lang="pt-BR" sz="1400" u="none">
                  <a:solidFill>
                    <a:srgbClr val="1C1C1C"/>
                  </a:solidFill>
                  <a:latin typeface="Tahoma" pitchFamily="34" charset="0"/>
                </a:rPr>
                <a:t>Placebo</a:t>
              </a:r>
              <a:endParaRPr lang="pt-BR" sz="1800" u="none">
                <a:solidFill>
                  <a:srgbClr val="1C1C1C"/>
                </a:solidFill>
                <a:latin typeface="Tahoma" pitchFamily="34" charset="0"/>
              </a:endParaRPr>
            </a:p>
          </p:txBody>
        </p:sp>
        <p:sp>
          <p:nvSpPr>
            <p:cNvPr id="50220" name="Text Box 42"/>
            <p:cNvSpPr txBox="1">
              <a:spLocks noChangeArrowheads="1"/>
            </p:cNvSpPr>
            <p:nvPr/>
          </p:nvSpPr>
          <p:spPr bwMode="auto">
            <a:xfrm>
              <a:off x="1360" y="1327"/>
              <a:ext cx="131" cy="213"/>
            </a:xfrm>
            <a:prstGeom prst="rect">
              <a:avLst/>
            </a:prstGeom>
            <a:noFill/>
            <a:ln w="9525">
              <a:noFill/>
              <a:miter lim="800000"/>
              <a:headEnd/>
              <a:tailEnd/>
            </a:ln>
          </p:spPr>
          <p:txBody>
            <a:bodyPr wrap="none">
              <a:spAutoFit/>
            </a:bodyPr>
            <a:lstStyle/>
            <a:p>
              <a:pPr algn="l" eaLnBrk="0" hangingPunct="0"/>
              <a:endParaRPr lang="pt-BR" sz="1600" u="none">
                <a:solidFill>
                  <a:srgbClr val="1C1C1C"/>
                </a:solidFill>
                <a:latin typeface="Tahoma" pitchFamily="34" charset="0"/>
              </a:endParaRPr>
            </a:p>
          </p:txBody>
        </p:sp>
        <p:sp>
          <p:nvSpPr>
            <p:cNvPr id="50221" name="Text Box 43"/>
            <p:cNvSpPr txBox="1">
              <a:spLocks noChangeArrowheads="1"/>
            </p:cNvSpPr>
            <p:nvPr/>
          </p:nvSpPr>
          <p:spPr bwMode="auto">
            <a:xfrm>
              <a:off x="1300" y="1088"/>
              <a:ext cx="4133" cy="194"/>
            </a:xfrm>
            <a:prstGeom prst="rect">
              <a:avLst/>
            </a:prstGeom>
            <a:noFill/>
            <a:ln w="9525">
              <a:noFill/>
              <a:miter lim="800000"/>
              <a:headEnd/>
              <a:tailEnd/>
            </a:ln>
          </p:spPr>
          <p:txBody>
            <a:bodyPr wrap="none">
              <a:spAutoFit/>
            </a:bodyPr>
            <a:lstStyle/>
            <a:p>
              <a:pPr algn="l" eaLnBrk="0" hangingPunct="0"/>
              <a:r>
                <a:rPr lang="pt-BR" sz="1400" u="none" dirty="0">
                  <a:solidFill>
                    <a:srgbClr val="1C1C1C"/>
                  </a:solidFill>
                  <a:latin typeface="Tahoma" pitchFamily="34" charset="0"/>
                </a:rPr>
                <a:t>&lt;0              0-2.5          2.5-5            5-7.5           7.5-10          &gt;10</a:t>
              </a:r>
            </a:p>
          </p:txBody>
        </p:sp>
        <p:sp>
          <p:nvSpPr>
            <p:cNvPr id="50222" name="Text Box 44"/>
            <p:cNvSpPr txBox="1">
              <a:spLocks noChangeArrowheads="1"/>
            </p:cNvSpPr>
            <p:nvPr/>
          </p:nvSpPr>
          <p:spPr bwMode="auto">
            <a:xfrm>
              <a:off x="3600" y="902"/>
              <a:ext cx="1776" cy="194"/>
            </a:xfrm>
            <a:prstGeom prst="rect">
              <a:avLst/>
            </a:prstGeom>
            <a:noFill/>
            <a:ln w="9525">
              <a:noFill/>
              <a:miter lim="800000"/>
              <a:headEnd/>
              <a:tailEnd/>
            </a:ln>
          </p:spPr>
          <p:txBody>
            <a:bodyPr wrap="none">
              <a:spAutoFit/>
            </a:bodyPr>
            <a:lstStyle/>
            <a:p>
              <a:pPr algn="r" eaLnBrk="0" hangingPunct="0"/>
              <a:r>
                <a:rPr lang="pt-BR" sz="1400" u="none" dirty="0">
                  <a:solidFill>
                    <a:srgbClr val="1C1C1C"/>
                  </a:solidFill>
                  <a:latin typeface="Tahoma" pitchFamily="34" charset="0"/>
                </a:rPr>
                <a:t>Perda de peso categorial (%)</a:t>
              </a:r>
            </a:p>
          </p:txBody>
        </p:sp>
        <p:sp>
          <p:nvSpPr>
            <p:cNvPr id="50223" name="Text Box 45"/>
            <p:cNvSpPr txBox="1">
              <a:spLocks noChangeArrowheads="1"/>
            </p:cNvSpPr>
            <p:nvPr/>
          </p:nvSpPr>
          <p:spPr bwMode="auto">
            <a:xfrm>
              <a:off x="576" y="1046"/>
              <a:ext cx="352" cy="194"/>
            </a:xfrm>
            <a:prstGeom prst="rect">
              <a:avLst/>
            </a:prstGeom>
            <a:noFill/>
            <a:ln w="9525">
              <a:noFill/>
              <a:miter lim="800000"/>
              <a:headEnd/>
              <a:tailEnd/>
            </a:ln>
          </p:spPr>
          <p:txBody>
            <a:bodyPr wrap="none">
              <a:spAutoFit/>
            </a:bodyPr>
            <a:lstStyle/>
            <a:p>
              <a:pPr algn="l" eaLnBrk="0" hangingPunct="0"/>
              <a:r>
                <a:rPr lang="pt-BR" sz="1400" u="none" dirty="0">
                  <a:solidFill>
                    <a:srgbClr val="1C1C1C"/>
                  </a:solidFill>
                  <a:latin typeface="Tahoma" pitchFamily="34" charset="0"/>
                  <a:sym typeface="Symbol" pitchFamily="18" charset="2"/>
                </a:rPr>
                <a:t>(%)</a:t>
              </a:r>
              <a:endParaRPr lang="pt-BR" sz="1400" u="none" dirty="0">
                <a:solidFill>
                  <a:srgbClr val="1C1C1C"/>
                </a:solidFill>
                <a:latin typeface="Tahoma" pitchFamily="34" charset="0"/>
              </a:endParaRPr>
            </a:p>
          </p:txBody>
        </p:sp>
      </p:grpSp>
      <p:sp>
        <p:nvSpPr>
          <p:cNvPr id="50179" name="Text Box 46"/>
          <p:cNvSpPr txBox="1">
            <a:spLocks noChangeArrowheads="1"/>
          </p:cNvSpPr>
          <p:nvPr/>
        </p:nvSpPr>
        <p:spPr bwMode="auto">
          <a:xfrm>
            <a:off x="727794" y="150814"/>
            <a:ext cx="7675650" cy="954107"/>
          </a:xfrm>
          <a:prstGeom prst="rect">
            <a:avLst/>
          </a:prstGeom>
          <a:noFill/>
          <a:ln w="9525">
            <a:solidFill>
              <a:srgbClr val="FFFFFF"/>
            </a:solidFill>
            <a:miter lim="800000"/>
            <a:headEnd/>
            <a:tailEnd/>
          </a:ln>
        </p:spPr>
        <p:txBody>
          <a:bodyPr wrap="none">
            <a:spAutoFit/>
          </a:bodyPr>
          <a:lstStyle/>
          <a:p>
            <a:pPr algn="ctr" eaLnBrk="0" hangingPunct="0"/>
            <a:r>
              <a:rPr lang="pt-BR" sz="3600" b="1" u="none" dirty="0">
                <a:solidFill>
                  <a:srgbClr val="000090"/>
                </a:solidFill>
                <a:latin typeface="+mj-lt"/>
                <a:cs typeface="Rockwell"/>
                <a:sym typeface="Symbol" pitchFamily="18" charset="2"/>
              </a:rPr>
              <a:t>Efeito do </a:t>
            </a:r>
            <a:r>
              <a:rPr lang="pt-BR" sz="3600" b="1" u="none" dirty="0" err="1">
                <a:solidFill>
                  <a:srgbClr val="000090"/>
                </a:solidFill>
                <a:latin typeface="+mj-lt"/>
                <a:cs typeface="Rockwell"/>
                <a:sym typeface="Symbol" pitchFamily="18" charset="2"/>
              </a:rPr>
              <a:t>orlistate</a:t>
            </a:r>
            <a:r>
              <a:rPr lang="pt-BR" sz="3600" b="1" u="none" dirty="0">
                <a:solidFill>
                  <a:srgbClr val="000090"/>
                </a:solidFill>
                <a:latin typeface="+mj-lt"/>
                <a:cs typeface="Rockwell"/>
                <a:sym typeface="Symbol" pitchFamily="18" charset="2"/>
              </a:rPr>
              <a:t> sobre LDL</a:t>
            </a:r>
          </a:p>
          <a:p>
            <a:pPr algn="ctr" eaLnBrk="0" hangingPunct="0"/>
            <a:r>
              <a:rPr lang="pt-BR" sz="2000" i="1" u="none" dirty="0">
                <a:solidFill>
                  <a:srgbClr val="000090"/>
                </a:solidFill>
                <a:latin typeface="+mj-lt"/>
                <a:cs typeface="Rockwell"/>
                <a:sym typeface="Symbol" pitchFamily="18" charset="2"/>
              </a:rPr>
              <a:t>Estudo em obesos com </a:t>
            </a:r>
            <a:r>
              <a:rPr lang="pt-BR" sz="2000" i="1" u="none" dirty="0" err="1">
                <a:solidFill>
                  <a:srgbClr val="000090"/>
                </a:solidFill>
                <a:latin typeface="+mj-lt"/>
                <a:cs typeface="Rockwell"/>
                <a:sym typeface="Symbol" pitchFamily="18" charset="2"/>
              </a:rPr>
              <a:t>hipercolesterolemia</a:t>
            </a:r>
            <a:r>
              <a:rPr lang="pt-BR" sz="2000" i="1" u="none" dirty="0">
                <a:solidFill>
                  <a:srgbClr val="000090"/>
                </a:solidFill>
                <a:latin typeface="+mj-lt"/>
                <a:cs typeface="Rockwell"/>
                <a:sym typeface="Symbol" pitchFamily="18" charset="2"/>
              </a:rPr>
              <a:t> de 6 meses (n = 294)</a:t>
            </a:r>
            <a:endParaRPr lang="pt-BR" sz="2800" u="none" dirty="0">
              <a:solidFill>
                <a:srgbClr val="000090"/>
              </a:solidFill>
              <a:latin typeface="+mj-lt"/>
              <a:cs typeface="Rockwell"/>
            </a:endParaRPr>
          </a:p>
        </p:txBody>
      </p:sp>
      <p:sp>
        <p:nvSpPr>
          <p:cNvPr id="50180" name="Text Box 47"/>
          <p:cNvSpPr txBox="1">
            <a:spLocks noChangeArrowheads="1"/>
          </p:cNvSpPr>
          <p:nvPr/>
        </p:nvSpPr>
        <p:spPr bwMode="auto">
          <a:xfrm>
            <a:off x="135103" y="6291263"/>
            <a:ext cx="8941166" cy="461665"/>
          </a:xfrm>
          <a:prstGeom prst="rect">
            <a:avLst/>
          </a:prstGeom>
          <a:noFill/>
          <a:ln w="9525">
            <a:noFill/>
            <a:miter lim="800000"/>
            <a:headEnd/>
            <a:tailEnd/>
          </a:ln>
        </p:spPr>
        <p:txBody>
          <a:bodyPr wrap="none">
            <a:spAutoFit/>
          </a:bodyPr>
          <a:lstStyle/>
          <a:p>
            <a:pPr algn="r" eaLnBrk="0" hangingPunct="0"/>
            <a:r>
              <a:rPr lang="pt-BR" sz="1200" u="none" dirty="0" err="1">
                <a:solidFill>
                  <a:srgbClr val="1C1C1C"/>
                </a:solidFill>
                <a:latin typeface="Times New Roman" pitchFamily="18" charset="0"/>
                <a:cs typeface="Times New Roman" pitchFamily="18" charset="0"/>
              </a:rPr>
              <a:t>Muls</a:t>
            </a:r>
            <a:r>
              <a:rPr lang="pt-BR" sz="1200" u="none" dirty="0">
                <a:solidFill>
                  <a:srgbClr val="1C1C1C"/>
                </a:solidFill>
                <a:latin typeface="Times New Roman" pitchFamily="18" charset="0"/>
                <a:cs typeface="Times New Roman" pitchFamily="18" charset="0"/>
              </a:rPr>
              <a:t> E </a:t>
            </a:r>
            <a:r>
              <a:rPr lang="pt-BR" sz="1200" u="none" dirty="0" err="1">
                <a:solidFill>
                  <a:srgbClr val="1C1C1C"/>
                </a:solidFill>
                <a:latin typeface="Times New Roman" pitchFamily="18" charset="0"/>
                <a:cs typeface="Times New Roman" pitchFamily="18" charset="0"/>
              </a:rPr>
              <a:t>et</a:t>
            </a:r>
            <a:r>
              <a:rPr lang="pt-BR" sz="1200" u="none" dirty="0">
                <a:solidFill>
                  <a:srgbClr val="1C1C1C"/>
                </a:solidFill>
                <a:latin typeface="Times New Roman" pitchFamily="18" charset="0"/>
                <a:cs typeface="Times New Roman" pitchFamily="18" charset="0"/>
              </a:rPr>
              <a:t> al. for </a:t>
            </a:r>
            <a:r>
              <a:rPr lang="pt-BR" sz="1200" u="none" dirty="0" err="1">
                <a:solidFill>
                  <a:srgbClr val="1C1C1C"/>
                </a:solidFill>
                <a:latin typeface="Times New Roman" pitchFamily="18" charset="0"/>
                <a:cs typeface="Times New Roman" pitchFamily="18" charset="0"/>
              </a:rPr>
              <a:t>the</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ObelHyx</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Study</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Group</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The</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effects</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of</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orlistat</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on</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weight</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and</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on</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serum</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lipids</a:t>
            </a:r>
            <a:r>
              <a:rPr lang="pt-BR" sz="1200" u="none" dirty="0">
                <a:solidFill>
                  <a:srgbClr val="1C1C1C"/>
                </a:solidFill>
                <a:latin typeface="Times New Roman" pitchFamily="18" charset="0"/>
                <a:cs typeface="Times New Roman" pitchFamily="18" charset="0"/>
              </a:rPr>
              <a:t> in </a:t>
            </a:r>
            <a:r>
              <a:rPr lang="pt-BR" sz="1200" u="none" dirty="0" err="1">
                <a:solidFill>
                  <a:srgbClr val="1C1C1C"/>
                </a:solidFill>
                <a:latin typeface="Times New Roman" pitchFamily="18" charset="0"/>
                <a:cs typeface="Times New Roman" pitchFamily="18" charset="0"/>
              </a:rPr>
              <a:t>obese</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patients</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with</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hypercholesterolemia</a:t>
            </a:r>
            <a:r>
              <a:rPr lang="pt-BR" sz="1200" u="none" dirty="0">
                <a:solidFill>
                  <a:srgbClr val="1C1C1C"/>
                </a:solidFill>
                <a:latin typeface="Times New Roman" pitchFamily="18" charset="0"/>
                <a:cs typeface="Times New Roman" pitchFamily="18" charset="0"/>
              </a:rPr>
              <a:t>:</a:t>
            </a:r>
          </a:p>
          <a:p>
            <a:pPr algn="r" eaLnBrk="0" hangingPunct="0"/>
            <a:r>
              <a:rPr lang="pt-BR" sz="1200" u="none" dirty="0">
                <a:solidFill>
                  <a:srgbClr val="1C1C1C"/>
                </a:solidFill>
                <a:latin typeface="Times New Roman" pitchFamily="18" charset="0"/>
                <a:cs typeface="Times New Roman" pitchFamily="18" charset="0"/>
              </a:rPr>
              <a:t> a </a:t>
            </a:r>
            <a:r>
              <a:rPr lang="pt-BR" sz="1200" u="none" dirty="0" err="1">
                <a:solidFill>
                  <a:srgbClr val="1C1C1C"/>
                </a:solidFill>
                <a:latin typeface="Times New Roman" pitchFamily="18" charset="0"/>
                <a:cs typeface="Times New Roman" pitchFamily="18" charset="0"/>
              </a:rPr>
              <a:t>randomized</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double-blind</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placebo-controlled</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multicentre</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study</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Int</a:t>
            </a:r>
            <a:r>
              <a:rPr lang="pt-BR" sz="1200" u="none" dirty="0">
                <a:solidFill>
                  <a:srgbClr val="1C1C1C"/>
                </a:solidFill>
                <a:latin typeface="Times New Roman" pitchFamily="18" charset="0"/>
                <a:cs typeface="Times New Roman" pitchFamily="18" charset="0"/>
              </a:rPr>
              <a:t> J </a:t>
            </a:r>
            <a:r>
              <a:rPr lang="pt-BR" sz="1200" u="none" dirty="0" err="1">
                <a:solidFill>
                  <a:srgbClr val="1C1C1C"/>
                </a:solidFill>
                <a:latin typeface="Times New Roman" pitchFamily="18" charset="0"/>
                <a:cs typeface="Times New Roman" pitchFamily="18" charset="0"/>
              </a:rPr>
              <a:t>Obes</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Relat</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Metab</a:t>
            </a:r>
            <a:r>
              <a:rPr lang="pt-BR" sz="1200" u="none" dirty="0">
                <a:solidFill>
                  <a:srgbClr val="1C1C1C"/>
                </a:solidFill>
                <a:latin typeface="Times New Roman" pitchFamily="18" charset="0"/>
                <a:cs typeface="Times New Roman" pitchFamily="18" charset="0"/>
              </a:rPr>
              <a:t> </a:t>
            </a:r>
            <a:r>
              <a:rPr lang="pt-BR" sz="1200" u="none" dirty="0" err="1">
                <a:solidFill>
                  <a:srgbClr val="1C1C1C"/>
                </a:solidFill>
                <a:latin typeface="Times New Roman" pitchFamily="18" charset="0"/>
                <a:cs typeface="Times New Roman" pitchFamily="18" charset="0"/>
              </a:rPr>
              <a:t>Disord</a:t>
            </a:r>
            <a:r>
              <a:rPr lang="pt-BR" sz="1200" u="none" dirty="0">
                <a:solidFill>
                  <a:srgbClr val="1C1C1C"/>
                </a:solidFill>
                <a:latin typeface="Times New Roman" pitchFamily="18" charset="0"/>
                <a:cs typeface="Times New Roman" pitchFamily="18" charset="0"/>
              </a:rPr>
              <a:t> 2001; 25:1713-21</a:t>
            </a:r>
          </a:p>
        </p:txBody>
      </p:sp>
    </p:spTree>
    <p:extLst>
      <p:ext uri="{BB962C8B-B14F-4D97-AF65-F5344CB8AC3E}">
        <p14:creationId xmlns:p14="http://schemas.microsoft.com/office/powerpoint/2010/main" val="367640005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3528" y="163507"/>
            <a:ext cx="8568952" cy="954107"/>
          </a:xfrm>
          <a:prstGeom prst="rect">
            <a:avLst/>
          </a:prstGeom>
          <a:noFill/>
        </p:spPr>
        <p:txBody>
          <a:bodyPr wrap="square" rtlCol="0">
            <a:spAutoFit/>
          </a:bodyPr>
          <a:lstStyle/>
          <a:p>
            <a:pPr algn="ctr"/>
            <a:r>
              <a:rPr lang="pt-BR" sz="2800" b="1" dirty="0">
                <a:solidFill>
                  <a:schemeClr val="accent1">
                    <a:lumMod val="75000"/>
                  </a:schemeClr>
                </a:solidFill>
                <a:latin typeface="Arial" pitchFamily="34" charset="0"/>
                <a:cs typeface="Arial" pitchFamily="34" charset="0"/>
              </a:rPr>
              <a:t>Prevalência de excesso de peso e obesidade em adultos por sexo no Brasil, 1975-1989</a:t>
            </a:r>
            <a:endParaRPr lang="pt-BR" sz="2800" b="1" spc="300" dirty="0">
              <a:solidFill>
                <a:schemeClr val="accent1">
                  <a:lumMod val="75000"/>
                </a:schemeClr>
              </a:solidFill>
              <a:latin typeface="Arial" pitchFamily="34" charset="0"/>
              <a:cs typeface="Arial" pitchFamily="34" charset="0"/>
            </a:endParaRPr>
          </a:p>
        </p:txBody>
      </p:sp>
      <p:sp>
        <p:nvSpPr>
          <p:cNvPr id="4" name="CaixaDeTexto 3"/>
          <p:cNvSpPr txBox="1"/>
          <p:nvPr/>
        </p:nvSpPr>
        <p:spPr>
          <a:xfrm>
            <a:off x="35496" y="6551766"/>
            <a:ext cx="8208912" cy="261610"/>
          </a:xfrm>
          <a:prstGeom prst="rect">
            <a:avLst/>
          </a:prstGeom>
          <a:noFill/>
        </p:spPr>
        <p:txBody>
          <a:bodyPr wrap="square" rtlCol="0">
            <a:spAutoFit/>
          </a:bodyPr>
          <a:lstStyle/>
          <a:p>
            <a:r>
              <a:rPr lang="pt-BR" sz="1100" dirty="0">
                <a:solidFill>
                  <a:schemeClr val="accent1">
                    <a:lumMod val="75000"/>
                  </a:schemeClr>
                </a:solidFill>
                <a:latin typeface="Arial" pitchFamily="34" charset="0"/>
                <a:cs typeface="Arial" pitchFamily="34" charset="0"/>
              </a:rPr>
              <a:t>Pesquisa Nacional de Saúde e Nutrição 1989, IBGE. </a:t>
            </a:r>
          </a:p>
        </p:txBody>
      </p:sp>
      <p:graphicFrame>
        <p:nvGraphicFramePr>
          <p:cNvPr id="3" name="Gráfico 2"/>
          <p:cNvGraphicFramePr/>
          <p:nvPr>
            <p:extLst>
              <p:ext uri="{D42A27DB-BD31-4B8C-83A1-F6EECF244321}">
                <p14:modId xmlns:p14="http://schemas.microsoft.com/office/powerpoint/2010/main" val="2844133062"/>
              </p:ext>
            </p:extLst>
          </p:nvPr>
        </p:nvGraphicFramePr>
        <p:xfrm>
          <a:off x="1547664" y="1412776"/>
          <a:ext cx="6624736" cy="23042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634864841"/>
              </p:ext>
            </p:extLst>
          </p:nvPr>
        </p:nvGraphicFramePr>
        <p:xfrm>
          <a:off x="1547664" y="4005064"/>
          <a:ext cx="6624736" cy="23042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94217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a:spLocks noGrp="1"/>
          </p:cNvSpPr>
          <p:nvPr>
            <p:ph type="title"/>
          </p:nvPr>
        </p:nvSpPr>
        <p:spPr>
          <a:xfrm>
            <a:off x="323528" y="188640"/>
            <a:ext cx="8510400" cy="982788"/>
          </a:xfrm>
          <a:prstGeom prst="rect">
            <a:avLst/>
          </a:prstGeom>
          <a:noFill/>
          <a:ln>
            <a:noFill/>
          </a:ln>
        </p:spPr>
        <p:txBody>
          <a:bodyPr lIns="0" tIns="0" rIns="0" bIns="0" anchor="ctr" anchorCtr="0">
            <a:noAutofit/>
          </a:bodyPr>
          <a:lstStyle/>
          <a:p>
            <a:pPr marL="0" marR="0" lvl="0" indent="0" algn="ctr" rtl="0">
              <a:spcBef>
                <a:spcPts val="0"/>
              </a:spcBef>
              <a:spcAft>
                <a:spcPts val="0"/>
              </a:spcAft>
              <a:buSzPct val="25000"/>
              <a:buNone/>
            </a:pPr>
            <a:r>
              <a:rPr lang="en-GB" sz="2800" b="1" i="0" u="none" strike="noStrike" cap="none" dirty="0" err="1">
                <a:solidFill>
                  <a:schemeClr val="tx2"/>
                </a:solidFill>
                <a:latin typeface="Arial" pitchFamily="34" charset="0"/>
                <a:cs typeface="Arial" pitchFamily="34" charset="0"/>
                <a:sym typeface="Verdana"/>
              </a:rPr>
              <a:t>Tratamento</a:t>
            </a:r>
            <a:r>
              <a:rPr lang="en-GB" sz="2800" b="1" i="0" u="none" strike="noStrike" cap="none" dirty="0">
                <a:solidFill>
                  <a:schemeClr val="tx2"/>
                </a:solidFill>
                <a:latin typeface="Arial" pitchFamily="34" charset="0"/>
                <a:cs typeface="Arial" pitchFamily="34" charset="0"/>
                <a:sym typeface="Verdana"/>
              </a:rPr>
              <a:t> da </a:t>
            </a:r>
            <a:r>
              <a:rPr lang="en-GB" sz="2800" b="1" i="0" u="none" strike="noStrike" cap="none" dirty="0" err="1">
                <a:solidFill>
                  <a:schemeClr val="tx2"/>
                </a:solidFill>
                <a:latin typeface="Arial" pitchFamily="34" charset="0"/>
                <a:cs typeface="Arial" pitchFamily="34" charset="0"/>
                <a:sym typeface="Verdana"/>
              </a:rPr>
              <a:t>obesidade</a:t>
            </a:r>
            <a:r>
              <a:rPr lang="en-GB" sz="2800" b="1" i="0" u="none" strike="noStrike" cap="none" dirty="0">
                <a:solidFill>
                  <a:schemeClr val="tx2"/>
                </a:solidFill>
                <a:latin typeface="Arial" pitchFamily="34" charset="0"/>
                <a:cs typeface="Arial" pitchFamily="34" charset="0"/>
                <a:sym typeface="Verdana"/>
              </a:rPr>
              <a:t> </a:t>
            </a:r>
            <a:r>
              <a:rPr lang="en-GB" sz="2800" b="1" i="0" u="none" strike="noStrike" cap="none" dirty="0" err="1">
                <a:solidFill>
                  <a:schemeClr val="tx2"/>
                </a:solidFill>
                <a:latin typeface="Arial" pitchFamily="34" charset="0"/>
                <a:cs typeface="Arial" pitchFamily="34" charset="0"/>
                <a:sym typeface="Verdana"/>
              </a:rPr>
              <a:t>reduz</a:t>
            </a:r>
            <a:r>
              <a:rPr lang="en-GB" sz="2800" b="1" i="0" u="none" strike="noStrike" cap="none" dirty="0">
                <a:solidFill>
                  <a:schemeClr val="tx2"/>
                </a:solidFill>
                <a:latin typeface="Arial" pitchFamily="34" charset="0"/>
                <a:cs typeface="Arial" pitchFamily="34" charset="0"/>
                <a:sym typeface="Verdana"/>
              </a:rPr>
              <a:t> </a:t>
            </a:r>
            <a:r>
              <a:rPr lang="en-GB" sz="2800" b="1" i="0" u="none" strike="noStrike" cap="none" dirty="0" err="1">
                <a:solidFill>
                  <a:schemeClr val="tx2"/>
                </a:solidFill>
                <a:latin typeface="Arial" pitchFamily="34" charset="0"/>
                <a:cs typeface="Arial" pitchFamily="34" charset="0"/>
                <a:sym typeface="Verdana"/>
              </a:rPr>
              <a:t>incidência</a:t>
            </a:r>
            <a:r>
              <a:rPr lang="en-GB" sz="2800" b="1" i="0" u="none" strike="noStrike" cap="none" dirty="0">
                <a:solidFill>
                  <a:schemeClr val="tx2"/>
                </a:solidFill>
                <a:latin typeface="Arial" pitchFamily="34" charset="0"/>
                <a:cs typeface="Arial" pitchFamily="34" charset="0"/>
                <a:sym typeface="Verdana"/>
              </a:rPr>
              <a:t> de diabetes </a:t>
            </a:r>
            <a:r>
              <a:rPr lang="en-GB" sz="2800" b="1" i="0" u="none" strike="noStrike" cap="none" dirty="0" err="1">
                <a:solidFill>
                  <a:schemeClr val="tx2"/>
                </a:solidFill>
                <a:latin typeface="Arial" pitchFamily="34" charset="0"/>
                <a:cs typeface="Arial" pitchFamily="34" charset="0"/>
                <a:sym typeface="Verdana"/>
              </a:rPr>
              <a:t>ao</a:t>
            </a:r>
            <a:r>
              <a:rPr lang="en-GB" sz="2800" b="1" i="0" u="none" strike="noStrike" cap="none" dirty="0">
                <a:solidFill>
                  <a:schemeClr val="tx2"/>
                </a:solidFill>
                <a:latin typeface="Arial" pitchFamily="34" charset="0"/>
                <a:cs typeface="Arial" pitchFamily="34" charset="0"/>
                <a:sym typeface="Verdana"/>
              </a:rPr>
              <a:t> </a:t>
            </a:r>
            <a:r>
              <a:rPr lang="en-GB" sz="2800" b="1" i="0" u="none" strike="noStrike" cap="none" dirty="0" err="1">
                <a:solidFill>
                  <a:schemeClr val="tx2"/>
                </a:solidFill>
                <a:latin typeface="Arial" pitchFamily="34" charset="0"/>
                <a:cs typeface="Arial" pitchFamily="34" charset="0"/>
                <a:sym typeface="Verdana"/>
              </a:rPr>
              <a:t>longo</a:t>
            </a:r>
            <a:r>
              <a:rPr lang="en-GB" sz="2800" b="1" i="0" u="none" strike="noStrike" cap="none" dirty="0">
                <a:solidFill>
                  <a:schemeClr val="tx2"/>
                </a:solidFill>
                <a:latin typeface="Arial" pitchFamily="34" charset="0"/>
                <a:cs typeface="Arial" pitchFamily="34" charset="0"/>
                <a:sym typeface="Verdana"/>
              </a:rPr>
              <a:t> de 160 </a:t>
            </a:r>
            <a:r>
              <a:rPr lang="en-GB" sz="2800" b="1" i="0" u="none" strike="noStrike" cap="none" dirty="0" err="1">
                <a:solidFill>
                  <a:schemeClr val="tx2"/>
                </a:solidFill>
                <a:latin typeface="Arial" pitchFamily="34" charset="0"/>
                <a:cs typeface="Arial" pitchFamily="34" charset="0"/>
                <a:sym typeface="Verdana"/>
              </a:rPr>
              <a:t>semanas</a:t>
            </a:r>
            <a:endParaRPr lang="en-GB" sz="2800" b="1" i="0" u="none" strike="noStrike" cap="none" dirty="0">
              <a:solidFill>
                <a:schemeClr val="tx2"/>
              </a:solidFill>
              <a:latin typeface="Arial" pitchFamily="34" charset="0"/>
              <a:cs typeface="Arial" pitchFamily="34" charset="0"/>
              <a:sym typeface="Verdana"/>
            </a:endParaRPr>
          </a:p>
        </p:txBody>
      </p:sp>
      <p:sp>
        <p:nvSpPr>
          <p:cNvPr id="6" name="TextBox 5"/>
          <p:cNvSpPr txBox="1"/>
          <p:nvPr/>
        </p:nvSpPr>
        <p:spPr>
          <a:xfrm>
            <a:off x="889219" y="5949280"/>
            <a:ext cx="6697923" cy="41703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0170" tIns="46482" rIns="90170" bIns="46482" rtlCol="0" anchor="t">
            <a:spAutoFit/>
          </a:bodyPr>
          <a:lstStyle/>
          <a:p>
            <a:pPr algn="just"/>
            <a:r>
              <a:rPr lang="en-GB" sz="700" dirty="0">
                <a:solidFill>
                  <a:schemeClr val="tx2"/>
                </a:solidFill>
                <a:latin typeface="Arial" pitchFamily="34" charset="0"/>
                <a:cs typeface="Arial" pitchFamily="34" charset="0"/>
              </a:rPr>
              <a:t>Full analysis set, The figure shows the cumulative probability of a diagnosis of T2DM over time that takes censoring into account, Numbers in the figure correspond to the accumulated number of diagnosed subjects, T2DM diagnosed according to ADA 2010 criteria,</a:t>
            </a:r>
          </a:p>
          <a:p>
            <a:pPr algn="just"/>
            <a:r>
              <a:rPr lang="en-GB" sz="700" dirty="0">
                <a:solidFill>
                  <a:schemeClr val="tx2"/>
                </a:solidFill>
                <a:latin typeface="Arial" pitchFamily="34" charset="0"/>
                <a:cs typeface="Arial" pitchFamily="34" charset="0"/>
              </a:rPr>
              <a:t>ADA, American Diabetes Association; T2DM, type 2 diabetes mellitus</a:t>
            </a:r>
          </a:p>
        </p:txBody>
      </p:sp>
      <p:sp>
        <p:nvSpPr>
          <p:cNvPr id="8" name="TextBox 1"/>
          <p:cNvSpPr txBox="1">
            <a:spLocks noChangeArrowheads="1"/>
          </p:cNvSpPr>
          <p:nvPr/>
        </p:nvSpPr>
        <p:spPr bwMode="auto">
          <a:xfrm>
            <a:off x="8462336" y="1866564"/>
            <a:ext cx="347721" cy="246221"/>
          </a:xfrm>
          <a:prstGeom prst="rect">
            <a:avLst/>
          </a:prstGeom>
          <a:noFill/>
          <a:ln>
            <a:noFill/>
          </a:ln>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00" dirty="0">
                <a:solidFill>
                  <a:srgbClr val="82786F"/>
                </a:solidFill>
              </a:rPr>
              <a:t>47</a:t>
            </a:r>
          </a:p>
        </p:txBody>
      </p:sp>
      <p:sp>
        <p:nvSpPr>
          <p:cNvPr id="9" name="TextBox 1"/>
          <p:cNvSpPr txBox="1">
            <a:spLocks noChangeArrowheads="1"/>
          </p:cNvSpPr>
          <p:nvPr/>
        </p:nvSpPr>
        <p:spPr bwMode="auto">
          <a:xfrm>
            <a:off x="8468912" y="3709066"/>
            <a:ext cx="347721" cy="246221"/>
          </a:xfrm>
          <a:prstGeom prst="rect">
            <a:avLst/>
          </a:prstGeom>
          <a:noFill/>
          <a:ln>
            <a:noFill/>
          </a:ln>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00" dirty="0">
                <a:solidFill>
                  <a:srgbClr val="001965"/>
                </a:solidFill>
              </a:rPr>
              <a:t>31</a:t>
            </a:r>
          </a:p>
        </p:txBody>
      </p:sp>
      <p:graphicFrame>
        <p:nvGraphicFramePr>
          <p:cNvPr id="10" name="Chart 9"/>
          <p:cNvGraphicFramePr/>
          <p:nvPr>
            <p:extLst>
              <p:ext uri="{D42A27DB-BD31-4B8C-83A1-F6EECF244321}">
                <p14:modId xmlns:p14="http://schemas.microsoft.com/office/powerpoint/2010/main" val="1103397029"/>
              </p:ext>
            </p:extLst>
          </p:nvPr>
        </p:nvGraphicFramePr>
        <p:xfrm>
          <a:off x="317500" y="1531625"/>
          <a:ext cx="8509000" cy="35930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p:cNvSpPr txBox="1">
            <a:spLocks noChangeArrowheads="1"/>
          </p:cNvSpPr>
          <p:nvPr/>
        </p:nvSpPr>
        <p:spPr bwMode="auto">
          <a:xfrm>
            <a:off x="922325"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1472</a:t>
            </a:r>
          </a:p>
        </p:txBody>
      </p:sp>
      <p:sp>
        <p:nvSpPr>
          <p:cNvPr id="12" name="TextBox 1"/>
          <p:cNvSpPr txBox="1">
            <a:spLocks noChangeArrowheads="1"/>
          </p:cNvSpPr>
          <p:nvPr/>
        </p:nvSpPr>
        <p:spPr bwMode="auto">
          <a:xfrm>
            <a:off x="1622856"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1313</a:t>
            </a:r>
          </a:p>
        </p:txBody>
      </p:sp>
      <p:sp>
        <p:nvSpPr>
          <p:cNvPr id="13" name="TextBox 1"/>
          <p:cNvSpPr txBox="1">
            <a:spLocks noChangeArrowheads="1"/>
          </p:cNvSpPr>
          <p:nvPr/>
        </p:nvSpPr>
        <p:spPr bwMode="auto">
          <a:xfrm>
            <a:off x="2297471"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1204</a:t>
            </a:r>
          </a:p>
        </p:txBody>
      </p:sp>
      <p:sp>
        <p:nvSpPr>
          <p:cNvPr id="14" name="TextBox 1"/>
          <p:cNvSpPr txBox="1">
            <a:spLocks noChangeArrowheads="1"/>
          </p:cNvSpPr>
          <p:nvPr/>
        </p:nvSpPr>
        <p:spPr bwMode="auto">
          <a:xfrm>
            <a:off x="2981547"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1135</a:t>
            </a:r>
          </a:p>
        </p:txBody>
      </p:sp>
      <p:sp>
        <p:nvSpPr>
          <p:cNvPr id="15" name="TextBox 1"/>
          <p:cNvSpPr txBox="1">
            <a:spLocks noChangeArrowheads="1"/>
          </p:cNvSpPr>
          <p:nvPr/>
        </p:nvSpPr>
        <p:spPr bwMode="auto">
          <a:xfrm>
            <a:off x="3655577"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1060</a:t>
            </a:r>
          </a:p>
        </p:txBody>
      </p:sp>
      <p:sp>
        <p:nvSpPr>
          <p:cNvPr id="16" name="TextBox 1"/>
          <p:cNvSpPr txBox="1">
            <a:spLocks noChangeArrowheads="1"/>
          </p:cNvSpPr>
          <p:nvPr/>
        </p:nvSpPr>
        <p:spPr bwMode="auto">
          <a:xfrm>
            <a:off x="4339652"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977</a:t>
            </a:r>
          </a:p>
        </p:txBody>
      </p:sp>
      <p:sp>
        <p:nvSpPr>
          <p:cNvPr id="17" name="TextBox 1"/>
          <p:cNvSpPr txBox="1">
            <a:spLocks noChangeArrowheads="1"/>
          </p:cNvSpPr>
          <p:nvPr/>
        </p:nvSpPr>
        <p:spPr bwMode="auto">
          <a:xfrm>
            <a:off x="5023724"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910</a:t>
            </a:r>
          </a:p>
        </p:txBody>
      </p:sp>
      <p:sp>
        <p:nvSpPr>
          <p:cNvPr id="18" name="TextBox 1"/>
          <p:cNvSpPr txBox="1">
            <a:spLocks noChangeArrowheads="1"/>
          </p:cNvSpPr>
          <p:nvPr/>
        </p:nvSpPr>
        <p:spPr bwMode="auto">
          <a:xfrm>
            <a:off x="6381820"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830</a:t>
            </a:r>
          </a:p>
        </p:txBody>
      </p:sp>
      <p:sp>
        <p:nvSpPr>
          <p:cNvPr id="19" name="TextBox 1"/>
          <p:cNvSpPr txBox="1">
            <a:spLocks noChangeArrowheads="1"/>
          </p:cNvSpPr>
          <p:nvPr/>
        </p:nvSpPr>
        <p:spPr bwMode="auto">
          <a:xfrm>
            <a:off x="7075941"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799</a:t>
            </a:r>
          </a:p>
        </p:txBody>
      </p:sp>
      <p:sp>
        <p:nvSpPr>
          <p:cNvPr id="20" name="TextBox 1"/>
          <p:cNvSpPr txBox="1">
            <a:spLocks noChangeArrowheads="1"/>
          </p:cNvSpPr>
          <p:nvPr/>
        </p:nvSpPr>
        <p:spPr bwMode="auto">
          <a:xfrm>
            <a:off x="8264169"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504</a:t>
            </a:r>
          </a:p>
        </p:txBody>
      </p:sp>
      <p:sp>
        <p:nvSpPr>
          <p:cNvPr id="21" name="TextBox 1"/>
          <p:cNvSpPr txBox="1">
            <a:spLocks noChangeArrowheads="1"/>
          </p:cNvSpPr>
          <p:nvPr/>
        </p:nvSpPr>
        <p:spPr bwMode="auto">
          <a:xfrm>
            <a:off x="5707796"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863</a:t>
            </a:r>
          </a:p>
        </p:txBody>
      </p:sp>
      <p:sp>
        <p:nvSpPr>
          <p:cNvPr id="22" name="TextBox 1"/>
          <p:cNvSpPr txBox="1">
            <a:spLocks noChangeArrowheads="1"/>
          </p:cNvSpPr>
          <p:nvPr/>
        </p:nvSpPr>
        <p:spPr bwMode="auto">
          <a:xfrm>
            <a:off x="922325" y="5491290"/>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738</a:t>
            </a:r>
          </a:p>
        </p:txBody>
      </p:sp>
      <p:sp>
        <p:nvSpPr>
          <p:cNvPr id="23" name="TextBox 1"/>
          <p:cNvSpPr txBox="1">
            <a:spLocks noChangeArrowheads="1"/>
          </p:cNvSpPr>
          <p:nvPr/>
        </p:nvSpPr>
        <p:spPr bwMode="auto">
          <a:xfrm>
            <a:off x="1622856"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636</a:t>
            </a:r>
          </a:p>
        </p:txBody>
      </p:sp>
      <p:sp>
        <p:nvSpPr>
          <p:cNvPr id="24" name="TextBox 1"/>
          <p:cNvSpPr txBox="1">
            <a:spLocks noChangeArrowheads="1"/>
          </p:cNvSpPr>
          <p:nvPr/>
        </p:nvSpPr>
        <p:spPr bwMode="auto">
          <a:xfrm>
            <a:off x="2297471"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569</a:t>
            </a:r>
          </a:p>
        </p:txBody>
      </p:sp>
      <p:sp>
        <p:nvSpPr>
          <p:cNvPr id="25" name="TextBox 1"/>
          <p:cNvSpPr txBox="1">
            <a:spLocks noChangeArrowheads="1"/>
          </p:cNvSpPr>
          <p:nvPr/>
        </p:nvSpPr>
        <p:spPr bwMode="auto">
          <a:xfrm>
            <a:off x="2981547"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523</a:t>
            </a:r>
          </a:p>
        </p:txBody>
      </p:sp>
      <p:sp>
        <p:nvSpPr>
          <p:cNvPr id="26" name="TextBox 1"/>
          <p:cNvSpPr txBox="1">
            <a:spLocks noChangeArrowheads="1"/>
          </p:cNvSpPr>
          <p:nvPr/>
        </p:nvSpPr>
        <p:spPr bwMode="auto">
          <a:xfrm>
            <a:off x="3655577"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468</a:t>
            </a:r>
          </a:p>
        </p:txBody>
      </p:sp>
      <p:sp>
        <p:nvSpPr>
          <p:cNvPr id="27" name="TextBox 1"/>
          <p:cNvSpPr txBox="1">
            <a:spLocks noChangeArrowheads="1"/>
          </p:cNvSpPr>
          <p:nvPr/>
        </p:nvSpPr>
        <p:spPr bwMode="auto">
          <a:xfrm>
            <a:off x="4339652"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422</a:t>
            </a:r>
          </a:p>
        </p:txBody>
      </p:sp>
      <p:sp>
        <p:nvSpPr>
          <p:cNvPr id="28" name="TextBox 1"/>
          <p:cNvSpPr txBox="1">
            <a:spLocks noChangeArrowheads="1"/>
          </p:cNvSpPr>
          <p:nvPr/>
        </p:nvSpPr>
        <p:spPr bwMode="auto">
          <a:xfrm>
            <a:off x="5023724"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376</a:t>
            </a:r>
          </a:p>
        </p:txBody>
      </p:sp>
      <p:sp>
        <p:nvSpPr>
          <p:cNvPr id="29" name="TextBox 1"/>
          <p:cNvSpPr txBox="1">
            <a:spLocks noChangeArrowheads="1"/>
          </p:cNvSpPr>
          <p:nvPr/>
        </p:nvSpPr>
        <p:spPr bwMode="auto">
          <a:xfrm>
            <a:off x="6381820"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328</a:t>
            </a:r>
          </a:p>
        </p:txBody>
      </p:sp>
      <p:sp>
        <p:nvSpPr>
          <p:cNvPr id="30" name="TextBox 1"/>
          <p:cNvSpPr txBox="1">
            <a:spLocks noChangeArrowheads="1"/>
          </p:cNvSpPr>
          <p:nvPr/>
        </p:nvSpPr>
        <p:spPr bwMode="auto">
          <a:xfrm>
            <a:off x="7075941"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310</a:t>
            </a:r>
          </a:p>
        </p:txBody>
      </p:sp>
      <p:sp>
        <p:nvSpPr>
          <p:cNvPr id="31" name="TextBox 1"/>
          <p:cNvSpPr txBox="1">
            <a:spLocks noChangeArrowheads="1"/>
          </p:cNvSpPr>
          <p:nvPr/>
        </p:nvSpPr>
        <p:spPr bwMode="auto">
          <a:xfrm>
            <a:off x="8275293" y="5515074"/>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205</a:t>
            </a:r>
          </a:p>
        </p:txBody>
      </p:sp>
      <p:sp>
        <p:nvSpPr>
          <p:cNvPr id="32" name="TextBox 1"/>
          <p:cNvSpPr txBox="1">
            <a:spLocks noChangeArrowheads="1"/>
          </p:cNvSpPr>
          <p:nvPr/>
        </p:nvSpPr>
        <p:spPr bwMode="auto">
          <a:xfrm>
            <a:off x="5707796"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350</a:t>
            </a:r>
          </a:p>
        </p:txBody>
      </p:sp>
      <p:sp>
        <p:nvSpPr>
          <p:cNvPr id="33" name="TextBox 1"/>
          <p:cNvSpPr txBox="1">
            <a:spLocks noChangeArrowheads="1"/>
          </p:cNvSpPr>
          <p:nvPr/>
        </p:nvSpPr>
        <p:spPr bwMode="auto">
          <a:xfrm>
            <a:off x="592657" y="5344272"/>
            <a:ext cx="380069" cy="253916"/>
          </a:xfrm>
          <a:prstGeom prst="rect">
            <a:avLst/>
          </a:prstGeom>
          <a:noFill/>
          <a:ln>
            <a:noFill/>
          </a:ln>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n=</a:t>
            </a:r>
          </a:p>
        </p:txBody>
      </p:sp>
      <p:sp>
        <p:nvSpPr>
          <p:cNvPr id="34" name="TextBox 1"/>
          <p:cNvSpPr txBox="1">
            <a:spLocks noChangeArrowheads="1"/>
          </p:cNvSpPr>
          <p:nvPr/>
        </p:nvSpPr>
        <p:spPr bwMode="auto">
          <a:xfrm>
            <a:off x="592657" y="5491289"/>
            <a:ext cx="380069" cy="253916"/>
          </a:xfrm>
          <a:prstGeom prst="rect">
            <a:avLst/>
          </a:prstGeom>
          <a:noFill/>
          <a:ln>
            <a:noFill/>
          </a:ln>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n=</a:t>
            </a:r>
          </a:p>
        </p:txBody>
      </p:sp>
      <p:sp>
        <p:nvSpPr>
          <p:cNvPr id="35" name="Rectangle 34"/>
          <p:cNvSpPr/>
          <p:nvPr/>
        </p:nvSpPr>
        <p:spPr>
          <a:xfrm>
            <a:off x="4305754" y="4948165"/>
            <a:ext cx="1020165" cy="276999"/>
          </a:xfrm>
          <a:prstGeom prst="rect">
            <a:avLst/>
          </a:prstGeom>
        </p:spPr>
        <p:txBody>
          <a:bodyPr wrap="square">
            <a:spAutoFit/>
          </a:bodyPr>
          <a:lstStyle/>
          <a:p>
            <a:pPr algn="ctr"/>
            <a:r>
              <a:rPr lang="en-GB" altLang="en-US" sz="1200" dirty="0" err="1">
                <a:solidFill>
                  <a:srgbClr val="001965"/>
                </a:solidFill>
              </a:rPr>
              <a:t>Semana</a:t>
            </a:r>
            <a:endParaRPr lang="en-GB" altLang="en-US" sz="1200" dirty="0">
              <a:solidFill>
                <a:srgbClr val="001965"/>
              </a:solidFill>
            </a:endParaRPr>
          </a:p>
        </p:txBody>
      </p:sp>
      <p:grpSp>
        <p:nvGrpSpPr>
          <p:cNvPr id="36" name="Group 98"/>
          <p:cNvGrpSpPr>
            <a:grpSpLocks/>
          </p:cNvGrpSpPr>
          <p:nvPr/>
        </p:nvGrpSpPr>
        <p:grpSpPr bwMode="auto">
          <a:xfrm>
            <a:off x="1693963" y="1661372"/>
            <a:ext cx="5093895" cy="359072"/>
            <a:chOff x="4292532" y="5478605"/>
            <a:chExt cx="4139514" cy="358768"/>
          </a:xfrm>
        </p:grpSpPr>
        <p:sp>
          <p:nvSpPr>
            <p:cNvPr id="37" name="Rectangle 474"/>
            <p:cNvSpPr>
              <a:spLocks noChangeArrowheads="1"/>
            </p:cNvSpPr>
            <p:nvPr/>
          </p:nvSpPr>
          <p:spPr bwMode="auto">
            <a:xfrm>
              <a:off x="4791373" y="5478605"/>
              <a:ext cx="755496" cy="15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dirty="0">
                  <a:solidFill>
                    <a:srgbClr val="002060"/>
                  </a:solidFill>
                </a:rPr>
                <a:t>Liraglutida 3,0 mg</a:t>
              </a:r>
            </a:p>
          </p:txBody>
        </p:sp>
        <p:sp>
          <p:nvSpPr>
            <p:cNvPr id="38" name="Rectangle 478"/>
            <p:cNvSpPr>
              <a:spLocks noChangeArrowheads="1"/>
            </p:cNvSpPr>
            <p:nvPr/>
          </p:nvSpPr>
          <p:spPr bwMode="auto">
            <a:xfrm>
              <a:off x="7263932" y="5478605"/>
              <a:ext cx="333483" cy="15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dirty="0">
                  <a:solidFill>
                    <a:srgbClr val="002060"/>
                  </a:solidFill>
                </a:rPr>
                <a:t>Placebo</a:t>
              </a:r>
            </a:p>
          </p:txBody>
        </p:sp>
        <p:cxnSp>
          <p:nvCxnSpPr>
            <p:cNvPr id="39" name="Straight Connector 38"/>
            <p:cNvCxnSpPr>
              <a:cxnSpLocks noChangeShapeType="1"/>
            </p:cNvCxnSpPr>
            <p:nvPr/>
          </p:nvCxnSpPr>
          <p:spPr bwMode="auto">
            <a:xfrm>
              <a:off x="4296439" y="5581110"/>
              <a:ext cx="377825" cy="0"/>
            </a:xfrm>
            <a:prstGeom prst="line">
              <a:avLst/>
            </a:prstGeom>
            <a:noFill/>
            <a:ln w="38100" algn="ctr">
              <a:solidFill>
                <a:srgbClr val="00196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41"/>
            <p:cNvCxnSpPr>
              <a:cxnSpLocks noChangeShapeType="1"/>
            </p:cNvCxnSpPr>
            <p:nvPr/>
          </p:nvCxnSpPr>
          <p:spPr bwMode="auto">
            <a:xfrm>
              <a:off x="6513548" y="5581110"/>
              <a:ext cx="377825" cy="0"/>
            </a:xfrm>
            <a:prstGeom prst="line">
              <a:avLst/>
            </a:prstGeom>
            <a:noFill/>
            <a:ln w="38100" algn="ctr">
              <a:solidFill>
                <a:srgbClr val="82786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Rectangle 474"/>
            <p:cNvSpPr>
              <a:spLocks noChangeArrowheads="1"/>
            </p:cNvSpPr>
            <p:nvPr/>
          </p:nvSpPr>
          <p:spPr bwMode="auto">
            <a:xfrm>
              <a:off x="4787469" y="5683615"/>
              <a:ext cx="1712845" cy="15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en-GB" sz="1000" dirty="0" err="1">
                  <a:solidFill>
                    <a:srgbClr val="002060"/>
                  </a:solidFill>
                </a:rPr>
                <a:t>Seguimento</a:t>
              </a:r>
              <a:r>
                <a:rPr lang="en-GB" sz="1000" dirty="0">
                  <a:solidFill>
                    <a:srgbClr val="002060"/>
                  </a:solidFill>
                </a:rPr>
                <a:t> </a:t>
              </a:r>
              <a:r>
                <a:rPr lang="en-GB" sz="1000" dirty="0" err="1">
                  <a:solidFill>
                    <a:srgbClr val="002060"/>
                  </a:solidFill>
                </a:rPr>
                <a:t>sem</a:t>
              </a:r>
              <a:r>
                <a:rPr lang="en-GB" sz="1000" dirty="0">
                  <a:solidFill>
                    <a:srgbClr val="002060"/>
                  </a:solidFill>
                </a:rPr>
                <a:t> </a:t>
              </a:r>
              <a:r>
                <a:rPr lang="en-GB" sz="1000" dirty="0" err="1">
                  <a:solidFill>
                    <a:srgbClr val="002060"/>
                  </a:solidFill>
                </a:rPr>
                <a:t>medicação</a:t>
              </a:r>
              <a:endParaRPr lang="en-GB" sz="1000" dirty="0">
                <a:solidFill>
                  <a:srgbClr val="002060"/>
                </a:solidFill>
              </a:endParaRPr>
            </a:p>
          </p:txBody>
        </p:sp>
        <p:sp>
          <p:nvSpPr>
            <p:cNvPr id="42" name="Rectangle 478"/>
            <p:cNvSpPr>
              <a:spLocks noChangeArrowheads="1"/>
            </p:cNvSpPr>
            <p:nvPr/>
          </p:nvSpPr>
          <p:spPr bwMode="auto">
            <a:xfrm>
              <a:off x="7244013" y="5680226"/>
              <a:ext cx="1188033" cy="15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000" dirty="0" err="1">
                  <a:solidFill>
                    <a:srgbClr val="002060"/>
                  </a:solidFill>
                </a:rPr>
                <a:t>Seguimento</a:t>
              </a:r>
              <a:r>
                <a:rPr lang="en-GB" sz="1000" dirty="0">
                  <a:solidFill>
                    <a:srgbClr val="002060"/>
                  </a:solidFill>
                </a:rPr>
                <a:t> </a:t>
              </a:r>
              <a:r>
                <a:rPr lang="en-GB" sz="1000" dirty="0" err="1">
                  <a:solidFill>
                    <a:srgbClr val="002060"/>
                  </a:solidFill>
                </a:rPr>
                <a:t>sem</a:t>
              </a:r>
              <a:r>
                <a:rPr lang="en-GB" sz="1000" dirty="0">
                  <a:solidFill>
                    <a:srgbClr val="002060"/>
                  </a:solidFill>
                </a:rPr>
                <a:t> </a:t>
              </a:r>
              <a:r>
                <a:rPr lang="en-GB" sz="1000" dirty="0" err="1">
                  <a:solidFill>
                    <a:srgbClr val="002060"/>
                  </a:solidFill>
                </a:rPr>
                <a:t>medicação</a:t>
              </a:r>
              <a:endParaRPr lang="en-GB" sz="1000" dirty="0">
                <a:solidFill>
                  <a:srgbClr val="002060"/>
                </a:solidFill>
              </a:endParaRPr>
            </a:p>
          </p:txBody>
        </p:sp>
        <p:cxnSp>
          <p:nvCxnSpPr>
            <p:cNvPr id="43" name="Straight Connector 38"/>
            <p:cNvCxnSpPr>
              <a:cxnSpLocks noChangeShapeType="1"/>
            </p:cNvCxnSpPr>
            <p:nvPr/>
          </p:nvCxnSpPr>
          <p:spPr bwMode="auto">
            <a:xfrm>
              <a:off x="4292532" y="5804958"/>
              <a:ext cx="377825" cy="0"/>
            </a:xfrm>
            <a:prstGeom prst="line">
              <a:avLst/>
            </a:prstGeom>
            <a:noFill/>
            <a:ln w="38100" algn="ctr">
              <a:solidFill>
                <a:srgbClr val="001965"/>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1"/>
            <p:cNvCxnSpPr>
              <a:cxnSpLocks noChangeShapeType="1"/>
            </p:cNvCxnSpPr>
            <p:nvPr/>
          </p:nvCxnSpPr>
          <p:spPr bwMode="auto">
            <a:xfrm>
              <a:off x="6528325" y="5796021"/>
              <a:ext cx="377825" cy="0"/>
            </a:xfrm>
            <a:prstGeom prst="line">
              <a:avLst/>
            </a:prstGeom>
            <a:noFill/>
            <a:ln w="38100" algn="ctr">
              <a:solidFill>
                <a:srgbClr val="82786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 name="Straight Connector 125"/>
          <p:cNvCxnSpPr>
            <a:cxnSpLocks noChangeShapeType="1"/>
          </p:cNvCxnSpPr>
          <p:nvPr/>
        </p:nvCxnSpPr>
        <p:spPr bwMode="auto">
          <a:xfrm flipV="1">
            <a:off x="7999857" y="1736060"/>
            <a:ext cx="0" cy="2860893"/>
          </a:xfrm>
          <a:prstGeom prst="line">
            <a:avLst/>
          </a:prstGeom>
          <a:noFill/>
          <a:ln w="12700" algn="ctr">
            <a:solidFill>
              <a:srgbClr val="001965"/>
            </a:solidFill>
            <a:prstDash val="dash"/>
            <a:round/>
            <a:headEnd/>
            <a:tailEnd/>
          </a:ln>
          <a:extLst>
            <a:ext uri="{909E8E84-426E-40DD-AFC4-6F175D3DCCD1}">
              <a14:hiddenFill xmlns:a14="http://schemas.microsoft.com/office/drawing/2010/main">
                <a:noFill/>
              </a14:hiddenFill>
            </a:ext>
          </a:extLst>
        </p:spPr>
      </p:cxnSp>
      <p:sp>
        <p:nvSpPr>
          <p:cNvPr id="46" name="TextBox 1"/>
          <p:cNvSpPr txBox="1">
            <a:spLocks noChangeArrowheads="1"/>
          </p:cNvSpPr>
          <p:nvPr/>
        </p:nvSpPr>
        <p:spPr bwMode="auto">
          <a:xfrm>
            <a:off x="7788803" y="4694466"/>
            <a:ext cx="425126" cy="328295"/>
          </a:xfrm>
          <a:prstGeom prst="rect">
            <a:avLst/>
          </a:prstGeom>
          <a:solidFill>
            <a:schemeClr val="bg1"/>
          </a:solid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00" dirty="0">
                <a:solidFill>
                  <a:srgbClr val="001965"/>
                </a:solidFill>
              </a:rPr>
              <a:t>160</a:t>
            </a:r>
          </a:p>
        </p:txBody>
      </p:sp>
      <p:sp>
        <p:nvSpPr>
          <p:cNvPr id="47" name="TextBox 1"/>
          <p:cNvSpPr txBox="1">
            <a:spLocks noChangeArrowheads="1"/>
          </p:cNvSpPr>
          <p:nvPr/>
        </p:nvSpPr>
        <p:spPr bwMode="auto">
          <a:xfrm>
            <a:off x="7749973" y="5361297"/>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001965"/>
                </a:solidFill>
              </a:rPr>
              <a:t>776</a:t>
            </a:r>
          </a:p>
        </p:txBody>
      </p:sp>
      <p:sp>
        <p:nvSpPr>
          <p:cNvPr id="48" name="TextBox 1"/>
          <p:cNvSpPr txBox="1">
            <a:spLocks noChangeArrowheads="1"/>
          </p:cNvSpPr>
          <p:nvPr/>
        </p:nvSpPr>
        <p:spPr bwMode="auto">
          <a:xfrm>
            <a:off x="7749973" y="5510059"/>
            <a:ext cx="511200" cy="328295"/>
          </a:xfrm>
          <a:prstGeom prst="rect">
            <a:avLst/>
          </a:prstGeom>
          <a:no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50" dirty="0">
                <a:solidFill>
                  <a:srgbClr val="82786F"/>
                </a:solidFill>
              </a:rPr>
              <a:t>296</a:t>
            </a:r>
          </a:p>
        </p:txBody>
      </p:sp>
      <p:sp>
        <p:nvSpPr>
          <p:cNvPr id="49" name="TextBox 48"/>
          <p:cNvSpPr txBox="1">
            <a:spLocks noChangeArrowheads="1"/>
          </p:cNvSpPr>
          <p:nvPr/>
        </p:nvSpPr>
        <p:spPr bwMode="auto">
          <a:xfrm rot="16200000">
            <a:off x="-794074" y="3091591"/>
            <a:ext cx="2928000" cy="253916"/>
          </a:xfrm>
          <a:prstGeom prst="rect">
            <a:avLst/>
          </a:prstGeom>
          <a:noFill/>
          <a:ln w="9525">
            <a:noFill/>
            <a:miter lim="800000"/>
            <a:headEnd/>
            <a:tailEnd/>
          </a:ln>
        </p:spPr>
        <p:txBody>
          <a:bodyPr wrap="square" lIns="68580" tIns="34290" rIns="68580" bIns="34290">
            <a:spAutoFit/>
          </a:bodyPr>
          <a:lstStyle/>
          <a:p>
            <a:pPr algn="ctr"/>
            <a:r>
              <a:rPr lang="en-GB" altLang="en-US" sz="1200" dirty="0" err="1">
                <a:solidFill>
                  <a:srgbClr val="001965"/>
                </a:solidFill>
              </a:rPr>
              <a:t>Participantes</a:t>
            </a:r>
            <a:r>
              <a:rPr lang="en-GB" altLang="en-US" sz="1200" dirty="0">
                <a:solidFill>
                  <a:srgbClr val="001965"/>
                </a:solidFill>
              </a:rPr>
              <a:t> </a:t>
            </a:r>
            <a:r>
              <a:rPr lang="en-GB" altLang="en-US" sz="1200" dirty="0" err="1">
                <a:solidFill>
                  <a:srgbClr val="001965"/>
                </a:solidFill>
              </a:rPr>
              <a:t>diagnosticados</a:t>
            </a:r>
            <a:r>
              <a:rPr lang="en-GB" altLang="en-US" sz="1200" dirty="0">
                <a:solidFill>
                  <a:srgbClr val="001965"/>
                </a:solidFill>
              </a:rPr>
              <a:t> com DM2 (%)</a:t>
            </a:r>
          </a:p>
        </p:txBody>
      </p:sp>
      <p:sp>
        <p:nvSpPr>
          <p:cNvPr id="50" name="Rectangle 49"/>
          <p:cNvSpPr/>
          <p:nvPr/>
        </p:nvSpPr>
        <p:spPr>
          <a:xfrm>
            <a:off x="8228956" y="4666267"/>
            <a:ext cx="555938" cy="331268"/>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1" name="Straight Connector 50"/>
          <p:cNvCxnSpPr/>
          <p:nvPr/>
        </p:nvCxnSpPr>
        <p:spPr>
          <a:xfrm>
            <a:off x="8517169" y="4627014"/>
            <a:ext cx="0" cy="71057"/>
          </a:xfrm>
          <a:prstGeom prst="line">
            <a:avLst/>
          </a:prstGeom>
          <a:ln w="19050">
            <a:solidFill>
              <a:srgbClr val="001965"/>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8213959" y="4657969"/>
            <a:ext cx="219085" cy="226924"/>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1"/>
          <p:cNvSpPr txBox="1">
            <a:spLocks noChangeArrowheads="1"/>
          </p:cNvSpPr>
          <p:nvPr/>
        </p:nvSpPr>
        <p:spPr bwMode="auto">
          <a:xfrm>
            <a:off x="8300272" y="4701045"/>
            <a:ext cx="425126" cy="328295"/>
          </a:xfrm>
          <a:prstGeom prst="rect">
            <a:avLst/>
          </a:prstGeom>
          <a:solidFill>
            <a:schemeClr val="bg1"/>
          </a:solidFill>
          <a:ln>
            <a:noFill/>
          </a:ln>
        </p:spPr>
        <p:txBody>
          <a:bodyPr wrap="none">
            <a:no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00" dirty="0">
                <a:solidFill>
                  <a:srgbClr val="001965"/>
                </a:solidFill>
              </a:rPr>
              <a:t>172</a:t>
            </a:r>
          </a:p>
        </p:txBody>
      </p:sp>
      <p:sp>
        <p:nvSpPr>
          <p:cNvPr id="54" name="TextBox 1"/>
          <p:cNvSpPr txBox="1">
            <a:spLocks noChangeArrowheads="1"/>
          </p:cNvSpPr>
          <p:nvPr/>
        </p:nvSpPr>
        <p:spPr bwMode="auto">
          <a:xfrm>
            <a:off x="7961293" y="1895086"/>
            <a:ext cx="347721" cy="246221"/>
          </a:xfrm>
          <a:prstGeom prst="rect">
            <a:avLst/>
          </a:prstGeom>
          <a:noFill/>
          <a:ln>
            <a:noFill/>
          </a:ln>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00" dirty="0">
                <a:solidFill>
                  <a:srgbClr val="82786F"/>
                </a:solidFill>
              </a:rPr>
              <a:t>46</a:t>
            </a:r>
          </a:p>
        </p:txBody>
      </p:sp>
      <p:sp>
        <p:nvSpPr>
          <p:cNvPr id="55" name="TextBox 1"/>
          <p:cNvSpPr txBox="1">
            <a:spLocks noChangeArrowheads="1"/>
          </p:cNvSpPr>
          <p:nvPr/>
        </p:nvSpPr>
        <p:spPr bwMode="auto">
          <a:xfrm>
            <a:off x="7986919" y="3788387"/>
            <a:ext cx="347721" cy="246221"/>
          </a:xfrm>
          <a:prstGeom prst="rect">
            <a:avLst/>
          </a:prstGeom>
          <a:noFill/>
          <a:ln>
            <a:noFill/>
          </a:ln>
        </p:spPr>
        <p:txBody>
          <a:bodyPr wrap="none">
            <a:spAutoFit/>
          </a:bodyPr>
          <a:lstStyle>
            <a:lvl1pPr eaLnBrk="0" hangingPunct="0">
              <a:spcBef>
                <a:spcPct val="20000"/>
              </a:spcBef>
              <a:buClr>
                <a:schemeClr val="accent1"/>
              </a:buClr>
              <a:buFont typeface="Verdana" pitchFamily="34" charset="0"/>
              <a:buChar char="•"/>
              <a:defRPr>
                <a:solidFill>
                  <a:schemeClr val="accent2"/>
                </a:solidFill>
                <a:latin typeface="Verdana" pitchFamily="34" charset="0"/>
              </a:defRPr>
            </a:lvl1pPr>
            <a:lvl2pPr marL="742950" indent="-285750" eaLnBrk="0" hangingPunct="0">
              <a:spcBef>
                <a:spcPct val="20000"/>
              </a:spcBef>
              <a:buClr>
                <a:schemeClr val="tx2"/>
              </a:buClr>
              <a:buFont typeface="Verdana" pitchFamily="34" charset="0"/>
              <a:buChar char="•"/>
              <a:defRPr sz="1600">
                <a:solidFill>
                  <a:schemeClr val="accent2"/>
                </a:solidFill>
                <a:latin typeface="Verdana" pitchFamily="34" charset="0"/>
              </a:defRPr>
            </a:lvl2pPr>
            <a:lvl3pPr marL="1143000" indent="-228600" eaLnBrk="0" hangingPunct="0">
              <a:spcBef>
                <a:spcPct val="20000"/>
              </a:spcBef>
              <a:buClr>
                <a:srgbClr val="E64A0E"/>
              </a:buClr>
              <a:buFont typeface="Verdana" pitchFamily="34" charset="0"/>
              <a:buChar char="•"/>
              <a:defRPr sz="1400">
                <a:solidFill>
                  <a:schemeClr val="accent2"/>
                </a:solidFill>
                <a:latin typeface="Verdana" pitchFamily="34" charset="0"/>
              </a:defRPr>
            </a:lvl3pPr>
            <a:lvl4pPr marL="1600200" indent="-228600" eaLnBrk="0" hangingPunct="0">
              <a:spcBef>
                <a:spcPct val="20000"/>
              </a:spcBef>
              <a:buClr>
                <a:srgbClr val="82786F"/>
              </a:buClr>
              <a:buFont typeface="Verdana" pitchFamily="34" charset="0"/>
              <a:buChar char="•"/>
              <a:defRPr sz="1200">
                <a:solidFill>
                  <a:schemeClr val="accent2"/>
                </a:solidFill>
                <a:latin typeface="Verdana" pitchFamily="34" charset="0"/>
              </a:defRPr>
            </a:lvl4pPr>
            <a:lvl5pPr marL="2057400" indent="-228600" eaLnBrk="0" hangingPunct="0">
              <a:spcBef>
                <a:spcPct val="20000"/>
              </a:spcBef>
              <a:buClr>
                <a:srgbClr val="001423"/>
              </a:buClr>
              <a:buFont typeface="Verdana" pitchFamily="34" charset="0"/>
              <a:buChar char="•"/>
              <a:defRPr sz="1100">
                <a:solidFill>
                  <a:schemeClr val="accent2"/>
                </a:solidFill>
                <a:latin typeface="Verdana" pitchFamily="34" charset="0"/>
              </a:defRPr>
            </a:lvl5pPr>
            <a:lvl6pPr marL="25146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6pPr>
            <a:lvl7pPr marL="29718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7pPr>
            <a:lvl8pPr marL="34290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8pPr>
            <a:lvl9pPr marL="3886200" indent="-228600" eaLnBrk="0" fontAlgn="base" hangingPunct="0">
              <a:spcBef>
                <a:spcPct val="20000"/>
              </a:spcBef>
              <a:spcAft>
                <a:spcPct val="0"/>
              </a:spcAft>
              <a:buClr>
                <a:srgbClr val="001423"/>
              </a:buClr>
              <a:buFont typeface="Verdana" pitchFamily="34" charset="0"/>
              <a:buChar char="•"/>
              <a:defRPr sz="1100">
                <a:solidFill>
                  <a:schemeClr val="accent2"/>
                </a:solidFill>
                <a:latin typeface="Verdana" pitchFamily="34" charset="0"/>
              </a:defRPr>
            </a:lvl9pPr>
          </a:lstStyle>
          <a:p>
            <a:pPr algn="ctr" eaLnBrk="1" hangingPunct="1">
              <a:spcBef>
                <a:spcPct val="0"/>
              </a:spcBef>
              <a:buClrTx/>
              <a:buFontTx/>
              <a:buNone/>
            </a:pPr>
            <a:r>
              <a:rPr lang="en-GB" altLang="en-US" sz="1000" dirty="0">
                <a:solidFill>
                  <a:srgbClr val="001965"/>
                </a:solidFill>
              </a:rPr>
              <a:t>26</a:t>
            </a:r>
          </a:p>
        </p:txBody>
      </p:sp>
      <p:sp>
        <p:nvSpPr>
          <p:cNvPr id="56" name="TextBox 86"/>
          <p:cNvSpPr txBox="1"/>
          <p:nvPr/>
        </p:nvSpPr>
        <p:spPr>
          <a:xfrm>
            <a:off x="107504" y="6381328"/>
            <a:ext cx="9003994" cy="432426"/>
          </a:xfrm>
          <a:prstGeom prst="rect">
            <a:avLst/>
          </a:prstGeom>
          <a:noFill/>
        </p:spPr>
        <p:txBody>
          <a:bodyPr wrap="square" lIns="90170" tIns="46482" rIns="90170" bIns="46482" rtlCol="0">
            <a:spAutoFit/>
          </a:bodyPr>
          <a:lstStyle/>
          <a:p>
            <a:pPr algn="r"/>
            <a:r>
              <a:rPr lang="pt-BR" sz="1050" dirty="0" err="1">
                <a:solidFill>
                  <a:schemeClr val="tx2"/>
                </a:solidFill>
                <a:latin typeface="Arial" pitchFamily="34" charset="0"/>
                <a:cs typeface="Arial" pitchFamily="34" charset="0"/>
              </a:rPr>
              <a:t>leRoux</a:t>
            </a:r>
            <a:r>
              <a:rPr lang="pt-BR" sz="1050" dirty="0">
                <a:solidFill>
                  <a:schemeClr val="tx2"/>
                </a:solidFill>
                <a:latin typeface="Arial" pitchFamily="34" charset="0"/>
                <a:cs typeface="Arial" pitchFamily="34" charset="0"/>
              </a:rPr>
              <a:t> C, et al. </a:t>
            </a:r>
            <a:r>
              <a:rPr lang="en-US" sz="1050" dirty="0">
                <a:solidFill>
                  <a:schemeClr val="tx2"/>
                </a:solidFill>
                <a:latin typeface="Arial" pitchFamily="34" charset="0"/>
                <a:cs typeface="Arial" pitchFamily="34" charset="0"/>
              </a:rPr>
              <a:t>Reduction in the risk of developing T2DM with </a:t>
            </a:r>
            <a:r>
              <a:rPr lang="en-US" sz="1050" dirty="0" err="1">
                <a:solidFill>
                  <a:schemeClr val="tx2"/>
                </a:solidFill>
                <a:latin typeface="Arial" pitchFamily="34" charset="0"/>
                <a:cs typeface="Arial" pitchFamily="34" charset="0"/>
              </a:rPr>
              <a:t>liraglutide</a:t>
            </a:r>
            <a:r>
              <a:rPr lang="en-US" sz="1050" dirty="0">
                <a:solidFill>
                  <a:schemeClr val="tx2"/>
                </a:solidFill>
                <a:latin typeface="Arial" pitchFamily="34" charset="0"/>
                <a:cs typeface="Arial" pitchFamily="34" charset="0"/>
              </a:rPr>
              <a:t> 3.0 mg in people with </a:t>
            </a:r>
            <a:r>
              <a:rPr lang="en-US" sz="1050" dirty="0" err="1">
                <a:solidFill>
                  <a:schemeClr val="tx2"/>
                </a:solidFill>
                <a:latin typeface="Arial" pitchFamily="34" charset="0"/>
                <a:cs typeface="Arial" pitchFamily="34" charset="0"/>
              </a:rPr>
              <a:t>prediabetes</a:t>
            </a:r>
            <a:r>
              <a:rPr lang="en-US" sz="1050" dirty="0">
                <a:solidFill>
                  <a:schemeClr val="tx2"/>
                </a:solidFill>
                <a:latin typeface="Arial" pitchFamily="34" charset="0"/>
                <a:cs typeface="Arial" pitchFamily="34" charset="0"/>
              </a:rPr>
              <a:t> from the SCALE Obesity and </a:t>
            </a:r>
            <a:r>
              <a:rPr lang="en-US" sz="1050" dirty="0" err="1">
                <a:solidFill>
                  <a:schemeClr val="tx2"/>
                </a:solidFill>
                <a:latin typeface="Arial" pitchFamily="34" charset="0"/>
                <a:cs typeface="Arial" pitchFamily="34" charset="0"/>
              </a:rPr>
              <a:t>Prediabetes</a:t>
            </a:r>
            <a:r>
              <a:rPr lang="en-US" sz="1050" dirty="0">
                <a:solidFill>
                  <a:schemeClr val="tx2"/>
                </a:solidFill>
                <a:latin typeface="Arial" pitchFamily="34" charset="0"/>
                <a:cs typeface="Arial" pitchFamily="34" charset="0"/>
              </a:rPr>
              <a:t> randomized, double-blind, placebo-controlled trial. Obesity Week 2015, 2–7 November 2015, Los Angeles, California, US.</a:t>
            </a:r>
            <a:endParaRPr lang="en-GB" sz="105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7993459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5"/>
                                        </p:tgtEl>
                                      </p:cBhvr>
                                    </p:animEffect>
                                    <p:set>
                                      <p:cBhvr>
                                        <p:cTn id="10"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61" name="Shape 761"/>
          <p:cNvPicPr preferRelativeResize="0"/>
          <p:nvPr/>
        </p:nvPicPr>
        <p:blipFill rotWithShape="1">
          <a:blip r:embed="rId3" cstate="print">
            <a:alphaModFix/>
          </a:blip>
          <a:srcRect/>
          <a:stretch/>
        </p:blipFill>
        <p:spPr>
          <a:xfrm>
            <a:off x="553130" y="1783643"/>
            <a:ext cx="5169855" cy="4048095"/>
          </a:xfrm>
          <a:prstGeom prst="rect">
            <a:avLst/>
          </a:prstGeom>
          <a:noFill/>
          <a:ln>
            <a:noFill/>
          </a:ln>
        </p:spPr>
      </p:pic>
      <p:pic>
        <p:nvPicPr>
          <p:cNvPr id="762" name="Shape 762"/>
          <p:cNvPicPr preferRelativeResize="0"/>
          <p:nvPr/>
        </p:nvPicPr>
        <p:blipFill rotWithShape="1">
          <a:blip r:embed="rId4" cstate="print">
            <a:alphaModFix/>
          </a:blip>
          <a:srcRect/>
          <a:stretch/>
        </p:blipFill>
        <p:spPr>
          <a:xfrm>
            <a:off x="4339898" y="1791038"/>
            <a:ext cx="4066384" cy="3885521"/>
          </a:xfrm>
          <a:prstGeom prst="rect">
            <a:avLst/>
          </a:prstGeom>
          <a:noFill/>
          <a:ln>
            <a:noFill/>
          </a:ln>
        </p:spPr>
      </p:pic>
      <p:sp>
        <p:nvSpPr>
          <p:cNvPr id="7" name="Shape 193"/>
          <p:cNvSpPr/>
          <p:nvPr/>
        </p:nvSpPr>
        <p:spPr>
          <a:xfrm>
            <a:off x="29368" y="6570743"/>
            <a:ext cx="8935120" cy="287257"/>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GB" sz="1050" b="0" i="0" u="none" strike="noStrike" cap="none" dirty="0">
                <a:latin typeface="Arial"/>
                <a:ea typeface="Verdana"/>
                <a:cs typeface="Arial"/>
                <a:sym typeface="Verdana"/>
              </a:rPr>
              <a:t>Pi-</a:t>
            </a:r>
            <a:r>
              <a:rPr lang="en-GB" sz="1050" b="0" i="0" u="none" strike="noStrike" cap="none" dirty="0" err="1">
                <a:latin typeface="Arial"/>
                <a:ea typeface="Verdana"/>
                <a:cs typeface="Arial"/>
                <a:sym typeface="Verdana"/>
              </a:rPr>
              <a:t>Sunyer</a:t>
            </a:r>
            <a:r>
              <a:rPr lang="en-GB" sz="1050" b="0" i="0" u="none" strike="noStrike" cap="none" dirty="0">
                <a:latin typeface="Arial"/>
                <a:ea typeface="Verdana"/>
                <a:cs typeface="Arial"/>
                <a:sym typeface="Verdana"/>
              </a:rPr>
              <a:t> X, et al. N </a:t>
            </a:r>
            <a:r>
              <a:rPr lang="en-GB" sz="1050" b="0" i="0" u="none" strike="noStrike" cap="none" dirty="0" err="1">
                <a:latin typeface="Arial"/>
                <a:ea typeface="Verdana"/>
                <a:cs typeface="Arial"/>
                <a:sym typeface="Verdana"/>
              </a:rPr>
              <a:t>Engl</a:t>
            </a:r>
            <a:r>
              <a:rPr lang="en-GB" sz="1050" b="0" i="0" u="none" strike="noStrike" cap="none" dirty="0">
                <a:latin typeface="Arial"/>
                <a:ea typeface="Verdana"/>
                <a:cs typeface="Arial"/>
                <a:sym typeface="Verdana"/>
              </a:rPr>
              <a:t> J Med. 2015;373:11-22</a:t>
            </a:r>
          </a:p>
        </p:txBody>
      </p:sp>
      <p:sp>
        <p:nvSpPr>
          <p:cNvPr id="9" name="Shape 199"/>
          <p:cNvSpPr txBox="1">
            <a:spLocks/>
          </p:cNvSpPr>
          <p:nvPr/>
        </p:nvSpPr>
        <p:spPr>
          <a:xfrm>
            <a:off x="539552" y="116632"/>
            <a:ext cx="8508999" cy="1296144"/>
          </a:xfrm>
          <a:prstGeom prst="rect">
            <a:avLst/>
          </a:prstGeom>
          <a:noFill/>
          <a:ln>
            <a:noFill/>
          </a:ln>
        </p:spPr>
        <p:txBody>
          <a:bodyPr vert="horz" lIns="0" tIns="0" rIns="0" bIns="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spcBef>
                <a:spcPts val="0"/>
              </a:spcBef>
              <a:buSzPct val="25000"/>
              <a:buFont typeface="Arial" panose="020B0604020202020204" pitchFamily="34" charset="0"/>
              <a:buChar char="•"/>
            </a:pPr>
            <a:r>
              <a:rPr lang="en-GB" sz="2400" b="1" dirty="0" err="1">
                <a:solidFill>
                  <a:schemeClr val="tx2"/>
                </a:solidFill>
                <a:latin typeface="Arial"/>
                <a:ea typeface="Verdana"/>
                <a:cs typeface="Arial"/>
                <a:sym typeface="Verdana"/>
              </a:rPr>
              <a:t>Tratando</a:t>
            </a:r>
            <a:r>
              <a:rPr lang="en-GB" sz="2400" b="1" dirty="0">
                <a:solidFill>
                  <a:schemeClr val="tx2"/>
                </a:solidFill>
                <a:latin typeface="Arial"/>
                <a:ea typeface="Verdana"/>
                <a:cs typeface="Arial"/>
                <a:sym typeface="Verdana"/>
              </a:rPr>
              <a:t> a </a:t>
            </a:r>
            <a:r>
              <a:rPr lang="en-GB" sz="2400" b="1" dirty="0" err="1">
                <a:solidFill>
                  <a:schemeClr val="tx2"/>
                </a:solidFill>
                <a:latin typeface="Arial"/>
                <a:ea typeface="Verdana"/>
                <a:cs typeface="Arial"/>
                <a:sym typeface="Verdana"/>
              </a:rPr>
              <a:t>obesidade</a:t>
            </a:r>
            <a:r>
              <a:rPr lang="en-GB" sz="2400" b="1" dirty="0">
                <a:solidFill>
                  <a:schemeClr val="tx2"/>
                </a:solidFill>
                <a:latin typeface="Arial"/>
                <a:ea typeface="Verdana"/>
                <a:cs typeface="Arial"/>
                <a:sym typeface="Verdana"/>
              </a:rPr>
              <a:t>:</a:t>
            </a:r>
          </a:p>
          <a:p>
            <a:pPr marL="457200" indent="-457200" algn="l">
              <a:spcBef>
                <a:spcPts val="0"/>
              </a:spcBef>
              <a:buSzPct val="25000"/>
              <a:buFont typeface="Arial" panose="020B0604020202020204" pitchFamily="34" charset="0"/>
              <a:buChar char="•"/>
            </a:pP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em</a:t>
            </a: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normoglicêmico</a:t>
            </a: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reduz</a:t>
            </a: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incidência</a:t>
            </a:r>
            <a:r>
              <a:rPr lang="en-GB" sz="2400" b="1" dirty="0">
                <a:solidFill>
                  <a:schemeClr val="tx2"/>
                </a:solidFill>
                <a:latin typeface="Arial"/>
                <a:ea typeface="Verdana"/>
                <a:cs typeface="Arial"/>
                <a:sym typeface="Verdana"/>
              </a:rPr>
              <a:t> de </a:t>
            </a:r>
            <a:r>
              <a:rPr lang="en-GB" sz="2400" b="1" dirty="0" err="1">
                <a:solidFill>
                  <a:schemeClr val="tx2"/>
                </a:solidFill>
                <a:latin typeface="Arial"/>
                <a:ea typeface="Verdana"/>
                <a:cs typeface="Arial"/>
                <a:sym typeface="Verdana"/>
              </a:rPr>
              <a:t>pré</a:t>
            </a:r>
            <a:r>
              <a:rPr lang="en-GB" sz="2400" b="1" dirty="0">
                <a:solidFill>
                  <a:schemeClr val="tx2"/>
                </a:solidFill>
                <a:latin typeface="Arial"/>
                <a:ea typeface="Verdana"/>
                <a:cs typeface="Arial"/>
                <a:sym typeface="Verdana"/>
              </a:rPr>
              <a:t>-diabetes</a:t>
            </a:r>
          </a:p>
          <a:p>
            <a:pPr marL="457200" indent="-457200" algn="l">
              <a:spcBef>
                <a:spcPts val="0"/>
              </a:spcBef>
              <a:buSzPct val="25000"/>
              <a:buFont typeface="Arial" panose="020B0604020202020204" pitchFamily="34" charset="0"/>
              <a:buChar char="•"/>
            </a:pP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em</a:t>
            </a: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pré-diabéticos</a:t>
            </a: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aumenta</a:t>
            </a:r>
            <a:r>
              <a:rPr lang="en-GB" sz="2400" b="1" dirty="0">
                <a:solidFill>
                  <a:schemeClr val="tx2"/>
                </a:solidFill>
                <a:latin typeface="Arial"/>
                <a:ea typeface="Verdana"/>
                <a:cs typeface="Arial"/>
                <a:sym typeface="Verdana"/>
              </a:rPr>
              <a:t> </a:t>
            </a:r>
            <a:r>
              <a:rPr lang="en-GB" sz="2400" b="1" dirty="0" err="1">
                <a:solidFill>
                  <a:schemeClr val="tx2"/>
                </a:solidFill>
                <a:latin typeface="Arial"/>
                <a:ea typeface="Verdana"/>
                <a:cs typeface="Arial"/>
                <a:sym typeface="Verdana"/>
              </a:rPr>
              <a:t>retorno</a:t>
            </a:r>
            <a:r>
              <a:rPr lang="en-GB" sz="2400" b="1" dirty="0">
                <a:solidFill>
                  <a:schemeClr val="tx2"/>
                </a:solidFill>
                <a:latin typeface="Arial"/>
                <a:ea typeface="Verdana"/>
                <a:cs typeface="Arial"/>
                <a:sym typeface="Verdana"/>
              </a:rPr>
              <a:t> à </a:t>
            </a:r>
            <a:r>
              <a:rPr lang="en-GB" sz="2400" b="1" dirty="0" err="1">
                <a:solidFill>
                  <a:schemeClr val="tx2"/>
                </a:solidFill>
                <a:latin typeface="Arial"/>
                <a:ea typeface="Verdana"/>
                <a:cs typeface="Arial"/>
                <a:sym typeface="Verdana"/>
              </a:rPr>
              <a:t>normoglicemia</a:t>
            </a:r>
            <a:endParaRPr lang="en-GB" sz="2400" b="1" dirty="0">
              <a:solidFill>
                <a:schemeClr val="tx2"/>
              </a:solidFill>
              <a:latin typeface="Arial"/>
              <a:ea typeface="Verdana"/>
              <a:cs typeface="Arial"/>
              <a:sym typeface="Verdana"/>
            </a:endParaRPr>
          </a:p>
        </p:txBody>
      </p:sp>
    </p:spTree>
    <p:extLst>
      <p:ext uri="{BB962C8B-B14F-4D97-AF65-F5344CB8AC3E}">
        <p14:creationId xmlns:p14="http://schemas.microsoft.com/office/powerpoint/2010/main" val="12255849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500"/>
                                        <p:tgtEl>
                                          <p:spTgt spid="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3002" t="13407" r="20586" b="38359"/>
          <a:stretch>
            <a:fillRect/>
          </a:stretch>
        </p:blipFill>
        <p:spPr bwMode="auto">
          <a:xfrm>
            <a:off x="251520" y="1916832"/>
            <a:ext cx="8640960" cy="3528392"/>
          </a:xfrm>
          <a:prstGeom prst="rect">
            <a:avLst/>
          </a:prstGeom>
          <a:noFill/>
          <a:ln w="9525">
            <a:noFill/>
            <a:miter lim="800000"/>
            <a:headEnd/>
            <a:tailEnd/>
          </a:ln>
        </p:spPr>
      </p:pic>
      <p:sp>
        <p:nvSpPr>
          <p:cNvPr id="3" name="CaixaDeTexto 2"/>
          <p:cNvSpPr txBox="1"/>
          <p:nvPr/>
        </p:nvSpPr>
        <p:spPr>
          <a:xfrm>
            <a:off x="539552" y="6559460"/>
            <a:ext cx="8499147" cy="253916"/>
          </a:xfrm>
          <a:prstGeom prst="rect">
            <a:avLst/>
          </a:prstGeom>
          <a:noFill/>
        </p:spPr>
        <p:txBody>
          <a:bodyPr wrap="square" rtlCol="0">
            <a:spAutoFit/>
          </a:bodyPr>
          <a:lstStyle/>
          <a:p>
            <a:pPr algn="r"/>
            <a:r>
              <a:rPr lang="en-US" sz="1050" dirty="0" err="1">
                <a:latin typeface="Arial" panose="020B0604020202020204" pitchFamily="34" charset="0"/>
                <a:cs typeface="Arial" panose="020B0604020202020204" pitchFamily="34" charset="0"/>
              </a:rPr>
              <a:t>Magkos</a:t>
            </a:r>
            <a:r>
              <a:rPr lang="en-US" sz="1050" dirty="0">
                <a:latin typeface="Arial" panose="020B0604020202020204" pitchFamily="34" charset="0"/>
                <a:cs typeface="Arial" panose="020B0604020202020204" pitchFamily="34" charset="0"/>
              </a:rPr>
              <a:t> F, et al. Effect of </a:t>
            </a:r>
            <a:r>
              <a:rPr lang="en-US" sz="1050" dirty="0" err="1">
                <a:latin typeface="Arial" panose="020B0604020202020204" pitchFamily="34" charset="0"/>
                <a:cs typeface="Arial" panose="020B0604020202020204" pitchFamily="34" charset="0"/>
              </a:rPr>
              <a:t>lorcaserin</a:t>
            </a:r>
            <a:r>
              <a:rPr lang="en-US" sz="1050" dirty="0">
                <a:latin typeface="Arial" panose="020B0604020202020204" pitchFamily="34" charset="0"/>
                <a:cs typeface="Arial" panose="020B0604020202020204" pitchFamily="34" charset="0"/>
              </a:rPr>
              <a:t> on </a:t>
            </a:r>
            <a:r>
              <a:rPr lang="en-US" sz="1050" dirty="0" err="1">
                <a:latin typeface="Arial" panose="020B0604020202020204" pitchFamily="34" charset="0"/>
                <a:cs typeface="Arial" panose="020B0604020202020204" pitchFamily="34" charset="0"/>
              </a:rPr>
              <a:t>glycemic</a:t>
            </a:r>
            <a:r>
              <a:rPr lang="en-US" sz="1050" dirty="0">
                <a:latin typeface="Arial" panose="020B0604020202020204" pitchFamily="34" charset="0"/>
                <a:cs typeface="Arial" panose="020B0604020202020204" pitchFamily="34" charset="0"/>
              </a:rPr>
              <a:t> parameters in patients with type 2 diabetes mellitus. Obesity, 2017;25:842-49</a:t>
            </a:r>
          </a:p>
        </p:txBody>
      </p:sp>
      <p:sp>
        <p:nvSpPr>
          <p:cNvPr id="4" name="Título 3"/>
          <p:cNvSpPr txBox="1">
            <a:spLocks/>
          </p:cNvSpPr>
          <p:nvPr/>
        </p:nvSpPr>
        <p:spPr>
          <a:xfrm>
            <a:off x="251520" y="274638"/>
            <a:ext cx="8686800" cy="74616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err="1">
                <a:ln>
                  <a:noFill/>
                </a:ln>
                <a:solidFill>
                  <a:schemeClr val="tx2"/>
                </a:solidFill>
                <a:effectLst/>
                <a:uLnTx/>
                <a:uFillTx/>
                <a:latin typeface="Arial" panose="020B0604020202020204" pitchFamily="34" charset="0"/>
                <a:ea typeface="+mj-ea"/>
                <a:cs typeface="Arial" panose="020B0604020202020204" pitchFamily="34" charset="0"/>
              </a:rPr>
              <a:t>Lorcasserina</a:t>
            </a:r>
            <a:r>
              <a:rPr kumimoji="0" lang="pt-BR" sz="4400" b="1"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 e HbA</a:t>
            </a:r>
            <a:r>
              <a:rPr kumimoji="0" lang="pt-BR" sz="4400" b="1" i="0" u="none" strike="noStrike" kern="1200" cap="none" spc="0" normalizeH="0" baseline="-25000" noProof="0" dirty="0">
                <a:ln>
                  <a:noFill/>
                </a:ln>
                <a:solidFill>
                  <a:schemeClr val="tx2"/>
                </a:solidFill>
                <a:effectLst/>
                <a:uLnTx/>
                <a:uFillTx/>
                <a:latin typeface="Arial" panose="020B0604020202020204" pitchFamily="34" charset="0"/>
                <a:ea typeface="+mj-ea"/>
                <a:cs typeface="Arial" panose="020B0604020202020204" pitchFamily="34" charset="0"/>
              </a:rPr>
              <a:t>1C</a:t>
            </a:r>
            <a:endParaRPr kumimoji="0" lang="en-US" sz="4400" b="1" i="0" u="none" strike="noStrike" kern="1200" cap="none" spc="0" normalizeH="0" baseline="-2500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31760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27391" t="14674" r="35529" b="9813"/>
          <a:stretch>
            <a:fillRect/>
          </a:stretch>
        </p:blipFill>
        <p:spPr bwMode="auto">
          <a:xfrm>
            <a:off x="2401859" y="1268760"/>
            <a:ext cx="4402389" cy="5040560"/>
          </a:xfrm>
          <a:prstGeom prst="rect">
            <a:avLst/>
          </a:prstGeom>
          <a:noFill/>
          <a:ln w="9525">
            <a:noFill/>
            <a:miter lim="800000"/>
            <a:headEnd/>
            <a:tailEnd/>
          </a:ln>
        </p:spPr>
      </p:pic>
      <p:sp>
        <p:nvSpPr>
          <p:cNvPr id="3" name="CaixaDeTexto 2"/>
          <p:cNvSpPr txBox="1"/>
          <p:nvPr/>
        </p:nvSpPr>
        <p:spPr>
          <a:xfrm>
            <a:off x="539552" y="6341258"/>
            <a:ext cx="8499147" cy="400110"/>
          </a:xfrm>
          <a:prstGeom prst="rect">
            <a:avLst/>
          </a:prstGeom>
          <a:noFill/>
        </p:spPr>
        <p:txBody>
          <a:bodyPr wrap="square" rtlCol="0">
            <a:spAutoFit/>
          </a:bodyPr>
          <a:lstStyle/>
          <a:p>
            <a:pPr algn="r"/>
            <a:r>
              <a:rPr lang="en-US" sz="1000" dirty="0" err="1"/>
              <a:t>Magkos</a:t>
            </a:r>
            <a:r>
              <a:rPr lang="en-US" sz="1000" dirty="0"/>
              <a:t> F, </a:t>
            </a:r>
            <a:r>
              <a:rPr lang="en-US" sz="1000" dirty="0" err="1"/>
              <a:t>Nikonova</a:t>
            </a:r>
            <a:r>
              <a:rPr lang="en-US" sz="1000" dirty="0"/>
              <a:t> E, Fain R, Zhou S, Ma T, Shanahan W. Effect of </a:t>
            </a:r>
            <a:r>
              <a:rPr lang="en-US" sz="1000" dirty="0" err="1"/>
              <a:t>lorcaserin</a:t>
            </a:r>
            <a:r>
              <a:rPr lang="en-US" sz="1000" dirty="0"/>
              <a:t> on </a:t>
            </a:r>
            <a:r>
              <a:rPr lang="en-US" sz="1000" dirty="0" err="1"/>
              <a:t>glycemic</a:t>
            </a:r>
            <a:r>
              <a:rPr lang="en-US" sz="1000" dirty="0"/>
              <a:t> parameters in patients with type 2 diabetes mellitus. Obesity, 2017 May;25(5):842-849.</a:t>
            </a:r>
          </a:p>
        </p:txBody>
      </p:sp>
      <p:sp>
        <p:nvSpPr>
          <p:cNvPr id="5" name="Título 3">
            <a:extLst>
              <a:ext uri="{FF2B5EF4-FFF2-40B4-BE49-F238E27FC236}">
                <a16:creationId xmlns:a16="http://schemas.microsoft.com/office/drawing/2014/main" id="{746E6183-3A5E-44B2-BFE4-566ADD8D8406}"/>
              </a:ext>
            </a:extLst>
          </p:cNvPr>
          <p:cNvSpPr txBox="1">
            <a:spLocks/>
          </p:cNvSpPr>
          <p:nvPr/>
        </p:nvSpPr>
        <p:spPr>
          <a:xfrm>
            <a:off x="251520" y="274638"/>
            <a:ext cx="8686800" cy="11381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600" b="1" i="0" u="none" strike="noStrike" kern="1200" cap="none" spc="0" normalizeH="0" baseline="0" noProof="0" dirty="0" err="1">
                <a:ln>
                  <a:noFill/>
                </a:ln>
                <a:solidFill>
                  <a:schemeClr val="tx2"/>
                </a:solidFill>
                <a:effectLst/>
                <a:uLnTx/>
                <a:uFillTx/>
                <a:latin typeface="Arial" panose="020B0604020202020204" pitchFamily="34" charset="0"/>
                <a:ea typeface="+mj-ea"/>
                <a:cs typeface="Arial" panose="020B0604020202020204" pitchFamily="34" charset="0"/>
              </a:rPr>
              <a:t>Lorcasserina</a:t>
            </a:r>
            <a:r>
              <a:rPr kumimoji="0" lang="pt-BR" sz="3600" b="1" i="0" u="none" strike="noStrike" kern="1200" cap="none" spc="0" normalizeH="0" baseline="0" noProof="0" dirty="0">
                <a:ln>
                  <a:noFill/>
                </a:ln>
                <a:solidFill>
                  <a:schemeClr val="tx2"/>
                </a:solidFill>
                <a:effectLst/>
                <a:uLnTx/>
                <a:uFillTx/>
                <a:latin typeface="Arial" panose="020B0604020202020204" pitchFamily="34" charset="0"/>
                <a:ea typeface="+mj-ea"/>
                <a:cs typeface="Arial" panose="020B0604020202020204" pitchFamily="34" charset="0"/>
              </a:rPr>
              <a:t> e HbA</a:t>
            </a:r>
            <a:r>
              <a:rPr kumimoji="0" lang="pt-BR" sz="3600" b="1" i="0" u="none" strike="noStrike" kern="1200" cap="none" spc="0" normalizeH="0" baseline="-25000" noProof="0" dirty="0">
                <a:ln>
                  <a:noFill/>
                </a:ln>
                <a:solidFill>
                  <a:schemeClr val="tx2"/>
                </a:solidFill>
                <a:effectLst/>
                <a:uLnTx/>
                <a:uFillTx/>
                <a:latin typeface="Arial" panose="020B0604020202020204" pitchFamily="34" charset="0"/>
                <a:ea typeface="+mj-ea"/>
                <a:cs typeface="Arial" panose="020B0604020202020204" pitchFamily="34" charset="0"/>
              </a:rPr>
              <a:t>1C </a:t>
            </a:r>
            <a:r>
              <a:rPr kumimoji="0" lang="pt-BR" sz="3600" b="1" i="0" u="none" strike="noStrike" kern="1200" cap="none" spc="0" normalizeH="0" noProof="0" dirty="0">
                <a:ln>
                  <a:noFill/>
                </a:ln>
                <a:solidFill>
                  <a:schemeClr val="tx2"/>
                </a:solidFill>
                <a:effectLst/>
                <a:uLnTx/>
                <a:uFillTx/>
                <a:latin typeface="Arial" panose="020B0604020202020204" pitchFamily="34" charset="0"/>
                <a:ea typeface="+mj-ea"/>
                <a:cs typeface="Arial" panose="020B0604020202020204" pitchFamily="34" charset="0"/>
              </a:rPr>
              <a:t>em pacientes com </a:t>
            </a:r>
            <a:r>
              <a:rPr kumimoji="0" lang="pt-BR" sz="3600" b="1" i="0" u="sng" strike="noStrike" kern="1200" cap="none" spc="0" normalizeH="0" noProof="0" dirty="0">
                <a:ln>
                  <a:noFill/>
                </a:ln>
                <a:solidFill>
                  <a:schemeClr val="tx2"/>
                </a:solidFill>
                <a:effectLst/>
                <a:uLnTx/>
                <a:uFillTx/>
                <a:latin typeface="Arial" panose="020B0604020202020204" pitchFamily="34" charset="0"/>
                <a:ea typeface="+mj-ea"/>
                <a:cs typeface="Arial" panose="020B0604020202020204" pitchFamily="34" charset="0"/>
              </a:rPr>
              <a:t>&gt;</a:t>
            </a:r>
            <a:r>
              <a:rPr kumimoji="0" lang="pt-BR" sz="3600" b="1" i="0" u="none" strike="noStrike" kern="1200" cap="none" spc="0" normalizeH="0" noProof="0" dirty="0">
                <a:ln>
                  <a:noFill/>
                </a:ln>
                <a:solidFill>
                  <a:schemeClr val="tx2"/>
                </a:solidFill>
                <a:effectLst/>
                <a:uLnTx/>
                <a:uFillTx/>
                <a:latin typeface="Arial" panose="020B0604020202020204" pitchFamily="34" charset="0"/>
                <a:ea typeface="+mj-ea"/>
                <a:cs typeface="Arial" panose="020B0604020202020204" pitchFamily="34" charset="0"/>
              </a:rPr>
              <a:t>5% e &lt;5% de perda de peso</a:t>
            </a:r>
            <a:endParaRPr kumimoji="0" lang="en-US" sz="3600" b="1" i="0" u="none" strike="noStrike" kern="1200" cap="none" spc="0" normalizeH="0" baseline="-25000" noProof="0" dirty="0">
              <a:ln>
                <a:noFill/>
              </a:ln>
              <a:solidFill>
                <a:schemeClr val="tx2"/>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56055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4950296"/>
            <a:ext cx="8712968" cy="1143000"/>
          </a:xfrm>
        </p:spPr>
        <p:txBody>
          <a:bodyPr>
            <a:noAutofit/>
          </a:bodyPr>
          <a:lstStyle/>
          <a:p>
            <a:r>
              <a:rPr lang="pt-BR" sz="3600" b="1" dirty="0">
                <a:solidFill>
                  <a:schemeClr val="tx2"/>
                </a:solidFill>
                <a:latin typeface="Arial"/>
                <a:cs typeface="Arial"/>
              </a:rPr>
              <a:t>Efeito da redução de peso na HbA1C: </a:t>
            </a:r>
            <a:r>
              <a:rPr lang="pt-BR" b="1" dirty="0">
                <a:solidFill>
                  <a:schemeClr val="tx2"/>
                </a:solidFill>
                <a:latin typeface="Arial"/>
                <a:cs typeface="Arial"/>
              </a:rPr>
              <a:t>1 kg ~ 0,1%</a:t>
            </a:r>
            <a:endParaRPr lang="en-US" sz="3600" b="1" dirty="0">
              <a:solidFill>
                <a:schemeClr val="tx2"/>
              </a:solidFill>
            </a:endParaRPr>
          </a:p>
        </p:txBody>
      </p:sp>
      <p:pic>
        <p:nvPicPr>
          <p:cNvPr id="56322" name="Picture 2"/>
          <p:cNvPicPr>
            <a:picLocks noChangeAspect="1" noChangeArrowheads="1"/>
          </p:cNvPicPr>
          <p:nvPr/>
        </p:nvPicPr>
        <p:blipFill>
          <a:blip r:embed="rId2" cstate="print"/>
          <a:srcRect l="5807" t="15375" r="25567" b="21626"/>
          <a:stretch>
            <a:fillRect/>
          </a:stretch>
        </p:blipFill>
        <p:spPr bwMode="auto">
          <a:xfrm>
            <a:off x="482360" y="404664"/>
            <a:ext cx="8091899" cy="4176464"/>
          </a:xfrm>
          <a:prstGeom prst="rect">
            <a:avLst/>
          </a:prstGeom>
          <a:noFill/>
          <a:ln w="9525">
            <a:noFill/>
            <a:miter lim="800000"/>
            <a:headEnd/>
            <a:tailEnd/>
          </a:ln>
        </p:spPr>
      </p:pic>
      <p:sp>
        <p:nvSpPr>
          <p:cNvPr id="4" name="CaixaDeTexto 3"/>
          <p:cNvSpPr txBox="1"/>
          <p:nvPr/>
        </p:nvSpPr>
        <p:spPr>
          <a:xfrm>
            <a:off x="107504" y="6341258"/>
            <a:ext cx="8928992" cy="415498"/>
          </a:xfrm>
          <a:prstGeom prst="rect">
            <a:avLst/>
          </a:prstGeom>
          <a:noFill/>
        </p:spPr>
        <p:txBody>
          <a:bodyPr wrap="square" rtlCol="0">
            <a:spAutoFit/>
          </a:bodyPr>
          <a:lstStyle/>
          <a:p>
            <a:pPr algn="r"/>
            <a:r>
              <a:rPr lang="en-US" sz="1050" dirty="0" err="1">
                <a:latin typeface="Arial" panose="020B0604020202020204" pitchFamily="34" charset="0"/>
                <a:cs typeface="Arial" panose="020B0604020202020204" pitchFamily="34" charset="0"/>
              </a:rPr>
              <a:t>Gummesson</a:t>
            </a:r>
            <a:r>
              <a:rPr lang="en-US" sz="1050" dirty="0">
                <a:latin typeface="Arial" panose="020B0604020202020204" pitchFamily="34" charset="0"/>
                <a:cs typeface="Arial" panose="020B0604020202020204" pitchFamily="34" charset="0"/>
              </a:rPr>
              <a:t> A, et al. </a:t>
            </a:r>
          </a:p>
          <a:p>
            <a:pPr algn="r"/>
            <a:r>
              <a:rPr lang="en-US" sz="1050" dirty="0">
                <a:latin typeface="Arial" panose="020B0604020202020204" pitchFamily="34" charset="0"/>
                <a:cs typeface="Arial" panose="020B0604020202020204" pitchFamily="34" charset="0"/>
              </a:rPr>
              <a:t>Effect of weight reduction on glycated </a:t>
            </a:r>
            <a:r>
              <a:rPr lang="en-US" sz="1050" dirty="0" err="1">
                <a:latin typeface="Arial" panose="020B0604020202020204" pitchFamily="34" charset="0"/>
                <a:cs typeface="Arial" panose="020B0604020202020204" pitchFamily="34" charset="0"/>
              </a:rPr>
              <a:t>haemoglobin</a:t>
            </a:r>
            <a:r>
              <a:rPr lang="en-US" sz="1050" dirty="0">
                <a:latin typeface="Arial" panose="020B0604020202020204" pitchFamily="34" charset="0"/>
                <a:cs typeface="Arial" panose="020B0604020202020204" pitchFamily="34" charset="0"/>
              </a:rPr>
              <a:t> in weight loss trials in patients with type 2 diabetes. Diabetes </a:t>
            </a:r>
            <a:r>
              <a:rPr lang="en-US" sz="1050" dirty="0" err="1">
                <a:latin typeface="Arial" panose="020B0604020202020204" pitchFamily="34" charset="0"/>
                <a:cs typeface="Arial" panose="020B0604020202020204" pitchFamily="34" charset="0"/>
              </a:rPr>
              <a:t>Obes</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Metab</a:t>
            </a:r>
            <a:r>
              <a:rPr lang="en-US" sz="1050" dirty="0">
                <a:latin typeface="Arial" panose="020B0604020202020204" pitchFamily="34" charset="0"/>
                <a:cs typeface="Arial" panose="020B0604020202020204" pitchFamily="34" charset="0"/>
              </a:rPr>
              <a:t>. 2017;19:1295-305</a:t>
            </a:r>
          </a:p>
        </p:txBody>
      </p:sp>
    </p:spTree>
    <p:extLst>
      <p:ext uri="{BB962C8B-B14F-4D97-AF65-F5344CB8AC3E}">
        <p14:creationId xmlns:p14="http://schemas.microsoft.com/office/powerpoint/2010/main" val="426687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316800" y="116632"/>
            <a:ext cx="8510400" cy="1080120"/>
          </a:xfrm>
          <a:ln>
            <a:solidFill>
              <a:srgbClr val="FFFFFF"/>
            </a:solidFill>
          </a:ln>
        </p:spPr>
        <p:txBody>
          <a:bodyPr>
            <a:noAutofit/>
          </a:bodyPr>
          <a:lstStyle/>
          <a:p>
            <a:pPr algn="ctr"/>
            <a:r>
              <a:rPr lang="en-US" sz="3200" b="1" dirty="0" err="1">
                <a:solidFill>
                  <a:srgbClr val="1F497D"/>
                </a:solidFill>
                <a:latin typeface="Arial"/>
                <a:cs typeface="Arial"/>
              </a:rPr>
              <a:t>Tratamento</a:t>
            </a:r>
            <a:r>
              <a:rPr lang="en-US" sz="3200" b="1" dirty="0">
                <a:solidFill>
                  <a:srgbClr val="1F497D"/>
                </a:solidFill>
                <a:latin typeface="Arial"/>
                <a:cs typeface="Arial"/>
              </a:rPr>
              <a:t> da </a:t>
            </a:r>
            <a:r>
              <a:rPr lang="en-US" sz="3200" b="1" dirty="0" err="1">
                <a:solidFill>
                  <a:srgbClr val="1F497D"/>
                </a:solidFill>
                <a:latin typeface="Arial"/>
                <a:cs typeface="Arial"/>
              </a:rPr>
              <a:t>obesidade</a:t>
            </a:r>
            <a:r>
              <a:rPr lang="en-US" sz="3200" b="1" dirty="0">
                <a:solidFill>
                  <a:srgbClr val="1F497D"/>
                </a:solidFill>
                <a:latin typeface="Arial"/>
                <a:cs typeface="Arial"/>
              </a:rPr>
              <a:t> </a:t>
            </a:r>
            <a:r>
              <a:rPr lang="en-US" sz="3200" b="1" dirty="0" err="1">
                <a:solidFill>
                  <a:srgbClr val="1F497D"/>
                </a:solidFill>
                <a:latin typeface="Arial"/>
                <a:cs typeface="Arial"/>
              </a:rPr>
              <a:t>melhora</a:t>
            </a:r>
            <a:r>
              <a:rPr lang="en-US" sz="3200" b="1" dirty="0">
                <a:solidFill>
                  <a:srgbClr val="1F497D"/>
                </a:solidFill>
                <a:latin typeface="Arial"/>
                <a:cs typeface="Arial"/>
              </a:rPr>
              <a:t> </a:t>
            </a:r>
            <a:r>
              <a:rPr lang="en-US" sz="3200" b="1" dirty="0" err="1">
                <a:solidFill>
                  <a:srgbClr val="1F497D"/>
                </a:solidFill>
                <a:latin typeface="Arial"/>
                <a:cs typeface="Arial"/>
              </a:rPr>
              <a:t>pressão</a:t>
            </a:r>
            <a:r>
              <a:rPr lang="en-US" sz="3200" b="1" dirty="0">
                <a:solidFill>
                  <a:srgbClr val="1F497D"/>
                </a:solidFill>
                <a:latin typeface="Arial"/>
                <a:cs typeface="Arial"/>
              </a:rPr>
              <a:t> arterial, </a:t>
            </a:r>
            <a:r>
              <a:rPr lang="en-US" sz="3200" b="1" dirty="0" err="1">
                <a:solidFill>
                  <a:srgbClr val="1F497D"/>
                </a:solidFill>
                <a:latin typeface="Arial"/>
                <a:cs typeface="Arial"/>
              </a:rPr>
              <a:t>lípides</a:t>
            </a:r>
            <a:r>
              <a:rPr lang="en-US" sz="3200" b="1" dirty="0">
                <a:solidFill>
                  <a:srgbClr val="1F497D"/>
                </a:solidFill>
                <a:latin typeface="Arial"/>
                <a:cs typeface="Arial"/>
              </a:rPr>
              <a:t>, </a:t>
            </a:r>
            <a:r>
              <a:rPr lang="en-US" sz="3200" b="1" dirty="0" err="1">
                <a:solidFill>
                  <a:srgbClr val="1F497D"/>
                </a:solidFill>
                <a:latin typeface="Arial"/>
                <a:cs typeface="Arial"/>
              </a:rPr>
              <a:t>glicose</a:t>
            </a:r>
            <a:r>
              <a:rPr lang="en-US" sz="3200" b="1" dirty="0">
                <a:solidFill>
                  <a:srgbClr val="1F497D"/>
                </a:solidFill>
                <a:latin typeface="Arial"/>
                <a:cs typeface="Arial"/>
              </a:rPr>
              <a:t> e HbA1c</a:t>
            </a:r>
          </a:p>
        </p:txBody>
      </p:sp>
      <p:pic>
        <p:nvPicPr>
          <p:cNvPr id="9" name="Picture 5"/>
          <p:cNvPicPr>
            <a:picLocks noChangeAspect="1"/>
          </p:cNvPicPr>
          <p:nvPr/>
        </p:nvPicPr>
        <p:blipFill>
          <a:blip r:embed="rId3" cstate="print"/>
          <a:stretch>
            <a:fillRect/>
          </a:stretch>
        </p:blipFill>
        <p:spPr>
          <a:xfrm>
            <a:off x="179512" y="1417994"/>
            <a:ext cx="6048672" cy="2371046"/>
          </a:xfrm>
          <a:prstGeom prst="rect">
            <a:avLst/>
          </a:prstGeom>
        </p:spPr>
      </p:pic>
      <p:pic>
        <p:nvPicPr>
          <p:cNvPr id="10" name="Picture 3"/>
          <p:cNvPicPr>
            <a:picLocks noChangeAspect="1"/>
          </p:cNvPicPr>
          <p:nvPr/>
        </p:nvPicPr>
        <p:blipFill>
          <a:blip r:embed="rId4" cstate="print"/>
          <a:srcRect r="52417"/>
          <a:stretch>
            <a:fillRect/>
          </a:stretch>
        </p:blipFill>
        <p:spPr>
          <a:xfrm>
            <a:off x="5940152" y="1124744"/>
            <a:ext cx="3024336" cy="2304560"/>
          </a:xfrm>
          <a:prstGeom prst="rect">
            <a:avLst/>
          </a:prstGeom>
        </p:spPr>
      </p:pic>
      <p:grpSp>
        <p:nvGrpSpPr>
          <p:cNvPr id="15" name="Grupo 14"/>
          <p:cNvGrpSpPr/>
          <p:nvPr/>
        </p:nvGrpSpPr>
        <p:grpSpPr>
          <a:xfrm>
            <a:off x="179512" y="4221088"/>
            <a:ext cx="5904656" cy="2448272"/>
            <a:chOff x="35496" y="3843766"/>
            <a:chExt cx="7056784" cy="2681578"/>
          </a:xfrm>
        </p:grpSpPr>
        <p:pic>
          <p:nvPicPr>
            <p:cNvPr id="13" name="Picture 3"/>
            <p:cNvPicPr>
              <a:picLocks noChangeAspect="1"/>
            </p:cNvPicPr>
            <p:nvPr/>
          </p:nvPicPr>
          <p:blipFill>
            <a:blip r:embed="rId5" cstate="print"/>
            <a:srcRect r="6448" b="8296"/>
            <a:stretch>
              <a:fillRect/>
            </a:stretch>
          </p:blipFill>
          <p:spPr>
            <a:xfrm>
              <a:off x="35496" y="3843766"/>
              <a:ext cx="7056784" cy="2681578"/>
            </a:xfrm>
            <a:prstGeom prst="rect">
              <a:avLst/>
            </a:prstGeom>
          </p:spPr>
        </p:pic>
        <p:sp>
          <p:nvSpPr>
            <p:cNvPr id="14" name="Retângulo 13"/>
            <p:cNvSpPr/>
            <p:nvPr/>
          </p:nvSpPr>
          <p:spPr>
            <a:xfrm>
              <a:off x="3923928" y="6093296"/>
              <a:ext cx="316835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3"/>
          <p:cNvPicPr>
            <a:picLocks noChangeAspect="1"/>
          </p:cNvPicPr>
          <p:nvPr/>
        </p:nvPicPr>
        <p:blipFill>
          <a:blip r:embed="rId6" cstate="print"/>
          <a:srcRect r="52237"/>
          <a:stretch>
            <a:fillRect/>
          </a:stretch>
        </p:blipFill>
        <p:spPr>
          <a:xfrm>
            <a:off x="6012160" y="3356992"/>
            <a:ext cx="2977567" cy="2238941"/>
          </a:xfrm>
          <a:prstGeom prst="rect">
            <a:avLst/>
          </a:prstGeom>
        </p:spPr>
      </p:pic>
      <p:sp>
        <p:nvSpPr>
          <p:cNvPr id="11" name="TextBox 42"/>
          <p:cNvSpPr txBox="1">
            <a:spLocks noChangeArrowheads="1"/>
          </p:cNvSpPr>
          <p:nvPr/>
        </p:nvSpPr>
        <p:spPr bwMode="auto">
          <a:xfrm>
            <a:off x="251520" y="6382489"/>
            <a:ext cx="8856984"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r>
              <a:rPr lang="en-GB" sz="1050" dirty="0" err="1">
                <a:latin typeface="Arial"/>
                <a:cs typeface="Arial"/>
              </a:rPr>
              <a:t>Astrup</a:t>
            </a:r>
            <a:r>
              <a:rPr lang="en-GB" sz="1050" dirty="0">
                <a:latin typeface="Arial"/>
                <a:cs typeface="Arial"/>
              </a:rPr>
              <a:t> et al. Safety, tolerability</a:t>
            </a:r>
          </a:p>
          <a:p>
            <a:pPr algn="r" eaLnBrk="1" hangingPunct="1"/>
            <a:r>
              <a:rPr lang="en-GB" sz="1050" dirty="0">
                <a:latin typeface="Arial"/>
                <a:cs typeface="Arial"/>
              </a:rPr>
              <a:t>and sustained weight loss over 2 years with the once-daily human GLP-1 </a:t>
            </a:r>
            <a:r>
              <a:rPr lang="en-GB" sz="1050" dirty="0" err="1">
                <a:latin typeface="Arial"/>
                <a:cs typeface="Arial"/>
              </a:rPr>
              <a:t>analog</a:t>
            </a:r>
            <a:r>
              <a:rPr lang="en-GB" sz="1050" dirty="0">
                <a:latin typeface="Arial"/>
                <a:cs typeface="Arial"/>
              </a:rPr>
              <a:t>, </a:t>
            </a:r>
            <a:r>
              <a:rPr lang="en-GB" sz="1050" dirty="0" err="1">
                <a:latin typeface="Arial"/>
                <a:cs typeface="Arial"/>
              </a:rPr>
              <a:t>liraglutide</a:t>
            </a:r>
            <a:r>
              <a:rPr lang="en-GB" sz="1050" dirty="0">
                <a:latin typeface="Arial"/>
                <a:cs typeface="Arial"/>
              </a:rPr>
              <a:t>. </a:t>
            </a:r>
            <a:r>
              <a:rPr lang="en-GB" sz="1050" dirty="0" err="1">
                <a:latin typeface="Arial"/>
                <a:cs typeface="Arial"/>
              </a:rPr>
              <a:t>Int</a:t>
            </a:r>
            <a:r>
              <a:rPr lang="en-GB" sz="1050" dirty="0">
                <a:latin typeface="Arial"/>
                <a:cs typeface="Arial"/>
              </a:rPr>
              <a:t> J </a:t>
            </a:r>
            <a:r>
              <a:rPr lang="en-GB" sz="1050" dirty="0" err="1">
                <a:latin typeface="Arial"/>
                <a:cs typeface="Arial"/>
              </a:rPr>
              <a:t>Obes</a:t>
            </a:r>
            <a:r>
              <a:rPr lang="en-GB" sz="1050" dirty="0">
                <a:latin typeface="Arial"/>
                <a:cs typeface="Arial"/>
              </a:rPr>
              <a:t> (</a:t>
            </a:r>
            <a:r>
              <a:rPr lang="en-GB" sz="1050" dirty="0" err="1">
                <a:latin typeface="Arial"/>
                <a:cs typeface="Arial"/>
              </a:rPr>
              <a:t>Lond</a:t>
            </a:r>
            <a:r>
              <a:rPr lang="en-GB" sz="1050" dirty="0">
                <a:latin typeface="Arial"/>
                <a:cs typeface="Arial"/>
              </a:rPr>
              <a:t>). 2012;36:843–54.</a:t>
            </a:r>
          </a:p>
        </p:txBody>
      </p:sp>
    </p:spTree>
    <p:extLst>
      <p:ext uri="{BB962C8B-B14F-4D97-AF65-F5344CB8AC3E}">
        <p14:creationId xmlns:p14="http://schemas.microsoft.com/office/powerpoint/2010/main" val="4242172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85750" y="152400"/>
            <a:ext cx="7772400" cy="838200"/>
          </a:xfrm>
        </p:spPr>
        <p:txBody>
          <a:bodyPr/>
          <a:lstStyle/>
          <a:p>
            <a:pPr eaLnBrk="1" hangingPunct="1"/>
            <a:r>
              <a:rPr lang="pt-BR" altLang="pt-BR" sz="4000" b="1" dirty="0">
                <a:solidFill>
                  <a:schemeClr val="tx2"/>
                </a:solidFill>
                <a:ea typeface="ＭＳ Ｐゴシック" panose="020B0600070205080204" pitchFamily="34" charset="-128"/>
              </a:rPr>
              <a:t>Apneia do sono</a:t>
            </a:r>
          </a:p>
        </p:txBody>
      </p:sp>
      <p:sp>
        <p:nvSpPr>
          <p:cNvPr id="51203" name="Rectangle 3"/>
          <p:cNvSpPr>
            <a:spLocks noGrp="1" noChangeArrowheads="1"/>
          </p:cNvSpPr>
          <p:nvPr>
            <p:ph type="body" idx="1"/>
          </p:nvPr>
        </p:nvSpPr>
        <p:spPr>
          <a:xfrm>
            <a:off x="92075" y="1125538"/>
            <a:ext cx="8872413" cy="1367358"/>
          </a:xfrm>
        </p:spPr>
        <p:txBody>
          <a:bodyPr>
            <a:normAutofit/>
          </a:bodyPr>
          <a:lstStyle/>
          <a:p>
            <a:pPr algn="just" eaLnBrk="1" hangingPunct="1"/>
            <a:r>
              <a:rPr lang="pt-BR" altLang="pt-BR" sz="1800" dirty="0">
                <a:ea typeface="ＭＳ Ｐゴシック" panose="020B0600070205080204" pitchFamily="34" charset="-128"/>
              </a:rPr>
              <a:t>65-75% dos indivíduos com AOS são obesos (prevalência aumenta com a idade; em homens e mulheres pós-menopausa)</a:t>
            </a:r>
          </a:p>
          <a:p>
            <a:pPr algn="just" eaLnBrk="1" hangingPunct="1"/>
            <a:r>
              <a:rPr lang="pt-BR" altLang="pt-BR" sz="1800" dirty="0">
                <a:ea typeface="ＭＳ Ｐゴシック" panose="020B0600070205080204" pitchFamily="34" charset="-128"/>
              </a:rPr>
              <a:t>Roncos e sonolência diurna (7x mais risco de acidentes)</a:t>
            </a:r>
          </a:p>
          <a:p>
            <a:pPr algn="just" eaLnBrk="1" hangingPunct="1"/>
            <a:r>
              <a:rPr lang="pt-BR" altLang="pt-BR" sz="1800" dirty="0">
                <a:ea typeface="ＭＳ Ｐゴシック" panose="020B0600070205080204" pitchFamily="34" charset="-128"/>
              </a:rPr>
              <a:t>32% óbito em 9 anos se IAH&gt;30</a:t>
            </a:r>
          </a:p>
          <a:p>
            <a:pPr algn="just" eaLnBrk="1" hangingPunct="1">
              <a:buFont typeface="Wingdings" panose="05000000000000000000" pitchFamily="2" charset="2"/>
              <a:buNone/>
            </a:pPr>
            <a:endParaRPr lang="pt-BR" altLang="pt-BR" sz="1800" dirty="0">
              <a:ea typeface="ＭＳ Ｐゴシック" panose="020B0600070205080204" pitchFamily="34" charset="-128"/>
            </a:endParaRPr>
          </a:p>
        </p:txBody>
      </p:sp>
      <p:pic>
        <p:nvPicPr>
          <p:cNvPr id="51204" name="Picture 8" descr="sleep-apnea-heart"/>
          <p:cNvPicPr>
            <a:picLocks noChangeAspect="1" noChangeArrowheads="1"/>
          </p:cNvPicPr>
          <p:nvPr/>
        </p:nvPicPr>
        <p:blipFill>
          <a:blip r:embed="rId3">
            <a:extLst>
              <a:ext uri="{28A0092B-C50C-407E-A947-70E740481C1C}">
                <a14:useLocalDpi xmlns:a14="http://schemas.microsoft.com/office/drawing/2010/main" val="0"/>
              </a:ext>
            </a:extLst>
          </a:blip>
          <a:srcRect l="1460" t="679" r="1602" b="12004"/>
          <a:stretch>
            <a:fillRect/>
          </a:stretch>
        </p:blipFill>
        <p:spPr bwMode="auto">
          <a:xfrm>
            <a:off x="2267744" y="2528875"/>
            <a:ext cx="4104456" cy="392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9"/>
          <p:cNvSpPr txBox="1">
            <a:spLocks noChangeArrowheads="1"/>
          </p:cNvSpPr>
          <p:nvPr/>
        </p:nvSpPr>
        <p:spPr bwMode="auto">
          <a:xfrm>
            <a:off x="285750" y="6559460"/>
            <a:ext cx="88227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pt-BR" altLang="pt-BR" sz="1050" u="none" dirty="0">
                <a:latin typeface="Calibri" panose="020F0502020204030204" pitchFamily="34" charset="0"/>
              </a:rPr>
              <a:t>Sousa, A. G. P.; </a:t>
            </a:r>
            <a:r>
              <a:rPr lang="pt-BR" altLang="pt-BR" sz="1050" u="none" dirty="0" err="1">
                <a:latin typeface="Calibri" panose="020F0502020204030204" pitchFamily="34" charset="0"/>
              </a:rPr>
              <a:t>Cercato</a:t>
            </a:r>
            <a:r>
              <a:rPr lang="pt-BR" altLang="pt-BR" sz="1050" u="none" dirty="0">
                <a:latin typeface="Calibri" panose="020F0502020204030204" pitchFamily="34" charset="0"/>
              </a:rPr>
              <a:t>, C.; Mancini, M.C.; </a:t>
            </a:r>
            <a:r>
              <a:rPr lang="pt-BR" altLang="pt-BR" sz="1050" u="none" dirty="0" err="1">
                <a:latin typeface="Calibri" panose="020F0502020204030204" pitchFamily="34" charset="0"/>
              </a:rPr>
              <a:t>Halpern</a:t>
            </a:r>
            <a:r>
              <a:rPr lang="pt-BR" altLang="pt-BR" sz="1050" u="none" dirty="0">
                <a:latin typeface="Calibri" panose="020F0502020204030204" pitchFamily="34" charset="0"/>
              </a:rPr>
              <a:t>, A. </a:t>
            </a:r>
            <a:r>
              <a:rPr lang="pt-BR" altLang="pt-BR" sz="1050" dirty="0" err="1">
                <a:latin typeface="Calibri" panose="020F0502020204030204" pitchFamily="34" charset="0"/>
              </a:rPr>
              <a:t>O</a:t>
            </a:r>
            <a:r>
              <a:rPr lang="pt-BR" altLang="pt-BR" sz="1050" u="none" dirty="0" err="1">
                <a:latin typeface="Calibri" panose="020F0502020204030204" pitchFamily="34" charset="0"/>
              </a:rPr>
              <a:t>besity</a:t>
            </a:r>
            <a:r>
              <a:rPr lang="pt-BR" altLang="pt-BR" sz="1050" u="none" dirty="0">
                <a:latin typeface="Calibri" panose="020F0502020204030204" pitchFamily="34" charset="0"/>
              </a:rPr>
              <a:t> </a:t>
            </a:r>
            <a:r>
              <a:rPr lang="pt-BR" altLang="pt-BR" sz="1050" u="none" dirty="0" err="1">
                <a:latin typeface="Calibri" panose="020F0502020204030204" pitchFamily="34" charset="0"/>
              </a:rPr>
              <a:t>and</a:t>
            </a:r>
            <a:r>
              <a:rPr lang="pt-BR" altLang="pt-BR" sz="1050" u="none" dirty="0">
                <a:latin typeface="Calibri" panose="020F0502020204030204" pitchFamily="34" charset="0"/>
              </a:rPr>
              <a:t> </a:t>
            </a:r>
            <a:r>
              <a:rPr lang="pt-BR" altLang="pt-BR" sz="1050" u="none" dirty="0" err="1">
                <a:latin typeface="Calibri" panose="020F0502020204030204" pitchFamily="34" charset="0"/>
              </a:rPr>
              <a:t>obstructive</a:t>
            </a:r>
            <a:r>
              <a:rPr lang="pt-BR" altLang="pt-BR" sz="1050" u="none" dirty="0">
                <a:latin typeface="Calibri" panose="020F0502020204030204" pitchFamily="34" charset="0"/>
              </a:rPr>
              <a:t> </a:t>
            </a:r>
            <a:r>
              <a:rPr lang="pt-BR" altLang="pt-BR" sz="1050" u="none" dirty="0" err="1">
                <a:latin typeface="Calibri" panose="020F0502020204030204" pitchFamily="34" charset="0"/>
              </a:rPr>
              <a:t>sleep</a:t>
            </a:r>
            <a:r>
              <a:rPr lang="pt-BR" altLang="pt-BR" sz="1050" u="none" dirty="0">
                <a:latin typeface="Calibri" panose="020F0502020204030204" pitchFamily="34" charset="0"/>
              </a:rPr>
              <a:t> </a:t>
            </a:r>
            <a:r>
              <a:rPr lang="pt-BR" altLang="pt-BR" sz="1050" u="none" dirty="0" err="1">
                <a:latin typeface="Calibri" panose="020F0502020204030204" pitchFamily="34" charset="0"/>
              </a:rPr>
              <a:t>apnea-hypopnea</a:t>
            </a:r>
            <a:r>
              <a:rPr lang="pt-BR" altLang="pt-BR" sz="1050" u="none" dirty="0">
                <a:latin typeface="Calibri" panose="020F0502020204030204" pitchFamily="34" charset="0"/>
              </a:rPr>
              <a:t> </a:t>
            </a:r>
            <a:r>
              <a:rPr lang="pt-BR" altLang="pt-BR" sz="1050" u="none" dirty="0" err="1">
                <a:latin typeface="Calibri" panose="020F0502020204030204" pitchFamily="34" charset="0"/>
              </a:rPr>
              <a:t>syndrome</a:t>
            </a:r>
            <a:r>
              <a:rPr lang="pt-BR" altLang="pt-BR" sz="1050" u="none" dirty="0">
                <a:latin typeface="Calibri" panose="020F0502020204030204" pitchFamily="34" charset="0"/>
              </a:rPr>
              <a:t>. </a:t>
            </a:r>
            <a:r>
              <a:rPr lang="pt-BR" altLang="pt-BR" sz="1050" u="none" dirty="0" err="1">
                <a:latin typeface="Calibri" panose="020F0502020204030204" pitchFamily="34" charset="0"/>
              </a:rPr>
              <a:t>Obesity</a:t>
            </a:r>
            <a:r>
              <a:rPr lang="pt-BR" altLang="pt-BR" sz="1050" u="none" dirty="0">
                <a:latin typeface="Calibri" panose="020F0502020204030204" pitchFamily="34" charset="0"/>
              </a:rPr>
              <a:t> Reviews, v. 9, p. 340-354, 2008.</a:t>
            </a:r>
          </a:p>
        </p:txBody>
      </p:sp>
    </p:spTree>
    <p:extLst>
      <p:ext uri="{BB962C8B-B14F-4D97-AF65-F5344CB8AC3E}">
        <p14:creationId xmlns:p14="http://schemas.microsoft.com/office/powerpoint/2010/main" val="3279054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sleep apnea polysomn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060848"/>
            <a:ext cx="5219109" cy="4032448"/>
          </a:xfrm>
          <a:prstGeom prst="rect">
            <a:avLst/>
          </a:prstGeom>
          <a:noFill/>
          <a:extLst>
            <a:ext uri="{909E8E84-426E-40DD-AFC4-6F175D3DCCD1}">
              <a14:hiddenFill xmlns:a14="http://schemas.microsoft.com/office/drawing/2010/main">
                <a:solidFill>
                  <a:srgbClr val="FFFFFF"/>
                </a:solidFill>
              </a14:hiddenFill>
            </a:ext>
          </a:extLst>
        </p:spPr>
      </p:pic>
      <p:sp>
        <p:nvSpPr>
          <p:cNvPr id="51202" name="Rectangle 2"/>
          <p:cNvSpPr>
            <a:spLocks noGrp="1" noChangeArrowheads="1"/>
          </p:cNvSpPr>
          <p:nvPr>
            <p:ph type="title"/>
          </p:nvPr>
        </p:nvSpPr>
        <p:spPr>
          <a:xfrm>
            <a:off x="285750" y="152400"/>
            <a:ext cx="8462714" cy="1116360"/>
          </a:xfrm>
        </p:spPr>
        <p:txBody>
          <a:bodyPr>
            <a:normAutofit fontScale="90000"/>
          </a:bodyPr>
          <a:lstStyle/>
          <a:p>
            <a:pPr eaLnBrk="1" hangingPunct="1"/>
            <a:r>
              <a:rPr lang="pt-BR" altLang="pt-BR" sz="4000" b="1" dirty="0" err="1">
                <a:solidFill>
                  <a:schemeClr val="tx2"/>
                </a:solidFill>
                <a:ea typeface="ＭＳ Ｐゴシック" panose="020B0600070205080204" pitchFamily="34" charset="-128"/>
              </a:rPr>
              <a:t>Polissonografia</a:t>
            </a:r>
            <a:r>
              <a:rPr lang="pt-BR" altLang="pt-BR" sz="4000" b="1" dirty="0">
                <a:solidFill>
                  <a:schemeClr val="tx2"/>
                </a:solidFill>
                <a:ea typeface="ＭＳ Ｐゴシック" panose="020B0600070205080204" pitchFamily="34" charset="-128"/>
              </a:rPr>
              <a:t> com apneias obstrutivas, </a:t>
            </a:r>
            <a:r>
              <a:rPr lang="pt-BR" altLang="pt-BR" sz="4000" b="1" dirty="0" err="1">
                <a:solidFill>
                  <a:schemeClr val="tx2"/>
                </a:solidFill>
                <a:ea typeface="ＭＳ Ｐゴシック" panose="020B0600070205080204" pitchFamily="34" charset="-128"/>
              </a:rPr>
              <a:t>dessaturação</a:t>
            </a:r>
            <a:r>
              <a:rPr lang="pt-BR" altLang="pt-BR" sz="4000" b="1" dirty="0">
                <a:solidFill>
                  <a:schemeClr val="tx2"/>
                </a:solidFill>
                <a:ea typeface="ＭＳ Ｐゴシック" panose="020B0600070205080204" pitchFamily="34" charset="-128"/>
              </a:rPr>
              <a:t>, aumento da FC</a:t>
            </a:r>
          </a:p>
        </p:txBody>
      </p:sp>
      <p:sp>
        <p:nvSpPr>
          <p:cNvPr id="51205" name="Text Box 9"/>
          <p:cNvSpPr txBox="1">
            <a:spLocks noChangeArrowheads="1"/>
          </p:cNvSpPr>
          <p:nvPr/>
        </p:nvSpPr>
        <p:spPr bwMode="auto">
          <a:xfrm>
            <a:off x="285750" y="6559460"/>
            <a:ext cx="88227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pt-BR" altLang="pt-BR" sz="1050" u="none" dirty="0">
                <a:latin typeface="Calibri" panose="020F0502020204030204" pitchFamily="34" charset="0"/>
              </a:rPr>
              <a:t>Sousa, A. G. P.; </a:t>
            </a:r>
            <a:r>
              <a:rPr lang="pt-BR" altLang="pt-BR" sz="1050" u="none" dirty="0" err="1">
                <a:latin typeface="Calibri" panose="020F0502020204030204" pitchFamily="34" charset="0"/>
              </a:rPr>
              <a:t>Cercato</a:t>
            </a:r>
            <a:r>
              <a:rPr lang="pt-BR" altLang="pt-BR" sz="1050" u="none" dirty="0">
                <a:latin typeface="Calibri" panose="020F0502020204030204" pitchFamily="34" charset="0"/>
              </a:rPr>
              <a:t>, C.; Mancini, M.C.; </a:t>
            </a:r>
            <a:r>
              <a:rPr lang="pt-BR" altLang="pt-BR" sz="1050" u="none" dirty="0" err="1">
                <a:latin typeface="Calibri" panose="020F0502020204030204" pitchFamily="34" charset="0"/>
              </a:rPr>
              <a:t>Halpern</a:t>
            </a:r>
            <a:r>
              <a:rPr lang="pt-BR" altLang="pt-BR" sz="1050" u="none" dirty="0">
                <a:latin typeface="Calibri" panose="020F0502020204030204" pitchFamily="34" charset="0"/>
              </a:rPr>
              <a:t>, A. </a:t>
            </a:r>
            <a:r>
              <a:rPr lang="pt-BR" altLang="pt-BR" sz="1050" dirty="0" err="1">
                <a:latin typeface="Calibri" panose="020F0502020204030204" pitchFamily="34" charset="0"/>
              </a:rPr>
              <a:t>O</a:t>
            </a:r>
            <a:r>
              <a:rPr lang="pt-BR" altLang="pt-BR" sz="1050" u="none" dirty="0" err="1">
                <a:latin typeface="Calibri" panose="020F0502020204030204" pitchFamily="34" charset="0"/>
              </a:rPr>
              <a:t>besity</a:t>
            </a:r>
            <a:r>
              <a:rPr lang="pt-BR" altLang="pt-BR" sz="1050" u="none" dirty="0">
                <a:latin typeface="Calibri" panose="020F0502020204030204" pitchFamily="34" charset="0"/>
              </a:rPr>
              <a:t> </a:t>
            </a:r>
            <a:r>
              <a:rPr lang="pt-BR" altLang="pt-BR" sz="1050" u="none" dirty="0" err="1">
                <a:latin typeface="Calibri" panose="020F0502020204030204" pitchFamily="34" charset="0"/>
              </a:rPr>
              <a:t>and</a:t>
            </a:r>
            <a:r>
              <a:rPr lang="pt-BR" altLang="pt-BR" sz="1050" u="none" dirty="0">
                <a:latin typeface="Calibri" panose="020F0502020204030204" pitchFamily="34" charset="0"/>
              </a:rPr>
              <a:t> </a:t>
            </a:r>
            <a:r>
              <a:rPr lang="pt-BR" altLang="pt-BR" sz="1050" u="none" dirty="0" err="1">
                <a:latin typeface="Calibri" panose="020F0502020204030204" pitchFamily="34" charset="0"/>
              </a:rPr>
              <a:t>obstructive</a:t>
            </a:r>
            <a:r>
              <a:rPr lang="pt-BR" altLang="pt-BR" sz="1050" u="none" dirty="0">
                <a:latin typeface="Calibri" panose="020F0502020204030204" pitchFamily="34" charset="0"/>
              </a:rPr>
              <a:t> </a:t>
            </a:r>
            <a:r>
              <a:rPr lang="pt-BR" altLang="pt-BR" sz="1050" u="none" dirty="0" err="1">
                <a:latin typeface="Calibri" panose="020F0502020204030204" pitchFamily="34" charset="0"/>
              </a:rPr>
              <a:t>sleep</a:t>
            </a:r>
            <a:r>
              <a:rPr lang="pt-BR" altLang="pt-BR" sz="1050" u="none" dirty="0">
                <a:latin typeface="Calibri" panose="020F0502020204030204" pitchFamily="34" charset="0"/>
              </a:rPr>
              <a:t> </a:t>
            </a:r>
            <a:r>
              <a:rPr lang="pt-BR" altLang="pt-BR" sz="1050" u="none" dirty="0" err="1">
                <a:latin typeface="Calibri" panose="020F0502020204030204" pitchFamily="34" charset="0"/>
              </a:rPr>
              <a:t>apnea-hypopnea</a:t>
            </a:r>
            <a:r>
              <a:rPr lang="pt-BR" altLang="pt-BR" sz="1050" u="none" dirty="0">
                <a:latin typeface="Calibri" panose="020F0502020204030204" pitchFamily="34" charset="0"/>
              </a:rPr>
              <a:t> </a:t>
            </a:r>
            <a:r>
              <a:rPr lang="pt-BR" altLang="pt-BR" sz="1050" u="none" dirty="0" err="1">
                <a:latin typeface="Calibri" panose="020F0502020204030204" pitchFamily="34" charset="0"/>
              </a:rPr>
              <a:t>syndrome</a:t>
            </a:r>
            <a:r>
              <a:rPr lang="pt-BR" altLang="pt-BR" sz="1050" u="none" dirty="0">
                <a:latin typeface="Calibri" panose="020F0502020204030204" pitchFamily="34" charset="0"/>
              </a:rPr>
              <a:t>. </a:t>
            </a:r>
            <a:r>
              <a:rPr lang="pt-BR" altLang="pt-BR" sz="1050" u="none" dirty="0" err="1">
                <a:latin typeface="Calibri" panose="020F0502020204030204" pitchFamily="34" charset="0"/>
              </a:rPr>
              <a:t>Obesity</a:t>
            </a:r>
            <a:r>
              <a:rPr lang="pt-BR" altLang="pt-BR" sz="1050" u="none" dirty="0">
                <a:latin typeface="Calibri" panose="020F0502020204030204" pitchFamily="34" charset="0"/>
              </a:rPr>
              <a:t> Reviews, v. 9, p. 340-354, 2008.</a:t>
            </a:r>
          </a:p>
        </p:txBody>
      </p:sp>
      <p:pic>
        <p:nvPicPr>
          <p:cNvPr id="2054" name="Picture 6" descr="Resultado de imagem para sleep apnea polysomn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32856"/>
            <a:ext cx="8841381" cy="389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53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16800" y="116633"/>
            <a:ext cx="8510400" cy="936104"/>
          </a:xfrm>
          <a:prstGeom prst="rect">
            <a:avLst/>
          </a:prstGeom>
          <a:noFill/>
          <a:ln>
            <a:noFill/>
          </a:ln>
        </p:spPr>
        <p:txBody>
          <a:bodyPr lIns="0" tIns="0" rIns="0" bIns="0" anchor="ctr" anchorCtr="0">
            <a:noAutofit/>
          </a:bodyPr>
          <a:lstStyle/>
          <a:p>
            <a:pPr marL="0" marR="0" lvl="0" indent="0" algn="ctr" rtl="0">
              <a:spcBef>
                <a:spcPts val="0"/>
              </a:spcBef>
              <a:buClr>
                <a:schemeClr val="accent2"/>
              </a:buClr>
              <a:buSzPct val="25000"/>
              <a:buFont typeface="Verdana"/>
              <a:buNone/>
            </a:pP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Perda</a:t>
            </a:r>
            <a:r>
              <a:rPr lang="en-GB" sz="2600" b="1" i="0" u="none" strike="noStrike" cap="none" dirty="0">
                <a:solidFill>
                  <a:schemeClr val="tx2"/>
                </a:solidFill>
                <a:latin typeface="Arial" panose="020B0604020202020204" pitchFamily="34" charset="0"/>
                <a:cs typeface="Arial" panose="020B0604020202020204" pitchFamily="34" charset="0"/>
                <a:sym typeface="Verdana"/>
              </a:rPr>
              <a:t> de peso e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redução</a:t>
            </a:r>
            <a:r>
              <a:rPr lang="en-GB" sz="2600" b="1" i="0" u="none" strike="noStrike" cap="none" dirty="0">
                <a:solidFill>
                  <a:schemeClr val="tx2"/>
                </a:solidFill>
                <a:latin typeface="Arial" panose="020B0604020202020204" pitchFamily="34" charset="0"/>
                <a:cs typeface="Arial" panose="020B0604020202020204" pitchFamily="34" charset="0"/>
                <a:sym typeface="Verdana"/>
              </a:rPr>
              <a:t> do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número</a:t>
            </a:r>
            <a:r>
              <a:rPr lang="en-GB" sz="2600" b="1" i="0" u="none" strike="noStrike" cap="none" dirty="0">
                <a:solidFill>
                  <a:schemeClr val="tx2"/>
                </a:solidFill>
                <a:latin typeface="Arial" panose="020B0604020202020204" pitchFamily="34" charset="0"/>
                <a:cs typeface="Arial" panose="020B0604020202020204" pitchFamily="34" charset="0"/>
                <a:sym typeface="Verdana"/>
              </a:rPr>
              <a:t> de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apneias</a:t>
            </a:r>
            <a:r>
              <a:rPr lang="en-GB" sz="2600" b="1" i="0" u="none" strike="noStrike" cap="none" dirty="0">
                <a:solidFill>
                  <a:schemeClr val="tx2"/>
                </a:solidFill>
                <a:latin typeface="Arial" panose="020B0604020202020204" pitchFamily="34" charset="0"/>
                <a:cs typeface="Arial" panose="020B0604020202020204" pitchFamily="34" charset="0"/>
                <a:sym typeface="Verdana"/>
              </a:rPr>
              <a:t>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em</a:t>
            </a:r>
            <a:r>
              <a:rPr lang="en-GB" sz="2600" b="1" i="0" u="none" strike="noStrike" cap="none" dirty="0">
                <a:solidFill>
                  <a:schemeClr val="tx2"/>
                </a:solidFill>
                <a:latin typeface="Arial" panose="020B0604020202020204" pitchFamily="34" charset="0"/>
                <a:cs typeface="Arial" panose="020B0604020202020204" pitchFamily="34" charset="0"/>
                <a:sym typeface="Verdana"/>
              </a:rPr>
              <a:t> AOS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moderada</a:t>
            </a:r>
            <a:r>
              <a:rPr lang="en-GB" sz="2600" b="1" i="0" u="none" strike="noStrike" cap="none" dirty="0">
                <a:solidFill>
                  <a:schemeClr val="tx2"/>
                </a:solidFill>
                <a:latin typeface="Arial" panose="020B0604020202020204" pitchFamily="34" charset="0"/>
                <a:cs typeface="Arial" panose="020B0604020202020204" pitchFamily="34" charset="0"/>
                <a:sym typeface="Verdana"/>
              </a:rPr>
              <a:t>/grave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por</a:t>
            </a:r>
            <a:r>
              <a:rPr lang="en-GB" sz="2600" b="1" i="0" u="none" strike="noStrike" cap="none" dirty="0">
                <a:solidFill>
                  <a:schemeClr val="tx2"/>
                </a:solidFill>
                <a:latin typeface="Arial" panose="020B0604020202020204" pitchFamily="34" charset="0"/>
                <a:cs typeface="Arial" panose="020B0604020202020204" pitchFamily="34" charset="0"/>
                <a:sym typeface="Verdana"/>
              </a:rPr>
              <a:t> 32 </a:t>
            </a:r>
            <a:r>
              <a:rPr lang="en-GB" sz="2600" b="1" i="0" u="none" strike="noStrike" cap="none" dirty="0" err="1">
                <a:solidFill>
                  <a:schemeClr val="tx2"/>
                </a:solidFill>
                <a:latin typeface="Arial" panose="020B0604020202020204" pitchFamily="34" charset="0"/>
                <a:cs typeface="Arial" panose="020B0604020202020204" pitchFamily="34" charset="0"/>
                <a:sym typeface="Verdana"/>
              </a:rPr>
              <a:t>semanas</a:t>
            </a:r>
            <a:endParaRPr lang="en-GB" sz="2600" b="1" i="0" u="none" strike="noStrike" cap="none" dirty="0">
              <a:solidFill>
                <a:schemeClr val="tx2"/>
              </a:solidFill>
              <a:latin typeface="Arial" panose="020B0604020202020204" pitchFamily="34" charset="0"/>
              <a:cs typeface="Arial" panose="020B0604020202020204" pitchFamily="34" charset="0"/>
              <a:sym typeface="Verdana"/>
            </a:endParaRPr>
          </a:p>
        </p:txBody>
      </p:sp>
      <p:sp>
        <p:nvSpPr>
          <p:cNvPr id="127" name="Shape 127"/>
          <p:cNvSpPr txBox="1"/>
          <p:nvPr/>
        </p:nvSpPr>
        <p:spPr>
          <a:xfrm>
            <a:off x="323850" y="6045994"/>
            <a:ext cx="7148111" cy="40010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000">
                <a:solidFill>
                  <a:srgbClr val="82786F"/>
                </a:solidFill>
                <a:latin typeface="Verdana"/>
                <a:ea typeface="Verdana"/>
                <a:cs typeface="Verdana"/>
                <a:sym typeface="Verdana"/>
              </a:rPr>
              <a:t>Data are observed means ± standard error from the full analysis set. The LOCF value is shown at week 32. </a:t>
            </a:r>
          </a:p>
          <a:p>
            <a:pPr marL="0" marR="0" lvl="0" indent="0" algn="l" rtl="0">
              <a:spcBef>
                <a:spcPts val="0"/>
              </a:spcBef>
              <a:spcAft>
                <a:spcPts val="0"/>
              </a:spcAft>
              <a:buSzPct val="25000"/>
              <a:buNone/>
            </a:pPr>
            <a:r>
              <a:rPr lang="en-GB" sz="1000">
                <a:solidFill>
                  <a:srgbClr val="82786F"/>
                </a:solidFill>
                <a:latin typeface="Verdana"/>
                <a:ea typeface="Verdana"/>
                <a:cs typeface="Verdana"/>
                <a:sym typeface="Verdana"/>
              </a:rPr>
              <a:t>LOCF; last observation carried forward</a:t>
            </a:r>
          </a:p>
        </p:txBody>
      </p:sp>
      <p:sp>
        <p:nvSpPr>
          <p:cNvPr id="128" name="Shape 128"/>
          <p:cNvSpPr txBox="1"/>
          <p:nvPr/>
        </p:nvSpPr>
        <p:spPr>
          <a:xfrm>
            <a:off x="0" y="6611778"/>
            <a:ext cx="6037229" cy="24622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000">
                <a:solidFill>
                  <a:srgbClr val="82786F"/>
                </a:solidFill>
                <a:latin typeface="Verdana"/>
                <a:ea typeface="Verdana"/>
                <a:cs typeface="Verdana"/>
                <a:sym typeface="Verdana"/>
              </a:rPr>
              <a:t>Zammit </a:t>
            </a:r>
            <a:r>
              <a:rPr lang="en-GB" sz="1000" i="1">
                <a:solidFill>
                  <a:srgbClr val="82786F"/>
                </a:solidFill>
                <a:latin typeface="Verdana"/>
                <a:ea typeface="Verdana"/>
                <a:cs typeface="Verdana"/>
                <a:sym typeface="Verdana"/>
              </a:rPr>
              <a:t>et al. </a:t>
            </a:r>
            <a:r>
              <a:rPr lang="en-GB" sz="1000">
                <a:solidFill>
                  <a:srgbClr val="82786F"/>
                </a:solidFill>
                <a:latin typeface="Verdana"/>
                <a:ea typeface="Verdana"/>
                <a:cs typeface="Verdana"/>
                <a:sym typeface="Verdana"/>
              </a:rPr>
              <a:t>Poster presented at Obesity Week November 2014 Presentation # T-2144-P</a:t>
            </a:r>
          </a:p>
        </p:txBody>
      </p:sp>
      <p:pic>
        <p:nvPicPr>
          <p:cNvPr id="129" name="Shape 129"/>
          <p:cNvPicPr preferRelativeResize="0"/>
          <p:nvPr/>
        </p:nvPicPr>
        <p:blipFill rotWithShape="1">
          <a:blip r:embed="rId3">
            <a:alphaModFix/>
          </a:blip>
          <a:srcRect/>
          <a:stretch/>
        </p:blipFill>
        <p:spPr>
          <a:xfrm>
            <a:off x="1691680" y="1081012"/>
            <a:ext cx="5978725" cy="2468353"/>
          </a:xfrm>
          <a:prstGeom prst="rect">
            <a:avLst/>
          </a:prstGeom>
          <a:noFill/>
          <a:ln>
            <a:noFill/>
          </a:ln>
        </p:spPr>
      </p:pic>
      <p:pic>
        <p:nvPicPr>
          <p:cNvPr id="6" name="Shape 120"/>
          <p:cNvPicPr preferRelativeResize="0"/>
          <p:nvPr/>
        </p:nvPicPr>
        <p:blipFill rotWithShape="1">
          <a:blip r:embed="rId4">
            <a:alphaModFix/>
          </a:blip>
          <a:srcRect t="14591"/>
          <a:stretch/>
        </p:blipFill>
        <p:spPr>
          <a:xfrm>
            <a:off x="1763688" y="3429000"/>
            <a:ext cx="5926715" cy="2664296"/>
          </a:xfrm>
          <a:prstGeom prst="rect">
            <a:avLst/>
          </a:prstGeom>
          <a:noFill/>
          <a:ln>
            <a:noFill/>
          </a:ln>
        </p:spPr>
      </p:pic>
    </p:spTree>
    <p:extLst>
      <p:ext uri="{BB962C8B-B14F-4D97-AF65-F5344CB8AC3E}">
        <p14:creationId xmlns:p14="http://schemas.microsoft.com/office/powerpoint/2010/main" val="3798940821"/>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p:nvPr/>
        </p:nvSpPr>
        <p:spPr>
          <a:xfrm>
            <a:off x="323850" y="6045201"/>
            <a:ext cx="8567642" cy="55399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000">
                <a:solidFill>
                  <a:srgbClr val="82786F"/>
                </a:solidFill>
                <a:latin typeface="Verdana"/>
                <a:ea typeface="Verdana"/>
                <a:cs typeface="Verdana"/>
                <a:sym typeface="Verdana"/>
              </a:rPr>
              <a:t>FAS LOCF. Figure is observed means (±SE). Weight gain or loss category represents the change in body weight (%) from baseline after 32 weeks of treatment. AHI, apnoea–hypopnoea index; FAS, full analysis set; LOCF, last observation carried forward;</a:t>
            </a:r>
            <a:br>
              <a:rPr lang="en-GB" sz="1000">
                <a:solidFill>
                  <a:srgbClr val="82786F"/>
                </a:solidFill>
                <a:latin typeface="Verdana"/>
                <a:ea typeface="Verdana"/>
                <a:cs typeface="Verdana"/>
                <a:sym typeface="Verdana"/>
              </a:rPr>
            </a:br>
            <a:r>
              <a:rPr lang="en-GB" sz="1000">
                <a:solidFill>
                  <a:srgbClr val="82786F"/>
                </a:solidFill>
                <a:latin typeface="Verdana"/>
                <a:ea typeface="Verdana"/>
                <a:cs typeface="Verdana"/>
                <a:sym typeface="Verdana"/>
              </a:rPr>
              <a:t>N, number of subjects; n, number of subjects in a subgroup of N; SE, standard error</a:t>
            </a:r>
          </a:p>
        </p:txBody>
      </p:sp>
      <p:sp>
        <p:nvSpPr>
          <p:cNvPr id="145" name="Shape 145"/>
          <p:cNvSpPr txBox="1">
            <a:spLocks noGrp="1"/>
          </p:cNvSpPr>
          <p:nvPr>
            <p:ph type="title"/>
          </p:nvPr>
        </p:nvSpPr>
        <p:spPr>
          <a:xfrm>
            <a:off x="316800" y="116633"/>
            <a:ext cx="8510400" cy="1008112"/>
          </a:xfrm>
          <a:prstGeom prst="rect">
            <a:avLst/>
          </a:prstGeom>
          <a:noFill/>
          <a:ln>
            <a:noFill/>
          </a:ln>
        </p:spPr>
        <p:txBody>
          <a:bodyPr lIns="0" tIns="0" rIns="0" bIns="0" anchor="ctr" anchorCtr="0">
            <a:noAutofit/>
          </a:bodyPr>
          <a:lstStyle/>
          <a:p>
            <a:pPr marL="0" marR="0" lvl="0" indent="0" algn="ctr" rtl="0">
              <a:spcBef>
                <a:spcPts val="0"/>
              </a:spcBef>
              <a:buClr>
                <a:schemeClr val="accent2"/>
              </a:buClr>
              <a:buSzPct val="25000"/>
              <a:buFont typeface="Verdana"/>
              <a:buNone/>
            </a:pPr>
            <a:r>
              <a:rPr lang="en-GB" sz="2800" i="0" u="none" strike="noStrike" cap="none" dirty="0" err="1">
                <a:solidFill>
                  <a:schemeClr val="tx2"/>
                </a:solidFill>
                <a:latin typeface="Arial" panose="020B0604020202020204" pitchFamily="34" charset="0"/>
                <a:cs typeface="Arial" panose="020B0604020202020204" pitchFamily="34" charset="0"/>
                <a:sym typeface="Verdana"/>
              </a:rPr>
              <a:t>Mudança</a:t>
            </a:r>
            <a:r>
              <a:rPr lang="en-GB" sz="2800" i="0" u="none" strike="noStrike" cap="none" dirty="0">
                <a:solidFill>
                  <a:schemeClr val="tx2"/>
                </a:solidFill>
                <a:latin typeface="Arial" panose="020B0604020202020204" pitchFamily="34" charset="0"/>
                <a:cs typeface="Arial" panose="020B0604020202020204" pitchFamily="34" charset="0"/>
                <a:sym typeface="Verdana"/>
              </a:rPr>
              <a:t> do IAH e do tempo de </a:t>
            </a:r>
            <a:r>
              <a:rPr lang="en-GB" sz="2800" i="0" u="none" strike="noStrike" cap="none" dirty="0" err="1">
                <a:solidFill>
                  <a:schemeClr val="tx2"/>
                </a:solidFill>
                <a:latin typeface="Arial" panose="020B0604020202020204" pitchFamily="34" charset="0"/>
                <a:cs typeface="Arial" panose="020B0604020202020204" pitchFamily="34" charset="0"/>
                <a:sym typeface="Verdana"/>
              </a:rPr>
              <a:t>sono</a:t>
            </a:r>
            <a:r>
              <a:rPr lang="en-GB" sz="2800" i="0" u="none" strike="noStrike" cap="none" dirty="0">
                <a:solidFill>
                  <a:schemeClr val="tx2"/>
                </a:solidFill>
                <a:latin typeface="Arial" panose="020B0604020202020204" pitchFamily="34" charset="0"/>
                <a:cs typeface="Arial" panose="020B0604020202020204" pitchFamily="34" charset="0"/>
                <a:sym typeface="Verdana"/>
              </a:rPr>
              <a:t> total </a:t>
            </a:r>
            <a:r>
              <a:rPr lang="en-GB" sz="2800" i="0" u="none" strike="noStrike" cap="none" dirty="0" err="1">
                <a:solidFill>
                  <a:schemeClr val="tx2"/>
                </a:solidFill>
                <a:latin typeface="Arial" panose="020B0604020202020204" pitchFamily="34" charset="0"/>
                <a:cs typeface="Arial" panose="020B0604020202020204" pitchFamily="34" charset="0"/>
                <a:sym typeface="Verdana"/>
              </a:rPr>
              <a:t>por</a:t>
            </a:r>
            <a:r>
              <a:rPr lang="en-GB" sz="2800" i="0" u="none" strike="noStrike" cap="none" dirty="0">
                <a:solidFill>
                  <a:schemeClr val="tx2"/>
                </a:solidFill>
                <a:latin typeface="Arial" panose="020B0604020202020204" pitchFamily="34" charset="0"/>
                <a:cs typeface="Arial" panose="020B0604020202020204" pitchFamily="34" charset="0"/>
                <a:sym typeface="Verdana"/>
              </a:rPr>
              <a:t> </a:t>
            </a:r>
            <a:r>
              <a:rPr lang="en-GB" sz="2800" i="0" u="none" strike="noStrike" cap="none" dirty="0" err="1">
                <a:solidFill>
                  <a:schemeClr val="tx2"/>
                </a:solidFill>
                <a:latin typeface="Arial" panose="020B0604020202020204" pitchFamily="34" charset="0"/>
                <a:cs typeface="Arial" panose="020B0604020202020204" pitchFamily="34" charset="0"/>
                <a:sym typeface="Verdana"/>
              </a:rPr>
              <a:t>categoria</a:t>
            </a:r>
            <a:r>
              <a:rPr lang="en-GB" sz="2800" i="0" u="none" strike="noStrike" cap="none" dirty="0">
                <a:solidFill>
                  <a:schemeClr val="tx2"/>
                </a:solidFill>
                <a:latin typeface="Arial" panose="020B0604020202020204" pitchFamily="34" charset="0"/>
                <a:cs typeface="Arial" panose="020B0604020202020204" pitchFamily="34" charset="0"/>
                <a:sym typeface="Verdana"/>
              </a:rPr>
              <a:t> de </a:t>
            </a:r>
            <a:r>
              <a:rPr lang="en-GB" sz="2800" i="0" u="none" strike="noStrike" cap="none" dirty="0" err="1">
                <a:solidFill>
                  <a:schemeClr val="tx2"/>
                </a:solidFill>
                <a:latin typeface="Arial" panose="020B0604020202020204" pitchFamily="34" charset="0"/>
                <a:cs typeface="Arial" panose="020B0604020202020204" pitchFamily="34" charset="0"/>
                <a:sym typeface="Verdana"/>
              </a:rPr>
              <a:t>perda</a:t>
            </a:r>
            <a:r>
              <a:rPr lang="en-GB" sz="2800" i="0" u="none" strike="noStrike" cap="none" dirty="0">
                <a:solidFill>
                  <a:schemeClr val="tx2"/>
                </a:solidFill>
                <a:latin typeface="Arial" panose="020B0604020202020204" pitchFamily="34" charset="0"/>
                <a:cs typeface="Arial" panose="020B0604020202020204" pitchFamily="34" charset="0"/>
                <a:sym typeface="Verdana"/>
              </a:rPr>
              <a:t> de peso</a:t>
            </a:r>
            <a:endParaRPr lang="en-GB" sz="1600" i="0" u="none" strike="noStrike" cap="none" dirty="0">
              <a:solidFill>
                <a:schemeClr val="tx2"/>
              </a:solidFill>
              <a:latin typeface="Arial" panose="020B0604020202020204" pitchFamily="34" charset="0"/>
              <a:cs typeface="Arial" panose="020B0604020202020204" pitchFamily="34" charset="0"/>
              <a:sym typeface="Verdana"/>
            </a:endParaRPr>
          </a:p>
        </p:txBody>
      </p:sp>
      <p:sp>
        <p:nvSpPr>
          <p:cNvPr id="146" name="Shape 146"/>
          <p:cNvSpPr txBox="1"/>
          <p:nvPr/>
        </p:nvSpPr>
        <p:spPr>
          <a:xfrm>
            <a:off x="0" y="6611778"/>
            <a:ext cx="6037229" cy="24622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GB" sz="1000">
                <a:solidFill>
                  <a:srgbClr val="82786F"/>
                </a:solidFill>
                <a:latin typeface="Verdana"/>
                <a:ea typeface="Verdana"/>
                <a:cs typeface="Verdana"/>
                <a:sym typeface="Verdana"/>
              </a:rPr>
              <a:t>Zammit </a:t>
            </a:r>
            <a:r>
              <a:rPr lang="en-GB" sz="1000" i="1">
                <a:solidFill>
                  <a:srgbClr val="82786F"/>
                </a:solidFill>
                <a:latin typeface="Verdana"/>
                <a:ea typeface="Verdana"/>
                <a:cs typeface="Verdana"/>
                <a:sym typeface="Verdana"/>
              </a:rPr>
              <a:t>et al. </a:t>
            </a:r>
            <a:r>
              <a:rPr lang="en-GB" sz="1000">
                <a:solidFill>
                  <a:srgbClr val="82786F"/>
                </a:solidFill>
                <a:latin typeface="Verdana"/>
                <a:ea typeface="Verdana"/>
                <a:cs typeface="Verdana"/>
                <a:sym typeface="Verdana"/>
              </a:rPr>
              <a:t>Poster presented at Obesity Week November 2014 Presentation # T-2144-P</a:t>
            </a:r>
          </a:p>
        </p:txBody>
      </p:sp>
      <p:pic>
        <p:nvPicPr>
          <p:cNvPr id="147" name="Shape 147"/>
          <p:cNvPicPr preferRelativeResize="0"/>
          <p:nvPr/>
        </p:nvPicPr>
        <p:blipFill rotWithShape="1">
          <a:blip r:embed="rId3">
            <a:alphaModFix/>
          </a:blip>
          <a:srcRect/>
          <a:stretch/>
        </p:blipFill>
        <p:spPr>
          <a:xfrm>
            <a:off x="1491911" y="1122864"/>
            <a:ext cx="6231520" cy="2437807"/>
          </a:xfrm>
          <a:prstGeom prst="rect">
            <a:avLst/>
          </a:prstGeom>
          <a:noFill/>
          <a:ln>
            <a:noFill/>
          </a:ln>
        </p:spPr>
      </p:pic>
      <p:pic>
        <p:nvPicPr>
          <p:cNvPr id="6" name="Shape 156"/>
          <p:cNvPicPr preferRelativeResize="0"/>
          <p:nvPr/>
        </p:nvPicPr>
        <p:blipFill rotWithShape="1">
          <a:blip r:embed="rId4">
            <a:alphaModFix/>
          </a:blip>
          <a:srcRect t="17868"/>
          <a:stretch/>
        </p:blipFill>
        <p:spPr>
          <a:xfrm>
            <a:off x="1635927" y="4005064"/>
            <a:ext cx="5744385" cy="1944216"/>
          </a:xfrm>
          <a:prstGeom prst="rect">
            <a:avLst/>
          </a:prstGeom>
          <a:noFill/>
          <a:ln>
            <a:noFill/>
          </a:ln>
        </p:spPr>
      </p:pic>
    </p:spTree>
    <p:extLst>
      <p:ext uri="{BB962C8B-B14F-4D97-AF65-F5344CB8AC3E}">
        <p14:creationId xmlns:p14="http://schemas.microsoft.com/office/powerpoint/2010/main" val="277330281"/>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3528" y="163507"/>
            <a:ext cx="8568952" cy="954107"/>
          </a:xfrm>
          <a:prstGeom prst="rect">
            <a:avLst/>
          </a:prstGeom>
          <a:noFill/>
        </p:spPr>
        <p:txBody>
          <a:bodyPr wrap="square" rtlCol="0">
            <a:spAutoFit/>
          </a:bodyPr>
          <a:lstStyle/>
          <a:p>
            <a:pPr algn="ctr"/>
            <a:r>
              <a:rPr lang="pt-BR" sz="2800" b="1" dirty="0">
                <a:solidFill>
                  <a:schemeClr val="accent1">
                    <a:lumMod val="75000"/>
                  </a:schemeClr>
                </a:solidFill>
                <a:latin typeface="Arial" pitchFamily="34" charset="0"/>
                <a:cs typeface="Arial" pitchFamily="34" charset="0"/>
              </a:rPr>
              <a:t>Prevalência de excesso de peso e obesidade em adultos por sexo no Brasil, 2002-2013</a:t>
            </a:r>
            <a:endParaRPr lang="pt-BR" sz="2800" b="1" spc="300" dirty="0">
              <a:solidFill>
                <a:schemeClr val="accent1">
                  <a:lumMod val="75000"/>
                </a:schemeClr>
              </a:solidFill>
              <a:latin typeface="Arial" pitchFamily="34" charset="0"/>
              <a:cs typeface="Arial" pitchFamily="34" charset="0"/>
            </a:endParaRPr>
          </a:p>
        </p:txBody>
      </p:sp>
      <p:sp>
        <p:nvSpPr>
          <p:cNvPr id="4" name="CaixaDeTexto 3"/>
          <p:cNvSpPr txBox="1"/>
          <p:nvPr/>
        </p:nvSpPr>
        <p:spPr>
          <a:xfrm>
            <a:off x="35496" y="6551766"/>
            <a:ext cx="8208912" cy="261610"/>
          </a:xfrm>
          <a:prstGeom prst="rect">
            <a:avLst/>
          </a:prstGeom>
          <a:noFill/>
        </p:spPr>
        <p:txBody>
          <a:bodyPr wrap="square" rtlCol="0">
            <a:spAutoFit/>
          </a:bodyPr>
          <a:lstStyle/>
          <a:p>
            <a:r>
              <a:rPr lang="pt-BR" sz="1100" dirty="0">
                <a:solidFill>
                  <a:schemeClr val="accent1">
                    <a:lumMod val="75000"/>
                  </a:schemeClr>
                </a:solidFill>
                <a:latin typeface="Arial" pitchFamily="34" charset="0"/>
                <a:cs typeface="Arial" pitchFamily="34" charset="0"/>
              </a:rPr>
              <a:t>Pesquisa Nacional de Saúde 2013, IBGE. Rio de Janeiro, 2015.</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974" y="1309662"/>
            <a:ext cx="5466060" cy="5071666"/>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1638510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796631" y="6540542"/>
            <a:ext cx="427037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r>
              <a:rPr lang="pt-BR" altLang="pt-BR" sz="1050" u="none" dirty="0">
                <a:cs typeface="Arial" panose="020B0604020202020204" pitchFamily="34" charset="0"/>
              </a:rPr>
              <a:t>Camargo Jr., </a:t>
            </a:r>
            <a:r>
              <a:rPr lang="pt-BR" altLang="pt-BR" sz="1050" i="1" u="none" dirty="0">
                <a:cs typeface="Arial" panose="020B0604020202020204" pitchFamily="34" charset="0"/>
              </a:rPr>
              <a:t>et al</a:t>
            </a:r>
            <a:r>
              <a:rPr lang="pt-BR" altLang="pt-BR" sz="1050" u="none" dirty="0">
                <a:cs typeface="Arial" panose="020B0604020202020204" pitchFamily="34" charset="0"/>
              </a:rPr>
              <a:t>. </a:t>
            </a:r>
            <a:r>
              <a:rPr lang="pt-BR" altLang="pt-BR" sz="1050" u="none" dirty="0" err="1">
                <a:cs typeface="Arial" panose="020B0604020202020204" pitchFamily="34" charset="0"/>
              </a:rPr>
              <a:t>Arch</a:t>
            </a:r>
            <a:r>
              <a:rPr lang="pt-BR" altLang="pt-BR" sz="1050" u="none" dirty="0">
                <a:cs typeface="Arial" panose="020B0604020202020204" pitchFamily="34" charset="0"/>
              </a:rPr>
              <a:t> </a:t>
            </a:r>
            <a:r>
              <a:rPr lang="pt-BR" altLang="pt-BR" sz="1050" u="none" dirty="0" err="1">
                <a:cs typeface="Arial" panose="020B0604020202020204" pitchFamily="34" charset="0"/>
              </a:rPr>
              <a:t>Intern</a:t>
            </a:r>
            <a:r>
              <a:rPr lang="pt-BR" altLang="pt-BR" sz="1050" u="none" dirty="0">
                <a:cs typeface="Arial" panose="020B0604020202020204" pitchFamily="34" charset="0"/>
              </a:rPr>
              <a:t> </a:t>
            </a:r>
            <a:r>
              <a:rPr lang="pt-BR" altLang="pt-BR" sz="1050" u="none" dirty="0" err="1">
                <a:cs typeface="Arial" panose="020B0604020202020204" pitchFamily="34" charset="0"/>
              </a:rPr>
              <a:t>Med</a:t>
            </a:r>
            <a:r>
              <a:rPr lang="pt-BR" altLang="pt-BR" sz="1050" u="none" dirty="0">
                <a:cs typeface="Arial" panose="020B0604020202020204" pitchFamily="34" charset="0"/>
              </a:rPr>
              <a:t> 1999; 159: 2582</a:t>
            </a:r>
          </a:p>
        </p:txBody>
      </p:sp>
      <p:sp>
        <p:nvSpPr>
          <p:cNvPr id="53251" name="Text Box 3"/>
          <p:cNvSpPr txBox="1">
            <a:spLocks noChangeArrowheads="1"/>
          </p:cNvSpPr>
          <p:nvPr/>
        </p:nvSpPr>
        <p:spPr bwMode="auto">
          <a:xfrm>
            <a:off x="628367" y="116632"/>
            <a:ext cx="79047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3600" b="1" u="none" dirty="0">
                <a:solidFill>
                  <a:schemeClr val="tx2"/>
                </a:solidFill>
                <a:cs typeface="Arial" panose="020B0604020202020204" pitchFamily="34" charset="0"/>
              </a:rPr>
              <a:t>Risco de asma aumenta com o IMC</a:t>
            </a:r>
          </a:p>
          <a:p>
            <a:pPr algn="ctr" eaLnBrk="1" hangingPunct="1"/>
            <a:r>
              <a:rPr lang="pt-BR" altLang="pt-BR" sz="1600" u="none" dirty="0">
                <a:solidFill>
                  <a:schemeClr val="tx2"/>
                </a:solidFill>
                <a:cs typeface="Arial" panose="020B0604020202020204" pitchFamily="34" charset="0"/>
              </a:rPr>
              <a:t>Nurses</a:t>
            </a:r>
            <a:r>
              <a:rPr lang="ja-JP" altLang="pt-BR" sz="1600" u="none" dirty="0">
                <a:solidFill>
                  <a:schemeClr val="tx2"/>
                </a:solidFill>
                <a:cs typeface="Arial" panose="020B0604020202020204" pitchFamily="34" charset="0"/>
              </a:rPr>
              <a:t>’</a:t>
            </a:r>
            <a:r>
              <a:rPr lang="pt-BR" altLang="ja-JP" sz="1600" u="none" dirty="0">
                <a:solidFill>
                  <a:schemeClr val="tx2"/>
                </a:solidFill>
                <a:cs typeface="Arial" panose="020B0604020202020204" pitchFamily="34" charset="0"/>
              </a:rPr>
              <a:t> Health </a:t>
            </a:r>
            <a:r>
              <a:rPr lang="pt-BR" altLang="ja-JP" sz="1600" u="none" dirty="0" err="1">
                <a:solidFill>
                  <a:schemeClr val="tx2"/>
                </a:solidFill>
                <a:cs typeface="Arial" panose="020B0604020202020204" pitchFamily="34" charset="0"/>
              </a:rPr>
              <a:t>Study</a:t>
            </a:r>
            <a:r>
              <a:rPr lang="pt-BR" altLang="ja-JP" sz="1600" u="none" dirty="0">
                <a:solidFill>
                  <a:schemeClr val="tx2"/>
                </a:solidFill>
                <a:cs typeface="Arial" panose="020B0604020202020204" pitchFamily="34" charset="0"/>
              </a:rPr>
              <a:t> </a:t>
            </a:r>
            <a:r>
              <a:rPr lang="pt-BR" altLang="ja-JP" sz="1600" i="1" u="none" dirty="0">
                <a:solidFill>
                  <a:schemeClr val="tx2"/>
                </a:solidFill>
                <a:cs typeface="Arial" panose="020B0604020202020204" pitchFamily="34" charset="0"/>
              </a:rPr>
              <a:t>II</a:t>
            </a:r>
            <a:r>
              <a:rPr lang="pt-BR" altLang="ja-JP" sz="1600" u="none" dirty="0">
                <a:solidFill>
                  <a:schemeClr val="tx2"/>
                </a:solidFill>
                <a:cs typeface="Arial" panose="020B0604020202020204" pitchFamily="34" charset="0"/>
              </a:rPr>
              <a:t>, n=85.911</a:t>
            </a:r>
            <a:endParaRPr lang="pt-BR" altLang="pt-BR" sz="1600" u="none" dirty="0">
              <a:solidFill>
                <a:schemeClr val="tx2"/>
              </a:solidFill>
              <a:cs typeface="Arial" panose="020B0604020202020204" pitchFamily="34" charset="0"/>
            </a:endParaRPr>
          </a:p>
        </p:txBody>
      </p:sp>
      <p:sp>
        <p:nvSpPr>
          <p:cNvPr id="53252" name="Text Box 6"/>
          <p:cNvSpPr txBox="1">
            <a:spLocks noChangeArrowheads="1"/>
          </p:cNvSpPr>
          <p:nvPr/>
        </p:nvSpPr>
        <p:spPr bwMode="auto">
          <a:xfrm>
            <a:off x="3849688" y="5905500"/>
            <a:ext cx="15440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000" u="none" dirty="0">
                <a:cs typeface="Arial" panose="020B0604020202020204" pitchFamily="34" charset="0"/>
              </a:rPr>
              <a:t>IMC (kg/m</a:t>
            </a:r>
            <a:r>
              <a:rPr lang="pt-BR" altLang="pt-BR" sz="2000" u="none" baseline="30000" dirty="0">
                <a:cs typeface="Arial" panose="020B0604020202020204" pitchFamily="34" charset="0"/>
              </a:rPr>
              <a:t>2</a:t>
            </a:r>
            <a:r>
              <a:rPr lang="pt-BR" altLang="pt-BR" sz="2000" u="none" dirty="0">
                <a:cs typeface="Arial" panose="020B0604020202020204" pitchFamily="34" charset="0"/>
              </a:rPr>
              <a:t>)</a:t>
            </a:r>
          </a:p>
        </p:txBody>
      </p:sp>
      <p:sp>
        <p:nvSpPr>
          <p:cNvPr id="53253" name="Text Box 7"/>
          <p:cNvSpPr txBox="1">
            <a:spLocks noChangeArrowheads="1"/>
          </p:cNvSpPr>
          <p:nvPr/>
        </p:nvSpPr>
        <p:spPr bwMode="auto">
          <a:xfrm rot="16218387">
            <a:off x="685793" y="3422619"/>
            <a:ext cx="1609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2000" u="none">
                <a:cs typeface="Arial" panose="020B0604020202020204" pitchFamily="34" charset="0"/>
              </a:rPr>
              <a:t>RR de asma</a:t>
            </a:r>
          </a:p>
        </p:txBody>
      </p:sp>
      <p:sp>
        <p:nvSpPr>
          <p:cNvPr id="53254" name="Text Box 8"/>
          <p:cNvSpPr txBox="1">
            <a:spLocks noChangeArrowheads="1"/>
          </p:cNvSpPr>
          <p:nvPr/>
        </p:nvSpPr>
        <p:spPr bwMode="auto">
          <a:xfrm>
            <a:off x="4248150" y="2545159"/>
            <a:ext cx="902748"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400" u="none">
                <a:cs typeface="Arial" panose="020B0604020202020204" pitchFamily="34" charset="0"/>
              </a:rPr>
              <a:t>P &lt;0,001</a:t>
            </a:r>
          </a:p>
        </p:txBody>
      </p:sp>
      <p:sp>
        <p:nvSpPr>
          <p:cNvPr id="53255" name="AutoShape 9"/>
          <p:cNvSpPr>
            <a:spLocks noChangeAspect="1" noChangeArrowheads="1" noTextEdit="1"/>
          </p:cNvSpPr>
          <p:nvPr/>
        </p:nvSpPr>
        <p:spPr bwMode="auto">
          <a:xfrm>
            <a:off x="1625600" y="14478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z="3600" u="none">
              <a:cs typeface="Arial" panose="020B0604020202020204" pitchFamily="34" charset="0"/>
            </a:endParaRPr>
          </a:p>
        </p:txBody>
      </p:sp>
      <p:sp>
        <p:nvSpPr>
          <p:cNvPr id="53256" name="Line 11"/>
          <p:cNvSpPr>
            <a:spLocks noChangeShapeType="1"/>
          </p:cNvSpPr>
          <p:nvPr/>
        </p:nvSpPr>
        <p:spPr bwMode="auto">
          <a:xfrm>
            <a:off x="1998663" y="1752600"/>
            <a:ext cx="1587" cy="36766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57" name="Line 12"/>
          <p:cNvSpPr>
            <a:spLocks noChangeShapeType="1"/>
          </p:cNvSpPr>
          <p:nvPr/>
        </p:nvSpPr>
        <p:spPr bwMode="auto">
          <a:xfrm>
            <a:off x="1947863" y="5429250"/>
            <a:ext cx="50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58" name="Line 13"/>
          <p:cNvSpPr>
            <a:spLocks noChangeShapeType="1"/>
          </p:cNvSpPr>
          <p:nvPr/>
        </p:nvSpPr>
        <p:spPr bwMode="auto">
          <a:xfrm>
            <a:off x="1947863" y="4514850"/>
            <a:ext cx="50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59" name="Line 14"/>
          <p:cNvSpPr>
            <a:spLocks noChangeShapeType="1"/>
          </p:cNvSpPr>
          <p:nvPr/>
        </p:nvSpPr>
        <p:spPr bwMode="auto">
          <a:xfrm>
            <a:off x="1947863" y="3590925"/>
            <a:ext cx="50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60" name="Line 15"/>
          <p:cNvSpPr>
            <a:spLocks noChangeShapeType="1"/>
          </p:cNvSpPr>
          <p:nvPr/>
        </p:nvSpPr>
        <p:spPr bwMode="auto">
          <a:xfrm>
            <a:off x="1947863" y="2676525"/>
            <a:ext cx="50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61" name="Line 16"/>
          <p:cNvSpPr>
            <a:spLocks noChangeShapeType="1"/>
          </p:cNvSpPr>
          <p:nvPr/>
        </p:nvSpPr>
        <p:spPr bwMode="auto">
          <a:xfrm>
            <a:off x="1947863" y="1752600"/>
            <a:ext cx="50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62" name="Line 17"/>
          <p:cNvSpPr>
            <a:spLocks noChangeShapeType="1"/>
          </p:cNvSpPr>
          <p:nvPr/>
        </p:nvSpPr>
        <p:spPr bwMode="auto">
          <a:xfrm>
            <a:off x="1998663" y="5429250"/>
            <a:ext cx="559593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sz="3600" u="none">
              <a:cs typeface="Arial" panose="020B0604020202020204" pitchFamily="34" charset="0"/>
            </a:endParaRPr>
          </a:p>
        </p:txBody>
      </p:sp>
      <p:sp>
        <p:nvSpPr>
          <p:cNvPr id="53263" name="Freeform 18"/>
          <p:cNvSpPr>
            <a:spLocks/>
          </p:cNvSpPr>
          <p:nvPr/>
        </p:nvSpPr>
        <p:spPr bwMode="auto">
          <a:xfrm>
            <a:off x="2463800" y="1933575"/>
            <a:ext cx="4665663" cy="2847975"/>
          </a:xfrm>
          <a:custGeom>
            <a:avLst/>
            <a:gdLst>
              <a:gd name="T0" fmla="*/ 0 w 551"/>
              <a:gd name="T1" fmla="*/ 2147483647 h 299"/>
              <a:gd name="T2" fmla="*/ 2147483647 w 551"/>
              <a:gd name="T3" fmla="*/ 2147483647 h 299"/>
              <a:gd name="T4" fmla="*/ 2147483647 w 551"/>
              <a:gd name="T5" fmla="*/ 2147483647 h 299"/>
              <a:gd name="T6" fmla="*/ 2147483647 w 551"/>
              <a:gd name="T7" fmla="*/ 2147483647 h 299"/>
              <a:gd name="T8" fmla="*/ 2147483647 w 551"/>
              <a:gd name="T9" fmla="*/ 2147483647 h 299"/>
              <a:gd name="T10" fmla="*/ 2147483647 w 551"/>
              <a:gd name="T11" fmla="*/ 0 h 299"/>
              <a:gd name="T12" fmla="*/ 0 60000 65536"/>
              <a:gd name="T13" fmla="*/ 0 60000 65536"/>
              <a:gd name="T14" fmla="*/ 0 60000 65536"/>
              <a:gd name="T15" fmla="*/ 0 60000 65536"/>
              <a:gd name="T16" fmla="*/ 0 60000 65536"/>
              <a:gd name="T17" fmla="*/ 0 60000 65536"/>
              <a:gd name="T18" fmla="*/ 0 w 551"/>
              <a:gd name="T19" fmla="*/ 0 h 299"/>
              <a:gd name="T20" fmla="*/ 551 w 551"/>
              <a:gd name="T21" fmla="*/ 299 h 299"/>
            </a:gdLst>
            <a:ahLst/>
            <a:cxnLst>
              <a:cxn ang="T12">
                <a:pos x="T0" y="T1"/>
              </a:cxn>
              <a:cxn ang="T13">
                <a:pos x="T2" y="T3"/>
              </a:cxn>
              <a:cxn ang="T14">
                <a:pos x="T4" y="T5"/>
              </a:cxn>
              <a:cxn ang="T15">
                <a:pos x="T6" y="T7"/>
              </a:cxn>
              <a:cxn ang="T16">
                <a:pos x="T8" y="T9"/>
              </a:cxn>
              <a:cxn ang="T17">
                <a:pos x="T10" y="T11"/>
              </a:cxn>
            </a:cxnLst>
            <a:rect l="T18" t="T19" r="T20" b="T21"/>
            <a:pathLst>
              <a:path w="551" h="299">
                <a:moveTo>
                  <a:pt x="0" y="299"/>
                </a:moveTo>
                <a:lnTo>
                  <a:pt x="110" y="271"/>
                </a:lnTo>
                <a:lnTo>
                  <a:pt x="220" y="251"/>
                </a:lnTo>
                <a:lnTo>
                  <a:pt x="331" y="222"/>
                </a:lnTo>
                <a:lnTo>
                  <a:pt x="441" y="222"/>
                </a:lnTo>
                <a:lnTo>
                  <a:pt x="551"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sz="3600" u="none">
              <a:cs typeface="Arial" panose="020B0604020202020204" pitchFamily="34" charset="0"/>
            </a:endParaRPr>
          </a:p>
        </p:txBody>
      </p:sp>
      <p:sp>
        <p:nvSpPr>
          <p:cNvPr id="53264" name="Rectangle 19"/>
          <p:cNvSpPr>
            <a:spLocks noChangeArrowheads="1"/>
          </p:cNvSpPr>
          <p:nvPr/>
        </p:nvSpPr>
        <p:spPr bwMode="auto">
          <a:xfrm>
            <a:off x="2395538" y="4705350"/>
            <a:ext cx="127000" cy="142875"/>
          </a:xfrm>
          <a:prstGeom prst="rect">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pt-BR" sz="3600" u="none">
              <a:cs typeface="Arial" panose="020B0604020202020204" pitchFamily="34" charset="0"/>
            </a:endParaRPr>
          </a:p>
        </p:txBody>
      </p:sp>
      <p:sp>
        <p:nvSpPr>
          <p:cNvPr id="53265" name="Rectangle 20"/>
          <p:cNvSpPr>
            <a:spLocks noChangeArrowheads="1"/>
          </p:cNvSpPr>
          <p:nvPr/>
        </p:nvSpPr>
        <p:spPr bwMode="auto">
          <a:xfrm>
            <a:off x="3327400" y="4438650"/>
            <a:ext cx="127000" cy="142875"/>
          </a:xfrm>
          <a:prstGeom prst="rect">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pt-BR" sz="3600" u="none">
              <a:cs typeface="Arial" panose="020B0604020202020204" pitchFamily="34" charset="0"/>
            </a:endParaRPr>
          </a:p>
        </p:txBody>
      </p:sp>
      <p:sp>
        <p:nvSpPr>
          <p:cNvPr id="53266" name="Rectangle 21"/>
          <p:cNvSpPr>
            <a:spLocks noChangeArrowheads="1"/>
          </p:cNvSpPr>
          <p:nvPr/>
        </p:nvSpPr>
        <p:spPr bwMode="auto">
          <a:xfrm>
            <a:off x="4259263" y="4248150"/>
            <a:ext cx="127000" cy="142875"/>
          </a:xfrm>
          <a:prstGeom prst="rect">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pt-BR" sz="3600" u="none">
              <a:cs typeface="Arial" panose="020B0604020202020204" pitchFamily="34" charset="0"/>
            </a:endParaRPr>
          </a:p>
        </p:txBody>
      </p:sp>
      <p:sp>
        <p:nvSpPr>
          <p:cNvPr id="53267" name="Rectangle 22"/>
          <p:cNvSpPr>
            <a:spLocks noChangeArrowheads="1"/>
          </p:cNvSpPr>
          <p:nvPr/>
        </p:nvSpPr>
        <p:spPr bwMode="auto">
          <a:xfrm>
            <a:off x="5199063" y="3971925"/>
            <a:ext cx="127000" cy="142875"/>
          </a:xfrm>
          <a:prstGeom prst="rect">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pt-BR" sz="3600" u="none">
              <a:cs typeface="Arial" panose="020B0604020202020204" pitchFamily="34" charset="0"/>
            </a:endParaRPr>
          </a:p>
        </p:txBody>
      </p:sp>
      <p:sp>
        <p:nvSpPr>
          <p:cNvPr id="53268" name="Rectangle 23"/>
          <p:cNvSpPr>
            <a:spLocks noChangeArrowheads="1"/>
          </p:cNvSpPr>
          <p:nvPr/>
        </p:nvSpPr>
        <p:spPr bwMode="auto">
          <a:xfrm>
            <a:off x="6129338" y="3971925"/>
            <a:ext cx="127000" cy="142875"/>
          </a:xfrm>
          <a:prstGeom prst="rect">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pt-BR" sz="3600" u="none">
              <a:cs typeface="Arial" panose="020B0604020202020204" pitchFamily="34" charset="0"/>
            </a:endParaRPr>
          </a:p>
        </p:txBody>
      </p:sp>
      <p:sp>
        <p:nvSpPr>
          <p:cNvPr id="53269" name="Rectangle 24"/>
          <p:cNvSpPr>
            <a:spLocks noChangeArrowheads="1"/>
          </p:cNvSpPr>
          <p:nvPr/>
        </p:nvSpPr>
        <p:spPr bwMode="auto">
          <a:xfrm>
            <a:off x="7061200" y="1857375"/>
            <a:ext cx="127000" cy="142875"/>
          </a:xfrm>
          <a:prstGeom prst="rect">
            <a:avLst/>
          </a:prstGeom>
          <a:solidFill>
            <a:srgbClr val="FFFF00"/>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pt-BR" sz="3600" u="none">
              <a:cs typeface="Arial" panose="020B0604020202020204" pitchFamily="34" charset="0"/>
            </a:endParaRPr>
          </a:p>
        </p:txBody>
      </p:sp>
      <p:sp>
        <p:nvSpPr>
          <p:cNvPr id="53270" name="Rectangle 25"/>
          <p:cNvSpPr>
            <a:spLocks noChangeArrowheads="1"/>
          </p:cNvSpPr>
          <p:nvPr/>
        </p:nvSpPr>
        <p:spPr bwMode="auto">
          <a:xfrm>
            <a:off x="1778000" y="5324475"/>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0</a:t>
            </a:r>
            <a:endParaRPr lang="pt-BR" altLang="pt-BR" sz="3600" u="none">
              <a:cs typeface="Arial" panose="020B0604020202020204" pitchFamily="34" charset="0"/>
            </a:endParaRPr>
          </a:p>
        </p:txBody>
      </p:sp>
      <p:sp>
        <p:nvSpPr>
          <p:cNvPr id="53271" name="Rectangle 26"/>
          <p:cNvSpPr>
            <a:spLocks noChangeArrowheads="1"/>
          </p:cNvSpPr>
          <p:nvPr/>
        </p:nvSpPr>
        <p:spPr bwMode="auto">
          <a:xfrm>
            <a:off x="1778000" y="4410075"/>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1</a:t>
            </a:r>
            <a:endParaRPr lang="pt-BR" altLang="pt-BR" sz="3600" u="none">
              <a:cs typeface="Arial" panose="020B0604020202020204" pitchFamily="34" charset="0"/>
            </a:endParaRPr>
          </a:p>
        </p:txBody>
      </p:sp>
      <p:sp>
        <p:nvSpPr>
          <p:cNvPr id="53272" name="Rectangle 27"/>
          <p:cNvSpPr>
            <a:spLocks noChangeArrowheads="1"/>
          </p:cNvSpPr>
          <p:nvPr/>
        </p:nvSpPr>
        <p:spPr bwMode="auto">
          <a:xfrm>
            <a:off x="1778000" y="3486150"/>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2</a:t>
            </a:r>
            <a:endParaRPr lang="pt-BR" altLang="pt-BR" sz="3600" u="none">
              <a:cs typeface="Arial" panose="020B0604020202020204" pitchFamily="34" charset="0"/>
            </a:endParaRPr>
          </a:p>
        </p:txBody>
      </p:sp>
      <p:sp>
        <p:nvSpPr>
          <p:cNvPr id="53273" name="Rectangle 28"/>
          <p:cNvSpPr>
            <a:spLocks noChangeArrowheads="1"/>
          </p:cNvSpPr>
          <p:nvPr/>
        </p:nvSpPr>
        <p:spPr bwMode="auto">
          <a:xfrm>
            <a:off x="1778000" y="2571750"/>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3</a:t>
            </a:r>
            <a:endParaRPr lang="pt-BR" altLang="pt-BR" sz="3600" u="none">
              <a:cs typeface="Arial" panose="020B0604020202020204" pitchFamily="34" charset="0"/>
            </a:endParaRPr>
          </a:p>
        </p:txBody>
      </p:sp>
      <p:sp>
        <p:nvSpPr>
          <p:cNvPr id="53274" name="Rectangle 29"/>
          <p:cNvSpPr>
            <a:spLocks noChangeArrowheads="1"/>
          </p:cNvSpPr>
          <p:nvPr/>
        </p:nvSpPr>
        <p:spPr bwMode="auto">
          <a:xfrm>
            <a:off x="1778000" y="1647825"/>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4</a:t>
            </a:r>
            <a:endParaRPr lang="pt-BR" altLang="pt-BR" sz="3600" u="none">
              <a:cs typeface="Arial" panose="020B0604020202020204" pitchFamily="34" charset="0"/>
            </a:endParaRPr>
          </a:p>
        </p:txBody>
      </p:sp>
      <p:sp>
        <p:nvSpPr>
          <p:cNvPr id="53275" name="Rectangle 30"/>
          <p:cNvSpPr>
            <a:spLocks noChangeArrowheads="1"/>
          </p:cNvSpPr>
          <p:nvPr/>
        </p:nvSpPr>
        <p:spPr bwMode="auto">
          <a:xfrm>
            <a:off x="2319338" y="5600700"/>
            <a:ext cx="2596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&lt;20</a:t>
            </a:r>
            <a:endParaRPr lang="pt-BR" altLang="pt-BR" sz="3600" u="none">
              <a:cs typeface="Arial" panose="020B0604020202020204" pitchFamily="34" charset="0"/>
            </a:endParaRPr>
          </a:p>
        </p:txBody>
      </p:sp>
      <p:sp>
        <p:nvSpPr>
          <p:cNvPr id="53276" name="Rectangle 31"/>
          <p:cNvSpPr>
            <a:spLocks noChangeArrowheads="1"/>
          </p:cNvSpPr>
          <p:nvPr/>
        </p:nvSpPr>
        <p:spPr bwMode="auto">
          <a:xfrm>
            <a:off x="3116263" y="5600700"/>
            <a:ext cx="5193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20-22,4</a:t>
            </a:r>
            <a:endParaRPr lang="pt-BR" altLang="pt-BR" sz="3600" u="none">
              <a:cs typeface="Arial" panose="020B0604020202020204" pitchFamily="34" charset="0"/>
            </a:endParaRPr>
          </a:p>
        </p:txBody>
      </p:sp>
      <p:sp>
        <p:nvSpPr>
          <p:cNvPr id="53277" name="Rectangle 32"/>
          <p:cNvSpPr>
            <a:spLocks noChangeArrowheads="1"/>
          </p:cNvSpPr>
          <p:nvPr/>
        </p:nvSpPr>
        <p:spPr bwMode="auto">
          <a:xfrm>
            <a:off x="3979863" y="5600700"/>
            <a:ext cx="6476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22,5-24,9</a:t>
            </a:r>
            <a:endParaRPr lang="pt-BR" altLang="pt-BR" sz="3600" u="none">
              <a:cs typeface="Arial" panose="020B0604020202020204" pitchFamily="34" charset="0"/>
            </a:endParaRPr>
          </a:p>
        </p:txBody>
      </p:sp>
      <p:sp>
        <p:nvSpPr>
          <p:cNvPr id="53278" name="Rectangle 33"/>
          <p:cNvSpPr>
            <a:spLocks noChangeArrowheads="1"/>
          </p:cNvSpPr>
          <p:nvPr/>
        </p:nvSpPr>
        <p:spPr bwMode="auto">
          <a:xfrm>
            <a:off x="4986338" y="5600700"/>
            <a:ext cx="5193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25-27,4</a:t>
            </a:r>
            <a:endParaRPr lang="pt-BR" altLang="pt-BR" sz="3600" u="none">
              <a:cs typeface="Arial" panose="020B0604020202020204" pitchFamily="34" charset="0"/>
            </a:endParaRPr>
          </a:p>
        </p:txBody>
      </p:sp>
      <p:sp>
        <p:nvSpPr>
          <p:cNvPr id="53279" name="Rectangle 34"/>
          <p:cNvSpPr>
            <a:spLocks noChangeArrowheads="1"/>
          </p:cNvSpPr>
          <p:nvPr/>
        </p:nvSpPr>
        <p:spPr bwMode="auto">
          <a:xfrm>
            <a:off x="5824538" y="5600700"/>
            <a:ext cx="6908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27,5-29,9 </a:t>
            </a:r>
            <a:endParaRPr lang="pt-BR" altLang="pt-BR" sz="3600" u="none">
              <a:cs typeface="Arial" panose="020B0604020202020204" pitchFamily="34" charset="0"/>
            </a:endParaRPr>
          </a:p>
        </p:txBody>
      </p:sp>
      <p:sp>
        <p:nvSpPr>
          <p:cNvPr id="53280" name="Rectangle 35"/>
          <p:cNvSpPr>
            <a:spLocks noChangeArrowheads="1"/>
          </p:cNvSpPr>
          <p:nvPr/>
        </p:nvSpPr>
        <p:spPr bwMode="auto">
          <a:xfrm>
            <a:off x="6985000" y="5600700"/>
            <a:ext cx="2596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pt-BR" altLang="pt-BR" sz="1200" u="none">
                <a:cs typeface="Arial" panose="020B0604020202020204" pitchFamily="34" charset="0"/>
              </a:rPr>
              <a:t>&gt;30</a:t>
            </a:r>
            <a:endParaRPr lang="pt-BR" altLang="pt-BR" sz="3600" u="none">
              <a:cs typeface="Arial" panose="020B0604020202020204" pitchFamily="34" charset="0"/>
            </a:endParaRPr>
          </a:p>
        </p:txBody>
      </p:sp>
    </p:spTree>
    <p:extLst>
      <p:ext uri="{BB962C8B-B14F-4D97-AF65-F5344CB8AC3E}">
        <p14:creationId xmlns:p14="http://schemas.microsoft.com/office/powerpoint/2010/main" val="2719999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3"/>
          <p:cNvSpPr txBox="1">
            <a:spLocks noChangeArrowheads="1"/>
          </p:cNvSpPr>
          <p:nvPr/>
        </p:nvSpPr>
        <p:spPr bwMode="auto">
          <a:xfrm>
            <a:off x="150666" y="116632"/>
            <a:ext cx="87793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pt-BR" altLang="pt-BR" sz="3200" b="1" u="none" dirty="0">
                <a:solidFill>
                  <a:schemeClr val="tx2"/>
                </a:solidFill>
                <a:cs typeface="Arial" panose="020B0604020202020204" pitchFamily="34" charset="0"/>
              </a:rPr>
              <a:t>Perda de peso (+/- exercício): aumento da capacidade aeróbica e melhora da asma</a:t>
            </a:r>
          </a:p>
        </p:txBody>
      </p:sp>
      <p:pic>
        <p:nvPicPr>
          <p:cNvPr id="2" name="Imagem 1"/>
          <p:cNvPicPr>
            <a:picLocks noChangeAspect="1"/>
          </p:cNvPicPr>
          <p:nvPr/>
        </p:nvPicPr>
        <p:blipFill rotWithShape="1">
          <a:blip r:embed="rId3"/>
          <a:srcRect l="34250" t="34600" r="34250" b="45375"/>
          <a:stretch/>
        </p:blipFill>
        <p:spPr>
          <a:xfrm>
            <a:off x="150666" y="1535016"/>
            <a:ext cx="4430065" cy="1584176"/>
          </a:xfrm>
          <a:prstGeom prst="rect">
            <a:avLst/>
          </a:prstGeom>
        </p:spPr>
      </p:pic>
      <p:pic>
        <p:nvPicPr>
          <p:cNvPr id="3" name="Imagem 2"/>
          <p:cNvPicPr>
            <a:picLocks noChangeAspect="1"/>
          </p:cNvPicPr>
          <p:nvPr/>
        </p:nvPicPr>
        <p:blipFill rotWithShape="1">
          <a:blip r:embed="rId4"/>
          <a:srcRect l="22438" t="36000" r="14563" b="23400"/>
          <a:stretch/>
        </p:blipFill>
        <p:spPr>
          <a:xfrm>
            <a:off x="1187623" y="3501008"/>
            <a:ext cx="6952497" cy="2520280"/>
          </a:xfrm>
          <a:prstGeom prst="rect">
            <a:avLst/>
          </a:prstGeom>
        </p:spPr>
      </p:pic>
      <p:pic>
        <p:nvPicPr>
          <p:cNvPr id="35" name="Imagem 34"/>
          <p:cNvPicPr>
            <a:picLocks noChangeAspect="1"/>
          </p:cNvPicPr>
          <p:nvPr/>
        </p:nvPicPr>
        <p:blipFill rotWithShape="1">
          <a:blip r:embed="rId3"/>
          <a:srcRect l="34250" t="57356" r="34250" b="20600"/>
          <a:stretch/>
        </p:blipFill>
        <p:spPr>
          <a:xfrm>
            <a:off x="4499992" y="1535016"/>
            <a:ext cx="4430065" cy="1743852"/>
          </a:xfrm>
          <a:prstGeom prst="rect">
            <a:avLst/>
          </a:prstGeom>
        </p:spPr>
      </p:pic>
      <p:sp>
        <p:nvSpPr>
          <p:cNvPr id="4" name="CaixaDeTexto 3"/>
          <p:cNvSpPr txBox="1"/>
          <p:nvPr/>
        </p:nvSpPr>
        <p:spPr>
          <a:xfrm>
            <a:off x="467544" y="6237312"/>
            <a:ext cx="2483309" cy="276999"/>
          </a:xfrm>
          <a:prstGeom prst="rect">
            <a:avLst/>
          </a:prstGeom>
          <a:noFill/>
        </p:spPr>
        <p:txBody>
          <a:bodyPr wrap="none" rtlCol="0">
            <a:spAutoFit/>
          </a:bodyPr>
          <a:lstStyle/>
          <a:p>
            <a:r>
              <a:rPr lang="en-US" sz="1200" dirty="0"/>
              <a:t>Asthma Control Questionnaire (ACQ)</a:t>
            </a:r>
            <a:endParaRPr lang="pt-BR" sz="1200" dirty="0"/>
          </a:p>
        </p:txBody>
      </p:sp>
      <p:sp>
        <p:nvSpPr>
          <p:cNvPr id="5" name="Rectangle 1"/>
          <p:cNvSpPr>
            <a:spLocks noChangeArrowheads="1"/>
          </p:cNvSpPr>
          <p:nvPr/>
        </p:nvSpPr>
        <p:spPr bwMode="auto">
          <a:xfrm>
            <a:off x="124954" y="6405572"/>
            <a:ext cx="89835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Freitas PD, et al. The role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of</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exercise</a:t>
            </a:r>
            <a:endParaRPr lang="pt-BR" altLang="pt-BR" sz="1050" dirty="0">
              <a:solidFill>
                <a:srgbClr val="000000"/>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in a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weight-loss</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program</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on</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clinical</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control</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in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obese</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adults</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with</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asthma</a:t>
            </a:r>
            <a:r>
              <a:rPr lang="pt-BR" altLang="pt-BR" sz="1050" dirty="0">
                <a:solidFill>
                  <a:srgbClr val="000000"/>
                </a:solidFill>
                <a:latin typeface="Arial" panose="020B0604020202020204" pitchFamily="34" charset="0"/>
                <a:cs typeface="Arial" panose="020B0604020202020204" pitchFamily="34" charset="0"/>
              </a:rPr>
              <a:t>:</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randomized</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controlled</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trial</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Am</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J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Respir</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Crit</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pt-BR" altLang="pt-BR" sz="105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Care</a:t>
            </a:r>
            <a:r>
              <a:rPr kumimoji="0" lang="pt-BR" altLang="pt-BR" sz="105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Med. 2017;195:32-42.</a:t>
            </a:r>
            <a:r>
              <a:rPr kumimoji="0" lang="pt-BR" altLang="pt-BR" sz="105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5961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ítulo 1"/>
          <p:cNvSpPr>
            <a:spLocks noGrp="1"/>
          </p:cNvSpPr>
          <p:nvPr>
            <p:ph type="title"/>
          </p:nvPr>
        </p:nvSpPr>
        <p:spPr>
          <a:xfrm>
            <a:off x="457200" y="34578"/>
            <a:ext cx="8229600" cy="911574"/>
          </a:xfrm>
        </p:spPr>
        <p:txBody>
          <a:bodyPr rtlCol="0">
            <a:noAutofit/>
          </a:bodyPr>
          <a:lstStyle/>
          <a:p>
            <a:pPr eaLnBrk="1" fontAlgn="auto" hangingPunct="1">
              <a:spcAft>
                <a:spcPts val="0"/>
              </a:spcAft>
              <a:defRPr/>
            </a:pPr>
            <a:r>
              <a:rPr lang="pt-BR" sz="3600" b="1" dirty="0">
                <a:solidFill>
                  <a:schemeClr val="tx2"/>
                </a:solidFill>
                <a:latin typeface="Arial" panose="020B0604020202020204" pitchFamily="34" charset="0"/>
                <a:cs typeface="Arial" panose="020B0604020202020204" pitchFamily="34" charset="0"/>
              </a:rPr>
              <a:t>Risco relativo de morte por câncer</a:t>
            </a:r>
          </a:p>
        </p:txBody>
      </p:sp>
      <p:sp>
        <p:nvSpPr>
          <p:cNvPr id="52227" name="CaixaDeTexto 9"/>
          <p:cNvSpPr txBox="1">
            <a:spLocks noChangeArrowheads="1"/>
          </p:cNvSpPr>
          <p:nvPr/>
        </p:nvSpPr>
        <p:spPr bwMode="auto">
          <a:xfrm>
            <a:off x="559940" y="6581775"/>
            <a:ext cx="854913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r>
              <a:rPr lang="pt-BR" altLang="pt-BR" sz="1050" u="none" dirty="0" err="1">
                <a:cs typeface="Arial" panose="020B0604020202020204" pitchFamily="34" charset="0"/>
              </a:rPr>
              <a:t>Calle</a:t>
            </a:r>
            <a:r>
              <a:rPr lang="pt-BR" altLang="pt-BR" sz="1050" u="none" dirty="0">
                <a:cs typeface="Arial" panose="020B0604020202020204" pitchFamily="34" charset="0"/>
              </a:rPr>
              <a:t> et al. </a:t>
            </a:r>
            <a:r>
              <a:rPr lang="en-US" altLang="pt-BR" sz="1050" u="none" dirty="0">
                <a:cs typeface="Arial" panose="020B0604020202020204" pitchFamily="34" charset="0"/>
              </a:rPr>
              <a:t>Overweight, obesity, and mortality from cancer in a prospectively studied cohort of U.S. adults. N </a:t>
            </a:r>
            <a:r>
              <a:rPr lang="en-US" altLang="pt-BR" sz="1050" u="none" dirty="0" err="1">
                <a:cs typeface="Arial" panose="020B0604020202020204" pitchFamily="34" charset="0"/>
              </a:rPr>
              <a:t>Engl</a:t>
            </a:r>
            <a:r>
              <a:rPr lang="en-US" altLang="pt-BR" sz="1050" u="none" dirty="0">
                <a:cs typeface="Arial" panose="020B0604020202020204" pitchFamily="34" charset="0"/>
              </a:rPr>
              <a:t> J Med. </a:t>
            </a:r>
            <a:r>
              <a:rPr lang="pt-BR" altLang="pt-BR" sz="1050" u="none" dirty="0">
                <a:cs typeface="Arial" panose="020B0604020202020204" pitchFamily="34" charset="0"/>
              </a:rPr>
              <a:t>2003;348(17):1625</a:t>
            </a:r>
          </a:p>
        </p:txBody>
      </p:sp>
      <p:pic>
        <p:nvPicPr>
          <p:cNvPr id="52228" name="Picture 2" descr="http://content.nejm.org/content/vol348/issue17/images/large/03f1.jpeg"/>
          <p:cNvPicPr>
            <a:picLocks noChangeAspect="1" noChangeArrowheads="1"/>
          </p:cNvPicPr>
          <p:nvPr/>
        </p:nvPicPr>
        <p:blipFill>
          <a:blip r:embed="rId2">
            <a:extLst>
              <a:ext uri="{28A0092B-C50C-407E-A947-70E740481C1C}">
                <a14:useLocalDpi xmlns:a14="http://schemas.microsoft.com/office/drawing/2010/main" val="0"/>
              </a:ext>
            </a:extLst>
          </a:blip>
          <a:srcRect b="4601"/>
          <a:stretch>
            <a:fillRect/>
          </a:stretch>
        </p:blipFill>
        <p:spPr bwMode="auto">
          <a:xfrm>
            <a:off x="2008188" y="3660775"/>
            <a:ext cx="55499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http://content.nejm.org/content/vol348/issue17/images/large/03f2.jpeg"/>
          <p:cNvPicPr>
            <a:picLocks noChangeAspect="1" noChangeArrowheads="1"/>
          </p:cNvPicPr>
          <p:nvPr/>
        </p:nvPicPr>
        <p:blipFill>
          <a:blip r:embed="rId3">
            <a:extLst>
              <a:ext uri="{28A0092B-C50C-407E-A947-70E740481C1C}">
                <a14:useLocalDpi xmlns:a14="http://schemas.microsoft.com/office/drawing/2010/main" val="0"/>
              </a:ext>
            </a:extLst>
          </a:blip>
          <a:srcRect t="10162" b="8536"/>
          <a:stretch>
            <a:fillRect/>
          </a:stretch>
        </p:blipFill>
        <p:spPr bwMode="auto">
          <a:xfrm>
            <a:off x="2035175" y="1074738"/>
            <a:ext cx="5548313"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ixaDeTexto 12"/>
          <p:cNvSpPr txBox="1"/>
          <p:nvPr/>
        </p:nvSpPr>
        <p:spPr>
          <a:xfrm rot="16200000">
            <a:off x="-483622" y="3445875"/>
            <a:ext cx="4318668" cy="400110"/>
          </a:xfrm>
          <a:prstGeom prst="rect">
            <a:avLst/>
          </a:prstGeom>
          <a:noFill/>
        </p:spPr>
        <p:txBody>
          <a:bodyPr wrap="square">
            <a:spAutoFit/>
          </a:bodyPr>
          <a:lstStyle/>
          <a:p>
            <a:pPr algn="ctr">
              <a:defRPr/>
            </a:pPr>
            <a:r>
              <a:rPr lang="pt-BR" sz="2000" b="1" u="none" dirty="0">
                <a:solidFill>
                  <a:schemeClr val="tx1">
                    <a:lumMod val="65000"/>
                    <a:lumOff val="35000"/>
                  </a:schemeClr>
                </a:solidFill>
                <a:cs typeface="Arial" pitchFamily="34" charset="0"/>
              </a:rPr>
              <a:t>Homens                          Mulheres</a:t>
            </a:r>
          </a:p>
        </p:txBody>
      </p:sp>
    </p:spTree>
    <p:extLst>
      <p:ext uri="{BB962C8B-B14F-4D97-AF65-F5344CB8AC3E}">
        <p14:creationId xmlns:p14="http://schemas.microsoft.com/office/powerpoint/2010/main" val="4246746801"/>
      </p:ext>
    </p:extLst>
  </p:cSld>
  <p:clrMapOvr>
    <a:masterClrMapping/>
  </p:clrMapOvr>
  <p:transition spd="slow"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565505" y="6559460"/>
            <a:ext cx="7507183" cy="253916"/>
          </a:xfrm>
          <a:prstGeom prst="rect">
            <a:avLst/>
          </a:prstGeom>
          <a:noFill/>
        </p:spPr>
        <p:txBody>
          <a:bodyPr wrap="none" rtlCol="0">
            <a:spAutoFit/>
          </a:bodyPr>
          <a:lstStyle/>
          <a:p>
            <a:pPr algn="r"/>
            <a:r>
              <a:rPr lang="pt-BR" sz="1050" dirty="0" err="1">
                <a:latin typeface="Arial" panose="020B0604020202020204" pitchFamily="34" charset="0"/>
                <a:cs typeface="Arial" panose="020B0604020202020204" pitchFamily="34" charset="0"/>
              </a:rPr>
              <a:t>Lordelo</a:t>
            </a:r>
            <a:r>
              <a:rPr lang="pt-BR" sz="1050" dirty="0">
                <a:latin typeface="Arial" panose="020B0604020202020204" pitchFamily="34" charset="0"/>
                <a:cs typeface="Arial" panose="020B0604020202020204" pitchFamily="34" charset="0"/>
              </a:rPr>
              <a:t> R, Mancini MC, </a:t>
            </a:r>
            <a:r>
              <a:rPr lang="pt-BR" sz="1050" dirty="0" err="1">
                <a:latin typeface="Arial" panose="020B0604020202020204" pitchFamily="34" charset="0"/>
                <a:cs typeface="Arial" panose="020B0604020202020204" pitchFamily="34" charset="0"/>
              </a:rPr>
              <a:t>et</a:t>
            </a:r>
            <a:r>
              <a:rPr lang="pt-BR" sz="1050" dirty="0">
                <a:latin typeface="Arial" panose="020B0604020202020204" pitchFamily="34" charset="0"/>
                <a:cs typeface="Arial" panose="020B0604020202020204" pitchFamily="34" charset="0"/>
              </a:rPr>
              <a:t> al. </a:t>
            </a:r>
            <a:r>
              <a:rPr lang="en-US" sz="1050" dirty="0" err="1">
                <a:latin typeface="Arial" panose="020B0604020202020204" pitchFamily="34" charset="0"/>
                <a:cs typeface="Arial" panose="020B0604020202020204" pitchFamily="34" charset="0"/>
              </a:rPr>
              <a:t>Eixos</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hormonais</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na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obesidade</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causa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ou</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efeito</a:t>
            </a:r>
            <a:r>
              <a:rPr lang="en-US" sz="1050" dirty="0">
                <a:latin typeface="Arial" panose="020B0604020202020204" pitchFamily="34" charset="0"/>
                <a:cs typeface="Arial" panose="020B0604020202020204" pitchFamily="34" charset="0"/>
              </a:rPr>
              <a:t>?</a:t>
            </a:r>
            <a:r>
              <a:rPr lang="pt-BR"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Arq</a:t>
            </a:r>
            <a:r>
              <a:rPr lang="en-US" sz="1050" dirty="0">
                <a:latin typeface="Arial" panose="020B0604020202020204" pitchFamily="34" charset="0"/>
                <a:cs typeface="Arial" panose="020B0604020202020204" pitchFamily="34" charset="0"/>
              </a:rPr>
              <a:t> Bras </a:t>
            </a:r>
            <a:r>
              <a:rPr lang="en-US" sz="1050" dirty="0" err="1">
                <a:latin typeface="Arial" panose="020B0604020202020204" pitchFamily="34" charset="0"/>
                <a:cs typeface="Arial" panose="020B0604020202020204" pitchFamily="34" charset="0"/>
              </a:rPr>
              <a:t>Endocrinol</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Metab</a:t>
            </a:r>
            <a:r>
              <a:rPr lang="en-US" sz="1050" dirty="0">
                <a:latin typeface="Arial" panose="020B0604020202020204" pitchFamily="34" charset="0"/>
                <a:cs typeface="Arial" panose="020B0604020202020204" pitchFamily="34" charset="0"/>
              </a:rPr>
              <a:t> 2007;51:343-75</a:t>
            </a:r>
            <a:endParaRPr lang="pt-BR" sz="1050" dirty="0">
              <a:latin typeface="Arial" panose="020B0604020202020204" pitchFamily="34" charset="0"/>
              <a:cs typeface="Arial" panose="020B0604020202020204" pitchFamily="34" charset="0"/>
            </a:endParaRPr>
          </a:p>
        </p:txBody>
      </p:sp>
      <p:pic>
        <p:nvPicPr>
          <p:cNvPr id="69634" name="Picture 2" descr="http://www.scielo.br/img/revistas/abem/v51n1/03f2.gif"/>
          <p:cNvPicPr>
            <a:picLocks noChangeAspect="1" noChangeArrowheads="1"/>
          </p:cNvPicPr>
          <p:nvPr/>
        </p:nvPicPr>
        <p:blipFill>
          <a:blip r:embed="rId2"/>
          <a:srcRect b="10780"/>
          <a:stretch>
            <a:fillRect/>
          </a:stretch>
        </p:blipFill>
        <p:spPr bwMode="auto">
          <a:xfrm>
            <a:off x="500033" y="764704"/>
            <a:ext cx="8302201" cy="2286016"/>
          </a:xfrm>
          <a:prstGeom prst="rect">
            <a:avLst/>
          </a:prstGeom>
          <a:noFill/>
        </p:spPr>
      </p:pic>
      <p:pic>
        <p:nvPicPr>
          <p:cNvPr id="7" name="Picture 2"/>
          <p:cNvPicPr>
            <a:picLocks noChangeAspect="1" noChangeArrowheads="1"/>
          </p:cNvPicPr>
          <p:nvPr/>
        </p:nvPicPr>
        <p:blipFill>
          <a:blip r:embed="rId3"/>
          <a:srcRect l="25781" t="21240" r="23242" b="32617"/>
          <a:stretch>
            <a:fillRect/>
          </a:stretch>
        </p:blipFill>
        <p:spPr bwMode="auto">
          <a:xfrm>
            <a:off x="2360557" y="3121460"/>
            <a:ext cx="4581152" cy="3317386"/>
          </a:xfrm>
          <a:prstGeom prst="rect">
            <a:avLst/>
          </a:prstGeom>
          <a:noFill/>
          <a:ln w="9525">
            <a:noFill/>
            <a:miter lim="800000"/>
            <a:headEnd/>
            <a:tailEnd/>
          </a:ln>
          <a:effectLst/>
        </p:spPr>
      </p:pic>
      <p:sp>
        <p:nvSpPr>
          <p:cNvPr id="5" name="CaixaDeTexto 4"/>
          <p:cNvSpPr txBox="1"/>
          <p:nvPr/>
        </p:nvSpPr>
        <p:spPr>
          <a:xfrm>
            <a:off x="357158" y="142852"/>
            <a:ext cx="8501123" cy="1077218"/>
          </a:xfrm>
          <a:prstGeom prst="rect">
            <a:avLst/>
          </a:prstGeom>
          <a:noFill/>
        </p:spPr>
        <p:txBody>
          <a:bodyPr wrap="square" rtlCol="0">
            <a:spAutoFit/>
          </a:bodyPr>
          <a:lstStyle/>
          <a:p>
            <a:pPr algn="ctr"/>
            <a:r>
              <a:rPr lang="pt-BR" sz="3200" b="1" dirty="0">
                <a:solidFill>
                  <a:schemeClr val="tx2"/>
                </a:solidFill>
                <a:latin typeface="Arial" panose="020B0604020202020204" pitchFamily="34" charset="0"/>
                <a:cs typeface="Arial" panose="020B0604020202020204" pitchFamily="34" charset="0"/>
              </a:rPr>
              <a:t>Aumento de IGF-1 livre e de insulina na obesidade = aumento de neoplasias</a:t>
            </a:r>
          </a:p>
        </p:txBody>
      </p:sp>
      <p:sp>
        <p:nvSpPr>
          <p:cNvPr id="8" name="CaixaDeTexto 7"/>
          <p:cNvSpPr txBox="1"/>
          <p:nvPr/>
        </p:nvSpPr>
        <p:spPr>
          <a:xfrm>
            <a:off x="1286542" y="6381328"/>
            <a:ext cx="7786106" cy="253916"/>
          </a:xfrm>
          <a:prstGeom prst="rect">
            <a:avLst/>
          </a:prstGeom>
          <a:noFill/>
        </p:spPr>
        <p:txBody>
          <a:bodyPr wrap="none" rtlCol="0">
            <a:spAutoFit/>
          </a:bodyPr>
          <a:lstStyle/>
          <a:p>
            <a:pPr algn="r"/>
            <a:r>
              <a:rPr lang="pt-BR" sz="1050" dirty="0" err="1">
                <a:latin typeface="Arial" panose="020B0604020202020204" pitchFamily="34" charset="0"/>
                <a:cs typeface="Arial" panose="020B0604020202020204" pitchFamily="34" charset="0"/>
              </a:rPr>
              <a:t>Rehenan</a:t>
            </a:r>
            <a:r>
              <a:rPr lang="pt-BR" sz="1050" dirty="0">
                <a:latin typeface="Arial" panose="020B0604020202020204" pitchFamily="34" charset="0"/>
                <a:cs typeface="Arial" panose="020B0604020202020204" pitchFamily="34" charset="0"/>
              </a:rPr>
              <a:t> AG, </a:t>
            </a:r>
            <a:r>
              <a:rPr lang="pt-BR" sz="1050" dirty="0" err="1">
                <a:latin typeface="Arial" panose="020B0604020202020204" pitchFamily="34" charset="0"/>
                <a:cs typeface="Arial" panose="020B0604020202020204" pitchFamily="34" charset="0"/>
              </a:rPr>
              <a:t>et</a:t>
            </a:r>
            <a:r>
              <a:rPr lang="pt-BR" sz="1050" dirty="0">
                <a:latin typeface="Arial" panose="020B0604020202020204" pitchFamily="34" charset="0"/>
                <a:cs typeface="Arial" panose="020B0604020202020204" pitchFamily="34" charset="0"/>
              </a:rPr>
              <a:t> al. </a:t>
            </a:r>
            <a:r>
              <a:rPr lang="pt-BR" sz="1050" dirty="0" err="1">
                <a:latin typeface="Arial" panose="020B0604020202020204" pitchFamily="34" charset="0"/>
                <a:cs typeface="Arial" panose="020B0604020202020204" pitchFamily="34" charset="0"/>
              </a:rPr>
              <a:t>Obesity</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and</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cancer</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pathophysiological</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and</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biological</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mechanisms</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Arch</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Physiol</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Biochem</a:t>
            </a:r>
            <a:r>
              <a:rPr lang="pt-BR" sz="1050" dirty="0">
                <a:latin typeface="Arial" panose="020B0604020202020204" pitchFamily="34" charset="0"/>
                <a:cs typeface="Arial" panose="020B0604020202020204" pitchFamily="34" charset="0"/>
              </a:rPr>
              <a:t>. 2008;114:71-83</a:t>
            </a:r>
          </a:p>
        </p:txBody>
      </p:sp>
    </p:spTree>
    <p:extLst>
      <p:ext uri="{BB962C8B-B14F-4D97-AF65-F5344CB8AC3E}">
        <p14:creationId xmlns:p14="http://schemas.microsoft.com/office/powerpoint/2010/main" val="4283665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79388" y="115888"/>
            <a:ext cx="8785225" cy="1040285"/>
          </a:xfrm>
          <a:prstGeom prst="rect">
            <a:avLst/>
          </a:prstGeom>
          <a:noFill/>
          <a:ln w="9525">
            <a:noFill/>
            <a:miter lim="800000"/>
            <a:headEnd/>
            <a:tailEnd/>
          </a:ln>
        </p:spPr>
        <p:txBody>
          <a:bodyPr>
            <a:spAutoFit/>
          </a:bodyPr>
          <a:lstStyle/>
          <a:p>
            <a:pPr algn="ctr">
              <a:lnSpc>
                <a:spcPct val="110000"/>
              </a:lnSpc>
            </a:pPr>
            <a:r>
              <a:rPr lang="pt-BR" sz="2800" b="1" dirty="0">
                <a:solidFill>
                  <a:schemeClr val="tx2"/>
                </a:solidFill>
                <a:latin typeface="Arial" panose="020B0604020202020204" pitchFamily="34" charset="0"/>
                <a:cs typeface="Arial" panose="020B0604020202020204" pitchFamily="34" charset="0"/>
              </a:rPr>
              <a:t>Aumento de citocinas relacionadas à função de células NK após perda de peso</a:t>
            </a:r>
          </a:p>
        </p:txBody>
      </p:sp>
      <p:sp>
        <p:nvSpPr>
          <p:cNvPr id="86019" name="Text Box 3"/>
          <p:cNvSpPr txBox="1">
            <a:spLocks noChangeArrowheads="1"/>
          </p:cNvSpPr>
          <p:nvPr/>
        </p:nvSpPr>
        <p:spPr bwMode="auto">
          <a:xfrm>
            <a:off x="107950" y="6397878"/>
            <a:ext cx="8947150" cy="415498"/>
          </a:xfrm>
          <a:prstGeom prst="rect">
            <a:avLst/>
          </a:prstGeom>
          <a:noFill/>
          <a:ln w="9525">
            <a:noFill/>
            <a:miter lim="800000"/>
            <a:headEnd/>
            <a:tailEnd/>
          </a:ln>
        </p:spPr>
        <p:txBody>
          <a:bodyPr>
            <a:spAutoFit/>
          </a:bodyPr>
          <a:lstStyle/>
          <a:p>
            <a:pPr algn="r"/>
            <a:r>
              <a:rPr lang="pt-BR" sz="1050" dirty="0" err="1">
                <a:solidFill>
                  <a:schemeClr val="tx2"/>
                </a:solidFill>
                <a:latin typeface="Arial" panose="020B0604020202020204" pitchFamily="34" charset="0"/>
                <a:cs typeface="Arial" panose="020B0604020202020204" pitchFamily="34" charset="0"/>
              </a:rPr>
              <a:t>Moulin</a:t>
            </a:r>
            <a:r>
              <a:rPr lang="pt-BR" sz="1050" dirty="0">
                <a:solidFill>
                  <a:schemeClr val="tx2"/>
                </a:solidFill>
                <a:latin typeface="Arial" panose="020B0604020202020204" pitchFamily="34" charset="0"/>
                <a:cs typeface="Arial" panose="020B0604020202020204" pitchFamily="34" charset="0"/>
              </a:rPr>
              <a:t> de Moraes, CM. </a:t>
            </a:r>
          </a:p>
          <a:p>
            <a:pPr algn="r"/>
            <a:r>
              <a:rPr lang="pt-BR" sz="1050" dirty="0">
                <a:solidFill>
                  <a:schemeClr val="tx2"/>
                </a:solidFill>
                <a:latin typeface="Arial" panose="020B0604020202020204" pitchFamily="34" charset="0"/>
                <a:cs typeface="Arial" panose="020B0604020202020204" pitchFamily="34" charset="0"/>
              </a:rPr>
              <a:t>Avaliação de aspectos da resposta imune de pacientes com obesidade grau III antes e após cirurgia bariátrica. Tese, Doutorado, FMUSP, 2008.</a:t>
            </a:r>
          </a:p>
        </p:txBody>
      </p:sp>
      <p:grpSp>
        <p:nvGrpSpPr>
          <p:cNvPr id="2" name="Group 204"/>
          <p:cNvGrpSpPr>
            <a:grpSpLocks/>
          </p:cNvGrpSpPr>
          <p:nvPr/>
        </p:nvGrpSpPr>
        <p:grpSpPr bwMode="auto">
          <a:xfrm>
            <a:off x="182563" y="2401888"/>
            <a:ext cx="3813175" cy="2703512"/>
            <a:chOff x="1975" y="1760"/>
            <a:chExt cx="2357" cy="1516"/>
          </a:xfrm>
        </p:grpSpPr>
        <p:sp>
          <p:nvSpPr>
            <p:cNvPr id="86058" name="Rectangle 158"/>
            <p:cNvSpPr>
              <a:spLocks noChangeArrowheads="1"/>
            </p:cNvSpPr>
            <p:nvPr/>
          </p:nvSpPr>
          <p:spPr bwMode="auto">
            <a:xfrm>
              <a:off x="2467" y="1817"/>
              <a:ext cx="1865" cy="1136"/>
            </a:xfrm>
            <a:prstGeom prst="rect">
              <a:avLst/>
            </a:prstGeom>
            <a:noFill/>
            <a:ln w="9525">
              <a:noFill/>
              <a:miter lim="800000"/>
              <a:headEnd/>
              <a:tailEnd/>
            </a:ln>
          </p:spPr>
          <p:txBody>
            <a:bodyPr/>
            <a:lstStyle/>
            <a:p>
              <a:endParaRPr lang="en-US"/>
            </a:p>
          </p:txBody>
        </p:sp>
        <p:sp>
          <p:nvSpPr>
            <p:cNvPr id="86059" name="Rectangle 159"/>
            <p:cNvSpPr>
              <a:spLocks noChangeArrowheads="1"/>
            </p:cNvSpPr>
            <p:nvPr/>
          </p:nvSpPr>
          <p:spPr bwMode="auto">
            <a:xfrm>
              <a:off x="2623" y="2696"/>
              <a:ext cx="621" cy="117"/>
            </a:xfrm>
            <a:prstGeom prst="rect">
              <a:avLst/>
            </a:prstGeom>
            <a:blipFill dpi="0" rotWithShape="0">
              <a:blip r:embed="rId3"/>
              <a:srcRect/>
              <a:tile tx="0" ty="0" sx="100000" sy="100000" flip="none" algn="tl"/>
            </a:blipFill>
            <a:ln w="30163">
              <a:solidFill>
                <a:srgbClr val="077E97"/>
              </a:solidFill>
              <a:miter lim="800000"/>
              <a:headEnd/>
              <a:tailEnd/>
            </a:ln>
          </p:spPr>
          <p:txBody>
            <a:bodyPr/>
            <a:lstStyle/>
            <a:p>
              <a:endParaRPr lang="en-US"/>
            </a:p>
          </p:txBody>
        </p:sp>
        <p:sp>
          <p:nvSpPr>
            <p:cNvPr id="86060" name="Line 160"/>
            <p:cNvSpPr>
              <a:spLocks noChangeShapeType="1"/>
            </p:cNvSpPr>
            <p:nvPr/>
          </p:nvSpPr>
          <p:spPr bwMode="auto">
            <a:xfrm>
              <a:off x="2623" y="2783"/>
              <a:ext cx="621" cy="1"/>
            </a:xfrm>
            <a:prstGeom prst="line">
              <a:avLst/>
            </a:prstGeom>
            <a:noFill/>
            <a:ln w="30163">
              <a:solidFill>
                <a:srgbClr val="077E97"/>
              </a:solidFill>
              <a:round/>
              <a:headEnd/>
              <a:tailEnd/>
            </a:ln>
          </p:spPr>
          <p:txBody>
            <a:bodyPr/>
            <a:lstStyle/>
            <a:p>
              <a:endParaRPr lang="pt-BR"/>
            </a:p>
          </p:txBody>
        </p:sp>
        <p:sp>
          <p:nvSpPr>
            <p:cNvPr id="86061" name="Line 161"/>
            <p:cNvSpPr>
              <a:spLocks noChangeShapeType="1"/>
            </p:cNvSpPr>
            <p:nvPr/>
          </p:nvSpPr>
          <p:spPr bwMode="auto">
            <a:xfrm>
              <a:off x="2934" y="2093"/>
              <a:ext cx="1" cy="603"/>
            </a:xfrm>
            <a:prstGeom prst="line">
              <a:avLst/>
            </a:prstGeom>
            <a:noFill/>
            <a:ln w="30163">
              <a:solidFill>
                <a:srgbClr val="077E97"/>
              </a:solidFill>
              <a:round/>
              <a:headEnd/>
              <a:tailEnd/>
            </a:ln>
          </p:spPr>
          <p:txBody>
            <a:bodyPr/>
            <a:lstStyle/>
            <a:p>
              <a:endParaRPr lang="pt-BR"/>
            </a:p>
          </p:txBody>
        </p:sp>
        <p:sp>
          <p:nvSpPr>
            <p:cNvPr id="86062" name="Line 162"/>
            <p:cNvSpPr>
              <a:spLocks noChangeShapeType="1"/>
            </p:cNvSpPr>
            <p:nvPr/>
          </p:nvSpPr>
          <p:spPr bwMode="auto">
            <a:xfrm>
              <a:off x="2778" y="2093"/>
              <a:ext cx="312" cy="1"/>
            </a:xfrm>
            <a:prstGeom prst="line">
              <a:avLst/>
            </a:prstGeom>
            <a:noFill/>
            <a:ln w="30163">
              <a:solidFill>
                <a:srgbClr val="077E97"/>
              </a:solidFill>
              <a:round/>
              <a:headEnd/>
              <a:tailEnd/>
            </a:ln>
          </p:spPr>
          <p:txBody>
            <a:bodyPr/>
            <a:lstStyle/>
            <a:p>
              <a:endParaRPr lang="pt-BR"/>
            </a:p>
          </p:txBody>
        </p:sp>
        <p:sp>
          <p:nvSpPr>
            <p:cNvPr id="86063" name="Line 163"/>
            <p:cNvSpPr>
              <a:spLocks noChangeShapeType="1"/>
            </p:cNvSpPr>
            <p:nvPr/>
          </p:nvSpPr>
          <p:spPr bwMode="auto">
            <a:xfrm>
              <a:off x="2934" y="2813"/>
              <a:ext cx="1" cy="99"/>
            </a:xfrm>
            <a:prstGeom prst="line">
              <a:avLst/>
            </a:prstGeom>
            <a:noFill/>
            <a:ln w="30163">
              <a:solidFill>
                <a:srgbClr val="077E97"/>
              </a:solidFill>
              <a:round/>
              <a:headEnd/>
              <a:tailEnd/>
            </a:ln>
          </p:spPr>
          <p:txBody>
            <a:bodyPr/>
            <a:lstStyle/>
            <a:p>
              <a:endParaRPr lang="pt-BR"/>
            </a:p>
          </p:txBody>
        </p:sp>
        <p:sp>
          <p:nvSpPr>
            <p:cNvPr id="86064" name="Line 164"/>
            <p:cNvSpPr>
              <a:spLocks noChangeShapeType="1"/>
            </p:cNvSpPr>
            <p:nvPr/>
          </p:nvSpPr>
          <p:spPr bwMode="auto">
            <a:xfrm>
              <a:off x="2778" y="2912"/>
              <a:ext cx="312" cy="1"/>
            </a:xfrm>
            <a:prstGeom prst="line">
              <a:avLst/>
            </a:prstGeom>
            <a:noFill/>
            <a:ln w="30163">
              <a:solidFill>
                <a:srgbClr val="077E97"/>
              </a:solidFill>
              <a:round/>
              <a:headEnd/>
              <a:tailEnd/>
            </a:ln>
          </p:spPr>
          <p:txBody>
            <a:bodyPr/>
            <a:lstStyle/>
            <a:p>
              <a:endParaRPr lang="pt-BR"/>
            </a:p>
          </p:txBody>
        </p:sp>
        <p:sp>
          <p:nvSpPr>
            <p:cNvPr id="86065" name="Rectangle 165"/>
            <p:cNvSpPr>
              <a:spLocks noChangeArrowheads="1"/>
            </p:cNvSpPr>
            <p:nvPr/>
          </p:nvSpPr>
          <p:spPr bwMode="auto">
            <a:xfrm>
              <a:off x="3555" y="2292"/>
              <a:ext cx="622" cy="527"/>
            </a:xfrm>
            <a:prstGeom prst="rect">
              <a:avLst/>
            </a:prstGeom>
            <a:blipFill dpi="0" rotWithShape="0">
              <a:blip r:embed="rId4"/>
              <a:srcRect/>
              <a:tile tx="0" ty="0" sx="100000" sy="100000" flip="none" algn="tl"/>
            </a:blipFill>
            <a:ln w="30163">
              <a:solidFill>
                <a:srgbClr val="800080"/>
              </a:solidFill>
              <a:miter lim="800000"/>
              <a:headEnd/>
              <a:tailEnd/>
            </a:ln>
          </p:spPr>
          <p:txBody>
            <a:bodyPr/>
            <a:lstStyle/>
            <a:p>
              <a:endParaRPr lang="en-US"/>
            </a:p>
          </p:txBody>
        </p:sp>
        <p:sp>
          <p:nvSpPr>
            <p:cNvPr id="86066" name="Line 166"/>
            <p:cNvSpPr>
              <a:spLocks noChangeShapeType="1"/>
            </p:cNvSpPr>
            <p:nvPr/>
          </p:nvSpPr>
          <p:spPr bwMode="auto">
            <a:xfrm>
              <a:off x="3555" y="2609"/>
              <a:ext cx="622" cy="1"/>
            </a:xfrm>
            <a:prstGeom prst="line">
              <a:avLst/>
            </a:prstGeom>
            <a:noFill/>
            <a:ln w="30163">
              <a:solidFill>
                <a:srgbClr val="800080"/>
              </a:solidFill>
              <a:round/>
              <a:headEnd/>
              <a:tailEnd/>
            </a:ln>
          </p:spPr>
          <p:txBody>
            <a:bodyPr/>
            <a:lstStyle/>
            <a:p>
              <a:endParaRPr lang="pt-BR"/>
            </a:p>
          </p:txBody>
        </p:sp>
        <p:sp>
          <p:nvSpPr>
            <p:cNvPr id="86067" name="Line 167"/>
            <p:cNvSpPr>
              <a:spLocks noChangeShapeType="1"/>
            </p:cNvSpPr>
            <p:nvPr/>
          </p:nvSpPr>
          <p:spPr bwMode="auto">
            <a:xfrm>
              <a:off x="3867" y="1828"/>
              <a:ext cx="1" cy="464"/>
            </a:xfrm>
            <a:prstGeom prst="line">
              <a:avLst/>
            </a:prstGeom>
            <a:noFill/>
            <a:ln w="30163">
              <a:solidFill>
                <a:srgbClr val="800080"/>
              </a:solidFill>
              <a:round/>
              <a:headEnd/>
              <a:tailEnd/>
            </a:ln>
          </p:spPr>
          <p:txBody>
            <a:bodyPr/>
            <a:lstStyle/>
            <a:p>
              <a:endParaRPr lang="pt-BR"/>
            </a:p>
          </p:txBody>
        </p:sp>
        <p:sp>
          <p:nvSpPr>
            <p:cNvPr id="86068" name="Line 168"/>
            <p:cNvSpPr>
              <a:spLocks noChangeShapeType="1"/>
            </p:cNvSpPr>
            <p:nvPr/>
          </p:nvSpPr>
          <p:spPr bwMode="auto">
            <a:xfrm>
              <a:off x="3711" y="1828"/>
              <a:ext cx="311" cy="1"/>
            </a:xfrm>
            <a:prstGeom prst="line">
              <a:avLst/>
            </a:prstGeom>
            <a:noFill/>
            <a:ln w="30163">
              <a:solidFill>
                <a:srgbClr val="800080"/>
              </a:solidFill>
              <a:round/>
              <a:headEnd/>
              <a:tailEnd/>
            </a:ln>
          </p:spPr>
          <p:txBody>
            <a:bodyPr/>
            <a:lstStyle/>
            <a:p>
              <a:endParaRPr lang="pt-BR"/>
            </a:p>
          </p:txBody>
        </p:sp>
        <p:sp>
          <p:nvSpPr>
            <p:cNvPr id="86069" name="Line 169"/>
            <p:cNvSpPr>
              <a:spLocks noChangeShapeType="1"/>
            </p:cNvSpPr>
            <p:nvPr/>
          </p:nvSpPr>
          <p:spPr bwMode="auto">
            <a:xfrm>
              <a:off x="3867" y="2819"/>
              <a:ext cx="1" cy="129"/>
            </a:xfrm>
            <a:prstGeom prst="line">
              <a:avLst/>
            </a:prstGeom>
            <a:noFill/>
            <a:ln w="30163">
              <a:solidFill>
                <a:srgbClr val="800080"/>
              </a:solidFill>
              <a:round/>
              <a:headEnd/>
              <a:tailEnd/>
            </a:ln>
          </p:spPr>
          <p:txBody>
            <a:bodyPr/>
            <a:lstStyle/>
            <a:p>
              <a:endParaRPr lang="pt-BR"/>
            </a:p>
          </p:txBody>
        </p:sp>
        <p:sp>
          <p:nvSpPr>
            <p:cNvPr id="86070" name="Line 170"/>
            <p:cNvSpPr>
              <a:spLocks noChangeShapeType="1"/>
            </p:cNvSpPr>
            <p:nvPr/>
          </p:nvSpPr>
          <p:spPr bwMode="auto">
            <a:xfrm>
              <a:off x="3711" y="2948"/>
              <a:ext cx="311" cy="1"/>
            </a:xfrm>
            <a:prstGeom prst="line">
              <a:avLst/>
            </a:prstGeom>
            <a:noFill/>
            <a:ln w="12700">
              <a:solidFill>
                <a:schemeClr val="tx1"/>
              </a:solidFill>
              <a:round/>
              <a:headEnd/>
              <a:tailEnd/>
            </a:ln>
          </p:spPr>
          <p:txBody>
            <a:bodyPr/>
            <a:lstStyle/>
            <a:p>
              <a:endParaRPr lang="pt-BR"/>
            </a:p>
          </p:txBody>
        </p:sp>
        <p:sp>
          <p:nvSpPr>
            <p:cNvPr id="86071" name="Rectangle 171"/>
            <p:cNvSpPr>
              <a:spLocks noChangeArrowheads="1"/>
            </p:cNvSpPr>
            <p:nvPr/>
          </p:nvSpPr>
          <p:spPr bwMode="auto">
            <a:xfrm>
              <a:off x="3107" y="1782"/>
              <a:ext cx="332"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p=0,01</a:t>
              </a:r>
            </a:p>
          </p:txBody>
        </p:sp>
        <p:sp>
          <p:nvSpPr>
            <p:cNvPr id="86072" name="Line 172"/>
            <p:cNvSpPr>
              <a:spLocks noChangeShapeType="1"/>
            </p:cNvSpPr>
            <p:nvPr/>
          </p:nvSpPr>
          <p:spPr bwMode="auto">
            <a:xfrm>
              <a:off x="2467" y="2948"/>
              <a:ext cx="1865" cy="1"/>
            </a:xfrm>
            <a:prstGeom prst="line">
              <a:avLst/>
            </a:prstGeom>
            <a:noFill/>
            <a:ln w="12700">
              <a:solidFill>
                <a:schemeClr val="tx1"/>
              </a:solidFill>
              <a:round/>
              <a:headEnd/>
              <a:tailEnd/>
            </a:ln>
          </p:spPr>
          <p:txBody>
            <a:bodyPr/>
            <a:lstStyle/>
            <a:p>
              <a:endParaRPr lang="pt-BR"/>
            </a:p>
          </p:txBody>
        </p:sp>
        <p:sp>
          <p:nvSpPr>
            <p:cNvPr id="86073" name="Line 173"/>
            <p:cNvSpPr>
              <a:spLocks noChangeShapeType="1"/>
            </p:cNvSpPr>
            <p:nvPr/>
          </p:nvSpPr>
          <p:spPr bwMode="auto">
            <a:xfrm>
              <a:off x="2934" y="2948"/>
              <a:ext cx="1" cy="34"/>
            </a:xfrm>
            <a:prstGeom prst="line">
              <a:avLst/>
            </a:prstGeom>
            <a:noFill/>
            <a:ln w="12700">
              <a:solidFill>
                <a:schemeClr val="tx1"/>
              </a:solidFill>
              <a:round/>
              <a:headEnd/>
              <a:tailEnd/>
            </a:ln>
          </p:spPr>
          <p:txBody>
            <a:bodyPr/>
            <a:lstStyle/>
            <a:p>
              <a:endParaRPr lang="pt-BR"/>
            </a:p>
          </p:txBody>
        </p:sp>
        <p:sp>
          <p:nvSpPr>
            <p:cNvPr id="86074" name="Rectangle 174"/>
            <p:cNvSpPr>
              <a:spLocks noChangeArrowheads="1"/>
            </p:cNvSpPr>
            <p:nvPr/>
          </p:nvSpPr>
          <p:spPr bwMode="auto">
            <a:xfrm>
              <a:off x="2836" y="2984"/>
              <a:ext cx="150"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pré</a:t>
              </a:r>
            </a:p>
          </p:txBody>
        </p:sp>
        <p:sp>
          <p:nvSpPr>
            <p:cNvPr id="86075" name="Line 175"/>
            <p:cNvSpPr>
              <a:spLocks noChangeShapeType="1"/>
            </p:cNvSpPr>
            <p:nvPr/>
          </p:nvSpPr>
          <p:spPr bwMode="auto">
            <a:xfrm>
              <a:off x="3867" y="2948"/>
              <a:ext cx="1" cy="34"/>
            </a:xfrm>
            <a:prstGeom prst="line">
              <a:avLst/>
            </a:prstGeom>
            <a:noFill/>
            <a:ln w="12700">
              <a:solidFill>
                <a:schemeClr val="tx1"/>
              </a:solidFill>
              <a:round/>
              <a:headEnd/>
              <a:tailEnd/>
            </a:ln>
          </p:spPr>
          <p:txBody>
            <a:bodyPr/>
            <a:lstStyle/>
            <a:p>
              <a:endParaRPr lang="pt-BR"/>
            </a:p>
          </p:txBody>
        </p:sp>
        <p:sp>
          <p:nvSpPr>
            <p:cNvPr id="86076" name="Rectangle 176"/>
            <p:cNvSpPr>
              <a:spLocks noChangeArrowheads="1"/>
            </p:cNvSpPr>
            <p:nvPr/>
          </p:nvSpPr>
          <p:spPr bwMode="auto">
            <a:xfrm>
              <a:off x="3653" y="2984"/>
              <a:ext cx="376"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6 meses</a:t>
              </a:r>
            </a:p>
          </p:txBody>
        </p:sp>
        <p:sp>
          <p:nvSpPr>
            <p:cNvPr id="86077" name="Line 177"/>
            <p:cNvSpPr>
              <a:spLocks noChangeShapeType="1"/>
            </p:cNvSpPr>
            <p:nvPr/>
          </p:nvSpPr>
          <p:spPr bwMode="auto">
            <a:xfrm flipV="1">
              <a:off x="2467" y="1817"/>
              <a:ext cx="1" cy="1131"/>
            </a:xfrm>
            <a:prstGeom prst="line">
              <a:avLst/>
            </a:prstGeom>
            <a:noFill/>
            <a:ln w="12700">
              <a:solidFill>
                <a:schemeClr val="tx1"/>
              </a:solidFill>
              <a:round/>
              <a:headEnd/>
              <a:tailEnd/>
            </a:ln>
          </p:spPr>
          <p:txBody>
            <a:bodyPr/>
            <a:lstStyle/>
            <a:p>
              <a:endParaRPr lang="pt-BR"/>
            </a:p>
          </p:txBody>
        </p:sp>
        <p:sp>
          <p:nvSpPr>
            <p:cNvPr id="86078" name="Line 178"/>
            <p:cNvSpPr>
              <a:spLocks noChangeShapeType="1"/>
            </p:cNvSpPr>
            <p:nvPr/>
          </p:nvSpPr>
          <p:spPr bwMode="auto">
            <a:xfrm flipH="1">
              <a:off x="2431" y="2948"/>
              <a:ext cx="36" cy="1"/>
            </a:xfrm>
            <a:prstGeom prst="line">
              <a:avLst/>
            </a:prstGeom>
            <a:noFill/>
            <a:ln w="12700">
              <a:solidFill>
                <a:schemeClr val="tx1"/>
              </a:solidFill>
              <a:round/>
              <a:headEnd/>
              <a:tailEnd/>
            </a:ln>
          </p:spPr>
          <p:txBody>
            <a:bodyPr/>
            <a:lstStyle/>
            <a:p>
              <a:endParaRPr lang="pt-BR"/>
            </a:p>
          </p:txBody>
        </p:sp>
        <p:sp>
          <p:nvSpPr>
            <p:cNvPr id="86079" name="Rectangle 179"/>
            <p:cNvSpPr>
              <a:spLocks noChangeArrowheads="1"/>
            </p:cNvSpPr>
            <p:nvPr/>
          </p:nvSpPr>
          <p:spPr bwMode="auto">
            <a:xfrm>
              <a:off x="2295" y="2891"/>
              <a:ext cx="59" cy="129"/>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0</a:t>
              </a:r>
            </a:p>
          </p:txBody>
        </p:sp>
        <p:sp>
          <p:nvSpPr>
            <p:cNvPr id="86080" name="Line 180"/>
            <p:cNvSpPr>
              <a:spLocks noChangeShapeType="1"/>
            </p:cNvSpPr>
            <p:nvPr/>
          </p:nvSpPr>
          <p:spPr bwMode="auto">
            <a:xfrm flipH="1">
              <a:off x="2431" y="2836"/>
              <a:ext cx="36" cy="1"/>
            </a:xfrm>
            <a:prstGeom prst="line">
              <a:avLst/>
            </a:prstGeom>
            <a:noFill/>
            <a:ln w="12700">
              <a:solidFill>
                <a:schemeClr val="tx1"/>
              </a:solidFill>
              <a:round/>
              <a:headEnd/>
              <a:tailEnd/>
            </a:ln>
          </p:spPr>
          <p:txBody>
            <a:bodyPr/>
            <a:lstStyle/>
            <a:p>
              <a:endParaRPr lang="pt-BR"/>
            </a:p>
          </p:txBody>
        </p:sp>
        <p:sp>
          <p:nvSpPr>
            <p:cNvPr id="86081" name="Line 182"/>
            <p:cNvSpPr>
              <a:spLocks noChangeShapeType="1"/>
            </p:cNvSpPr>
            <p:nvPr/>
          </p:nvSpPr>
          <p:spPr bwMode="auto">
            <a:xfrm flipH="1">
              <a:off x="2431" y="2722"/>
              <a:ext cx="36" cy="1"/>
            </a:xfrm>
            <a:prstGeom prst="line">
              <a:avLst/>
            </a:prstGeom>
            <a:noFill/>
            <a:ln w="12700">
              <a:solidFill>
                <a:schemeClr val="tx1"/>
              </a:solidFill>
              <a:round/>
              <a:headEnd/>
              <a:tailEnd/>
            </a:ln>
          </p:spPr>
          <p:txBody>
            <a:bodyPr/>
            <a:lstStyle/>
            <a:p>
              <a:endParaRPr lang="pt-BR"/>
            </a:p>
          </p:txBody>
        </p:sp>
        <p:sp>
          <p:nvSpPr>
            <p:cNvPr id="86082" name="Rectangle 183"/>
            <p:cNvSpPr>
              <a:spLocks noChangeArrowheads="1"/>
            </p:cNvSpPr>
            <p:nvPr/>
          </p:nvSpPr>
          <p:spPr bwMode="auto">
            <a:xfrm>
              <a:off x="2188" y="2666"/>
              <a:ext cx="177"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200</a:t>
              </a:r>
            </a:p>
          </p:txBody>
        </p:sp>
        <p:sp>
          <p:nvSpPr>
            <p:cNvPr id="86083" name="Line 184"/>
            <p:cNvSpPr>
              <a:spLocks noChangeShapeType="1"/>
            </p:cNvSpPr>
            <p:nvPr/>
          </p:nvSpPr>
          <p:spPr bwMode="auto">
            <a:xfrm flipH="1">
              <a:off x="2431" y="2609"/>
              <a:ext cx="36" cy="1"/>
            </a:xfrm>
            <a:prstGeom prst="line">
              <a:avLst/>
            </a:prstGeom>
            <a:noFill/>
            <a:ln w="12700">
              <a:solidFill>
                <a:schemeClr val="tx1"/>
              </a:solidFill>
              <a:round/>
              <a:headEnd/>
              <a:tailEnd/>
            </a:ln>
          </p:spPr>
          <p:txBody>
            <a:bodyPr/>
            <a:lstStyle/>
            <a:p>
              <a:endParaRPr lang="pt-BR"/>
            </a:p>
          </p:txBody>
        </p:sp>
        <p:sp>
          <p:nvSpPr>
            <p:cNvPr id="86084" name="Line 186"/>
            <p:cNvSpPr>
              <a:spLocks noChangeShapeType="1"/>
            </p:cNvSpPr>
            <p:nvPr/>
          </p:nvSpPr>
          <p:spPr bwMode="auto">
            <a:xfrm flipH="1">
              <a:off x="2431" y="2496"/>
              <a:ext cx="36" cy="1"/>
            </a:xfrm>
            <a:prstGeom prst="line">
              <a:avLst/>
            </a:prstGeom>
            <a:noFill/>
            <a:ln w="12700">
              <a:solidFill>
                <a:schemeClr val="tx1"/>
              </a:solidFill>
              <a:round/>
              <a:headEnd/>
              <a:tailEnd/>
            </a:ln>
          </p:spPr>
          <p:txBody>
            <a:bodyPr/>
            <a:lstStyle/>
            <a:p>
              <a:endParaRPr lang="pt-BR"/>
            </a:p>
          </p:txBody>
        </p:sp>
        <p:sp>
          <p:nvSpPr>
            <p:cNvPr id="86085" name="Rectangle 187"/>
            <p:cNvSpPr>
              <a:spLocks noChangeArrowheads="1"/>
            </p:cNvSpPr>
            <p:nvPr/>
          </p:nvSpPr>
          <p:spPr bwMode="auto">
            <a:xfrm>
              <a:off x="2188" y="2439"/>
              <a:ext cx="177"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400</a:t>
              </a:r>
            </a:p>
          </p:txBody>
        </p:sp>
        <p:sp>
          <p:nvSpPr>
            <p:cNvPr id="86086" name="Line 188"/>
            <p:cNvSpPr>
              <a:spLocks noChangeShapeType="1"/>
            </p:cNvSpPr>
            <p:nvPr/>
          </p:nvSpPr>
          <p:spPr bwMode="auto">
            <a:xfrm flipH="1">
              <a:off x="2431" y="2383"/>
              <a:ext cx="36" cy="1"/>
            </a:xfrm>
            <a:prstGeom prst="line">
              <a:avLst/>
            </a:prstGeom>
            <a:noFill/>
            <a:ln w="12700">
              <a:solidFill>
                <a:schemeClr val="tx1"/>
              </a:solidFill>
              <a:round/>
              <a:headEnd/>
              <a:tailEnd/>
            </a:ln>
          </p:spPr>
          <p:txBody>
            <a:bodyPr/>
            <a:lstStyle/>
            <a:p>
              <a:endParaRPr lang="pt-BR"/>
            </a:p>
          </p:txBody>
        </p:sp>
        <p:sp>
          <p:nvSpPr>
            <p:cNvPr id="86087" name="Line 190"/>
            <p:cNvSpPr>
              <a:spLocks noChangeShapeType="1"/>
            </p:cNvSpPr>
            <p:nvPr/>
          </p:nvSpPr>
          <p:spPr bwMode="auto">
            <a:xfrm flipH="1">
              <a:off x="2431" y="2270"/>
              <a:ext cx="36" cy="1"/>
            </a:xfrm>
            <a:prstGeom prst="line">
              <a:avLst/>
            </a:prstGeom>
            <a:noFill/>
            <a:ln w="12700">
              <a:solidFill>
                <a:schemeClr val="tx1"/>
              </a:solidFill>
              <a:round/>
              <a:headEnd/>
              <a:tailEnd/>
            </a:ln>
          </p:spPr>
          <p:txBody>
            <a:bodyPr/>
            <a:lstStyle/>
            <a:p>
              <a:endParaRPr lang="pt-BR"/>
            </a:p>
          </p:txBody>
        </p:sp>
        <p:sp>
          <p:nvSpPr>
            <p:cNvPr id="86088" name="Rectangle 191"/>
            <p:cNvSpPr>
              <a:spLocks noChangeArrowheads="1"/>
            </p:cNvSpPr>
            <p:nvPr/>
          </p:nvSpPr>
          <p:spPr bwMode="auto">
            <a:xfrm>
              <a:off x="2188" y="2213"/>
              <a:ext cx="177"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600</a:t>
              </a:r>
            </a:p>
          </p:txBody>
        </p:sp>
        <p:sp>
          <p:nvSpPr>
            <p:cNvPr id="86089" name="Line 192"/>
            <p:cNvSpPr>
              <a:spLocks noChangeShapeType="1"/>
            </p:cNvSpPr>
            <p:nvPr/>
          </p:nvSpPr>
          <p:spPr bwMode="auto">
            <a:xfrm flipH="1">
              <a:off x="2431" y="2157"/>
              <a:ext cx="36" cy="1"/>
            </a:xfrm>
            <a:prstGeom prst="line">
              <a:avLst/>
            </a:prstGeom>
            <a:noFill/>
            <a:ln w="12700">
              <a:solidFill>
                <a:schemeClr val="tx1"/>
              </a:solidFill>
              <a:round/>
              <a:headEnd/>
              <a:tailEnd/>
            </a:ln>
          </p:spPr>
          <p:txBody>
            <a:bodyPr/>
            <a:lstStyle/>
            <a:p>
              <a:endParaRPr lang="pt-BR"/>
            </a:p>
          </p:txBody>
        </p:sp>
        <p:sp>
          <p:nvSpPr>
            <p:cNvPr id="86090" name="Line 194"/>
            <p:cNvSpPr>
              <a:spLocks noChangeShapeType="1"/>
            </p:cNvSpPr>
            <p:nvPr/>
          </p:nvSpPr>
          <p:spPr bwMode="auto">
            <a:xfrm flipH="1">
              <a:off x="2431" y="2044"/>
              <a:ext cx="36" cy="1"/>
            </a:xfrm>
            <a:prstGeom prst="line">
              <a:avLst/>
            </a:prstGeom>
            <a:noFill/>
            <a:ln w="12700">
              <a:solidFill>
                <a:schemeClr val="tx1"/>
              </a:solidFill>
              <a:round/>
              <a:headEnd/>
              <a:tailEnd/>
            </a:ln>
          </p:spPr>
          <p:txBody>
            <a:bodyPr/>
            <a:lstStyle/>
            <a:p>
              <a:endParaRPr lang="pt-BR"/>
            </a:p>
          </p:txBody>
        </p:sp>
        <p:sp>
          <p:nvSpPr>
            <p:cNvPr id="86091" name="Rectangle 195"/>
            <p:cNvSpPr>
              <a:spLocks noChangeArrowheads="1"/>
            </p:cNvSpPr>
            <p:nvPr/>
          </p:nvSpPr>
          <p:spPr bwMode="auto">
            <a:xfrm>
              <a:off x="2188" y="1987"/>
              <a:ext cx="177"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800</a:t>
              </a:r>
            </a:p>
          </p:txBody>
        </p:sp>
        <p:sp>
          <p:nvSpPr>
            <p:cNvPr id="86092" name="Line 196"/>
            <p:cNvSpPr>
              <a:spLocks noChangeShapeType="1"/>
            </p:cNvSpPr>
            <p:nvPr/>
          </p:nvSpPr>
          <p:spPr bwMode="auto">
            <a:xfrm flipH="1">
              <a:off x="2431" y="1930"/>
              <a:ext cx="36" cy="1"/>
            </a:xfrm>
            <a:prstGeom prst="line">
              <a:avLst/>
            </a:prstGeom>
            <a:noFill/>
            <a:ln w="12700">
              <a:solidFill>
                <a:schemeClr val="tx1"/>
              </a:solidFill>
              <a:round/>
              <a:headEnd/>
              <a:tailEnd/>
            </a:ln>
          </p:spPr>
          <p:txBody>
            <a:bodyPr/>
            <a:lstStyle/>
            <a:p>
              <a:endParaRPr lang="pt-BR"/>
            </a:p>
          </p:txBody>
        </p:sp>
        <p:sp>
          <p:nvSpPr>
            <p:cNvPr id="86093" name="Line 198"/>
            <p:cNvSpPr>
              <a:spLocks noChangeShapeType="1"/>
            </p:cNvSpPr>
            <p:nvPr/>
          </p:nvSpPr>
          <p:spPr bwMode="auto">
            <a:xfrm flipH="1">
              <a:off x="2431" y="1817"/>
              <a:ext cx="36" cy="1"/>
            </a:xfrm>
            <a:prstGeom prst="line">
              <a:avLst/>
            </a:prstGeom>
            <a:noFill/>
            <a:ln w="12700">
              <a:solidFill>
                <a:schemeClr val="tx1"/>
              </a:solidFill>
              <a:round/>
              <a:headEnd/>
              <a:tailEnd/>
            </a:ln>
          </p:spPr>
          <p:txBody>
            <a:bodyPr/>
            <a:lstStyle/>
            <a:p>
              <a:endParaRPr lang="pt-BR"/>
            </a:p>
          </p:txBody>
        </p:sp>
        <p:sp>
          <p:nvSpPr>
            <p:cNvPr id="86094" name="Rectangle 199"/>
            <p:cNvSpPr>
              <a:spLocks noChangeArrowheads="1"/>
            </p:cNvSpPr>
            <p:nvPr/>
          </p:nvSpPr>
          <p:spPr bwMode="auto">
            <a:xfrm>
              <a:off x="2134" y="1760"/>
              <a:ext cx="235" cy="128"/>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1000</a:t>
              </a:r>
            </a:p>
          </p:txBody>
        </p:sp>
        <p:sp>
          <p:nvSpPr>
            <p:cNvPr id="86095" name="Rectangle 201"/>
            <p:cNvSpPr>
              <a:spLocks noChangeArrowheads="1"/>
            </p:cNvSpPr>
            <p:nvPr/>
          </p:nvSpPr>
          <p:spPr bwMode="auto">
            <a:xfrm>
              <a:off x="3198" y="3131"/>
              <a:ext cx="318" cy="145"/>
            </a:xfrm>
            <a:prstGeom prst="rect">
              <a:avLst/>
            </a:prstGeom>
            <a:noFill/>
            <a:ln w="9525">
              <a:noFill/>
              <a:miter lim="800000"/>
              <a:headEnd/>
              <a:tailEnd/>
            </a:ln>
          </p:spPr>
          <p:txBody>
            <a:bodyPr wrap="none" lIns="0" tIns="0" rIns="0" bIns="0">
              <a:spAutoFit/>
            </a:bodyPr>
            <a:lstStyle/>
            <a:p>
              <a:r>
                <a:rPr lang="pt-BR" sz="1700">
                  <a:solidFill>
                    <a:schemeClr val="tx2"/>
                  </a:solidFill>
                  <a:latin typeface="Times New Roman" pitchFamily="18" charset="0"/>
                </a:rPr>
                <a:t>IFN-</a:t>
              </a:r>
              <a:r>
                <a:rPr lang="el-GR" sz="1700">
                  <a:solidFill>
                    <a:schemeClr val="tx2"/>
                  </a:solidFill>
                  <a:latin typeface="Times New Roman" pitchFamily="18" charset="0"/>
                  <a:cs typeface="Times New Roman" pitchFamily="18" charset="0"/>
                </a:rPr>
                <a:t>γ</a:t>
              </a:r>
            </a:p>
          </p:txBody>
        </p:sp>
        <p:sp>
          <p:nvSpPr>
            <p:cNvPr id="86096" name="Rectangle 203"/>
            <p:cNvSpPr>
              <a:spLocks noChangeArrowheads="1"/>
            </p:cNvSpPr>
            <p:nvPr/>
          </p:nvSpPr>
          <p:spPr bwMode="auto">
            <a:xfrm rot="-5400000">
              <a:off x="1904" y="2311"/>
              <a:ext cx="284" cy="141"/>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pg/mL</a:t>
              </a:r>
            </a:p>
          </p:txBody>
        </p:sp>
      </p:grpSp>
      <p:grpSp>
        <p:nvGrpSpPr>
          <p:cNvPr id="3" name="Group 244"/>
          <p:cNvGrpSpPr>
            <a:grpSpLocks/>
          </p:cNvGrpSpPr>
          <p:nvPr/>
        </p:nvGrpSpPr>
        <p:grpSpPr bwMode="auto">
          <a:xfrm>
            <a:off x="4502150" y="2349500"/>
            <a:ext cx="4391025" cy="2633663"/>
            <a:chOff x="2635" y="1785"/>
            <a:chExt cx="2415" cy="1492"/>
          </a:xfrm>
        </p:grpSpPr>
        <p:sp>
          <p:nvSpPr>
            <p:cNvPr id="86023" name="Rectangle 205"/>
            <p:cNvSpPr>
              <a:spLocks noChangeArrowheads="1"/>
            </p:cNvSpPr>
            <p:nvPr/>
          </p:nvSpPr>
          <p:spPr bwMode="auto">
            <a:xfrm>
              <a:off x="3132" y="1849"/>
              <a:ext cx="1918" cy="1169"/>
            </a:xfrm>
            <a:prstGeom prst="rect">
              <a:avLst/>
            </a:prstGeom>
            <a:noFill/>
            <a:ln w="9525">
              <a:noFill/>
              <a:miter lim="800000"/>
              <a:headEnd/>
              <a:tailEnd/>
            </a:ln>
          </p:spPr>
          <p:txBody>
            <a:bodyPr/>
            <a:lstStyle/>
            <a:p>
              <a:endParaRPr lang="en-US"/>
            </a:p>
          </p:txBody>
        </p:sp>
        <p:sp>
          <p:nvSpPr>
            <p:cNvPr id="86024" name="Rectangle 206"/>
            <p:cNvSpPr>
              <a:spLocks noChangeArrowheads="1"/>
            </p:cNvSpPr>
            <p:nvPr/>
          </p:nvSpPr>
          <p:spPr bwMode="auto">
            <a:xfrm>
              <a:off x="3291" y="2820"/>
              <a:ext cx="639" cy="140"/>
            </a:xfrm>
            <a:prstGeom prst="rect">
              <a:avLst/>
            </a:prstGeom>
            <a:blipFill dpi="0" rotWithShape="0">
              <a:blip r:embed="rId3"/>
              <a:srcRect/>
              <a:tile tx="0" ty="0" sx="100000" sy="100000" flip="none" algn="tl"/>
            </a:blipFill>
            <a:ln w="30163">
              <a:solidFill>
                <a:srgbClr val="077E97"/>
              </a:solidFill>
              <a:miter lim="800000"/>
              <a:headEnd/>
              <a:tailEnd/>
            </a:ln>
          </p:spPr>
          <p:txBody>
            <a:bodyPr/>
            <a:lstStyle/>
            <a:p>
              <a:endParaRPr lang="en-US"/>
            </a:p>
          </p:txBody>
        </p:sp>
        <p:sp>
          <p:nvSpPr>
            <p:cNvPr id="86025" name="Line 207"/>
            <p:cNvSpPr>
              <a:spLocks noChangeShapeType="1"/>
            </p:cNvSpPr>
            <p:nvPr/>
          </p:nvSpPr>
          <p:spPr bwMode="auto">
            <a:xfrm>
              <a:off x="3291" y="2885"/>
              <a:ext cx="639" cy="1"/>
            </a:xfrm>
            <a:prstGeom prst="line">
              <a:avLst/>
            </a:prstGeom>
            <a:noFill/>
            <a:ln w="30163">
              <a:solidFill>
                <a:srgbClr val="077E97"/>
              </a:solidFill>
              <a:round/>
              <a:headEnd/>
              <a:tailEnd/>
            </a:ln>
          </p:spPr>
          <p:txBody>
            <a:bodyPr/>
            <a:lstStyle/>
            <a:p>
              <a:endParaRPr lang="pt-BR"/>
            </a:p>
          </p:txBody>
        </p:sp>
        <p:sp>
          <p:nvSpPr>
            <p:cNvPr id="86026" name="Line 208"/>
            <p:cNvSpPr>
              <a:spLocks noChangeShapeType="1"/>
            </p:cNvSpPr>
            <p:nvPr/>
          </p:nvSpPr>
          <p:spPr bwMode="auto">
            <a:xfrm>
              <a:off x="3611" y="2545"/>
              <a:ext cx="1" cy="275"/>
            </a:xfrm>
            <a:prstGeom prst="line">
              <a:avLst/>
            </a:prstGeom>
            <a:noFill/>
            <a:ln w="30163">
              <a:solidFill>
                <a:srgbClr val="077E97"/>
              </a:solidFill>
              <a:round/>
              <a:headEnd/>
              <a:tailEnd/>
            </a:ln>
          </p:spPr>
          <p:txBody>
            <a:bodyPr/>
            <a:lstStyle/>
            <a:p>
              <a:endParaRPr lang="pt-BR"/>
            </a:p>
          </p:txBody>
        </p:sp>
        <p:sp>
          <p:nvSpPr>
            <p:cNvPr id="86027" name="Line 209"/>
            <p:cNvSpPr>
              <a:spLocks noChangeShapeType="1"/>
            </p:cNvSpPr>
            <p:nvPr/>
          </p:nvSpPr>
          <p:spPr bwMode="auto">
            <a:xfrm>
              <a:off x="3451" y="2545"/>
              <a:ext cx="321" cy="1"/>
            </a:xfrm>
            <a:prstGeom prst="line">
              <a:avLst/>
            </a:prstGeom>
            <a:noFill/>
            <a:ln w="30163">
              <a:solidFill>
                <a:srgbClr val="077E97"/>
              </a:solidFill>
              <a:round/>
              <a:headEnd/>
              <a:tailEnd/>
            </a:ln>
          </p:spPr>
          <p:txBody>
            <a:bodyPr/>
            <a:lstStyle/>
            <a:p>
              <a:endParaRPr lang="pt-BR"/>
            </a:p>
          </p:txBody>
        </p:sp>
        <p:sp>
          <p:nvSpPr>
            <p:cNvPr id="86028" name="Line 210"/>
            <p:cNvSpPr>
              <a:spLocks noChangeShapeType="1"/>
            </p:cNvSpPr>
            <p:nvPr/>
          </p:nvSpPr>
          <p:spPr bwMode="auto">
            <a:xfrm>
              <a:off x="3611" y="2960"/>
              <a:ext cx="1" cy="53"/>
            </a:xfrm>
            <a:prstGeom prst="line">
              <a:avLst/>
            </a:prstGeom>
            <a:noFill/>
            <a:ln w="30163">
              <a:solidFill>
                <a:srgbClr val="077E97"/>
              </a:solidFill>
              <a:round/>
              <a:headEnd/>
              <a:tailEnd/>
            </a:ln>
          </p:spPr>
          <p:txBody>
            <a:bodyPr/>
            <a:lstStyle/>
            <a:p>
              <a:endParaRPr lang="pt-BR"/>
            </a:p>
          </p:txBody>
        </p:sp>
        <p:sp>
          <p:nvSpPr>
            <p:cNvPr id="86029" name="Line 211"/>
            <p:cNvSpPr>
              <a:spLocks noChangeShapeType="1"/>
            </p:cNvSpPr>
            <p:nvPr/>
          </p:nvSpPr>
          <p:spPr bwMode="auto">
            <a:xfrm>
              <a:off x="3451" y="3013"/>
              <a:ext cx="321" cy="1"/>
            </a:xfrm>
            <a:prstGeom prst="line">
              <a:avLst/>
            </a:prstGeom>
            <a:noFill/>
            <a:ln w="12700">
              <a:solidFill>
                <a:schemeClr val="tx1"/>
              </a:solidFill>
              <a:round/>
              <a:headEnd/>
              <a:tailEnd/>
            </a:ln>
          </p:spPr>
          <p:txBody>
            <a:bodyPr/>
            <a:lstStyle/>
            <a:p>
              <a:endParaRPr lang="pt-BR"/>
            </a:p>
          </p:txBody>
        </p:sp>
        <p:sp>
          <p:nvSpPr>
            <p:cNvPr id="86030" name="Rectangle 212"/>
            <p:cNvSpPr>
              <a:spLocks noChangeArrowheads="1"/>
            </p:cNvSpPr>
            <p:nvPr/>
          </p:nvSpPr>
          <p:spPr bwMode="auto">
            <a:xfrm>
              <a:off x="4250" y="2459"/>
              <a:ext cx="640" cy="480"/>
            </a:xfrm>
            <a:prstGeom prst="rect">
              <a:avLst/>
            </a:prstGeom>
            <a:blipFill dpi="0" rotWithShape="0">
              <a:blip r:embed="rId4"/>
              <a:srcRect/>
              <a:tile tx="0" ty="0" sx="100000" sy="100000" flip="none" algn="tl"/>
            </a:blipFill>
            <a:ln w="30163">
              <a:solidFill>
                <a:srgbClr val="800080"/>
              </a:solidFill>
              <a:miter lim="800000"/>
              <a:headEnd/>
              <a:tailEnd/>
            </a:ln>
          </p:spPr>
          <p:txBody>
            <a:bodyPr/>
            <a:lstStyle/>
            <a:p>
              <a:endParaRPr lang="en-US"/>
            </a:p>
          </p:txBody>
        </p:sp>
        <p:sp>
          <p:nvSpPr>
            <p:cNvPr id="86031" name="Line 213"/>
            <p:cNvSpPr>
              <a:spLocks noChangeShapeType="1"/>
            </p:cNvSpPr>
            <p:nvPr/>
          </p:nvSpPr>
          <p:spPr bwMode="auto">
            <a:xfrm>
              <a:off x="4250" y="2681"/>
              <a:ext cx="640" cy="1"/>
            </a:xfrm>
            <a:prstGeom prst="line">
              <a:avLst/>
            </a:prstGeom>
            <a:noFill/>
            <a:ln w="30163">
              <a:solidFill>
                <a:srgbClr val="800080"/>
              </a:solidFill>
              <a:round/>
              <a:headEnd/>
              <a:tailEnd/>
            </a:ln>
          </p:spPr>
          <p:txBody>
            <a:bodyPr/>
            <a:lstStyle/>
            <a:p>
              <a:endParaRPr lang="pt-BR"/>
            </a:p>
          </p:txBody>
        </p:sp>
        <p:sp>
          <p:nvSpPr>
            <p:cNvPr id="86032" name="Line 214"/>
            <p:cNvSpPr>
              <a:spLocks noChangeShapeType="1"/>
            </p:cNvSpPr>
            <p:nvPr/>
          </p:nvSpPr>
          <p:spPr bwMode="auto">
            <a:xfrm>
              <a:off x="4570" y="1899"/>
              <a:ext cx="1" cy="560"/>
            </a:xfrm>
            <a:prstGeom prst="line">
              <a:avLst/>
            </a:prstGeom>
            <a:noFill/>
            <a:ln w="30163">
              <a:solidFill>
                <a:srgbClr val="800080"/>
              </a:solidFill>
              <a:round/>
              <a:headEnd/>
              <a:tailEnd/>
            </a:ln>
          </p:spPr>
          <p:txBody>
            <a:bodyPr/>
            <a:lstStyle/>
            <a:p>
              <a:endParaRPr lang="pt-BR"/>
            </a:p>
          </p:txBody>
        </p:sp>
        <p:sp>
          <p:nvSpPr>
            <p:cNvPr id="86033" name="Line 215"/>
            <p:cNvSpPr>
              <a:spLocks noChangeShapeType="1"/>
            </p:cNvSpPr>
            <p:nvPr/>
          </p:nvSpPr>
          <p:spPr bwMode="auto">
            <a:xfrm>
              <a:off x="4411" y="1899"/>
              <a:ext cx="320" cy="1"/>
            </a:xfrm>
            <a:prstGeom prst="line">
              <a:avLst/>
            </a:prstGeom>
            <a:noFill/>
            <a:ln w="30163">
              <a:solidFill>
                <a:srgbClr val="800080"/>
              </a:solidFill>
              <a:round/>
              <a:headEnd/>
              <a:tailEnd/>
            </a:ln>
          </p:spPr>
          <p:txBody>
            <a:bodyPr/>
            <a:lstStyle/>
            <a:p>
              <a:endParaRPr lang="pt-BR"/>
            </a:p>
          </p:txBody>
        </p:sp>
        <p:sp>
          <p:nvSpPr>
            <p:cNvPr id="86034" name="Line 216"/>
            <p:cNvSpPr>
              <a:spLocks noChangeShapeType="1"/>
            </p:cNvSpPr>
            <p:nvPr/>
          </p:nvSpPr>
          <p:spPr bwMode="auto">
            <a:xfrm>
              <a:off x="4570" y="2939"/>
              <a:ext cx="1" cy="46"/>
            </a:xfrm>
            <a:prstGeom prst="line">
              <a:avLst/>
            </a:prstGeom>
            <a:noFill/>
            <a:ln w="30163">
              <a:solidFill>
                <a:srgbClr val="800080"/>
              </a:solidFill>
              <a:round/>
              <a:headEnd/>
              <a:tailEnd/>
            </a:ln>
          </p:spPr>
          <p:txBody>
            <a:bodyPr/>
            <a:lstStyle/>
            <a:p>
              <a:endParaRPr lang="pt-BR"/>
            </a:p>
          </p:txBody>
        </p:sp>
        <p:sp>
          <p:nvSpPr>
            <p:cNvPr id="86035" name="Line 217"/>
            <p:cNvSpPr>
              <a:spLocks noChangeShapeType="1"/>
            </p:cNvSpPr>
            <p:nvPr/>
          </p:nvSpPr>
          <p:spPr bwMode="auto">
            <a:xfrm>
              <a:off x="4411" y="2985"/>
              <a:ext cx="320" cy="1"/>
            </a:xfrm>
            <a:prstGeom prst="line">
              <a:avLst/>
            </a:prstGeom>
            <a:noFill/>
            <a:ln w="30163">
              <a:solidFill>
                <a:srgbClr val="800080"/>
              </a:solidFill>
              <a:round/>
              <a:headEnd/>
              <a:tailEnd/>
            </a:ln>
          </p:spPr>
          <p:txBody>
            <a:bodyPr/>
            <a:lstStyle/>
            <a:p>
              <a:endParaRPr lang="pt-BR"/>
            </a:p>
          </p:txBody>
        </p:sp>
        <p:sp>
          <p:nvSpPr>
            <p:cNvPr id="86036" name="Rectangle 218"/>
            <p:cNvSpPr>
              <a:spLocks noChangeArrowheads="1"/>
            </p:cNvSpPr>
            <p:nvPr/>
          </p:nvSpPr>
          <p:spPr bwMode="auto">
            <a:xfrm>
              <a:off x="3696" y="1925"/>
              <a:ext cx="426" cy="130"/>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p= 0,0003</a:t>
              </a:r>
            </a:p>
          </p:txBody>
        </p:sp>
        <p:sp>
          <p:nvSpPr>
            <p:cNvPr id="86037" name="Line 219"/>
            <p:cNvSpPr>
              <a:spLocks noChangeShapeType="1"/>
            </p:cNvSpPr>
            <p:nvPr/>
          </p:nvSpPr>
          <p:spPr bwMode="auto">
            <a:xfrm>
              <a:off x="3132" y="3013"/>
              <a:ext cx="1918" cy="1"/>
            </a:xfrm>
            <a:prstGeom prst="line">
              <a:avLst/>
            </a:prstGeom>
            <a:noFill/>
            <a:ln w="12700">
              <a:solidFill>
                <a:schemeClr val="tx1"/>
              </a:solidFill>
              <a:round/>
              <a:headEnd/>
              <a:tailEnd/>
            </a:ln>
          </p:spPr>
          <p:txBody>
            <a:bodyPr/>
            <a:lstStyle/>
            <a:p>
              <a:endParaRPr lang="pt-BR"/>
            </a:p>
          </p:txBody>
        </p:sp>
        <p:sp>
          <p:nvSpPr>
            <p:cNvPr id="86038" name="Line 220"/>
            <p:cNvSpPr>
              <a:spLocks noChangeShapeType="1"/>
            </p:cNvSpPr>
            <p:nvPr/>
          </p:nvSpPr>
          <p:spPr bwMode="auto">
            <a:xfrm>
              <a:off x="3611" y="3013"/>
              <a:ext cx="1" cy="34"/>
            </a:xfrm>
            <a:prstGeom prst="line">
              <a:avLst/>
            </a:prstGeom>
            <a:noFill/>
            <a:ln w="12700">
              <a:solidFill>
                <a:schemeClr val="tx1"/>
              </a:solidFill>
              <a:round/>
              <a:headEnd/>
              <a:tailEnd/>
            </a:ln>
          </p:spPr>
          <p:txBody>
            <a:bodyPr/>
            <a:lstStyle/>
            <a:p>
              <a:endParaRPr lang="pt-BR"/>
            </a:p>
          </p:txBody>
        </p:sp>
        <p:sp>
          <p:nvSpPr>
            <p:cNvPr id="86039" name="Rectangle 221"/>
            <p:cNvSpPr>
              <a:spLocks noChangeArrowheads="1"/>
            </p:cNvSpPr>
            <p:nvPr/>
          </p:nvSpPr>
          <p:spPr bwMode="auto">
            <a:xfrm>
              <a:off x="3513" y="3049"/>
              <a:ext cx="134" cy="129"/>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pré</a:t>
              </a:r>
            </a:p>
          </p:txBody>
        </p:sp>
        <p:sp>
          <p:nvSpPr>
            <p:cNvPr id="86040" name="Line 222"/>
            <p:cNvSpPr>
              <a:spLocks noChangeShapeType="1"/>
            </p:cNvSpPr>
            <p:nvPr/>
          </p:nvSpPr>
          <p:spPr bwMode="auto">
            <a:xfrm>
              <a:off x="4570" y="3013"/>
              <a:ext cx="1" cy="34"/>
            </a:xfrm>
            <a:prstGeom prst="line">
              <a:avLst/>
            </a:prstGeom>
            <a:noFill/>
            <a:ln w="12700">
              <a:solidFill>
                <a:schemeClr val="tx1"/>
              </a:solidFill>
              <a:round/>
              <a:headEnd/>
              <a:tailEnd/>
            </a:ln>
          </p:spPr>
          <p:txBody>
            <a:bodyPr/>
            <a:lstStyle/>
            <a:p>
              <a:endParaRPr lang="pt-BR"/>
            </a:p>
          </p:txBody>
        </p:sp>
        <p:sp>
          <p:nvSpPr>
            <p:cNvPr id="86041" name="Rectangle 223"/>
            <p:cNvSpPr>
              <a:spLocks noChangeArrowheads="1"/>
            </p:cNvSpPr>
            <p:nvPr/>
          </p:nvSpPr>
          <p:spPr bwMode="auto">
            <a:xfrm>
              <a:off x="4356" y="3049"/>
              <a:ext cx="334" cy="129"/>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6 meses</a:t>
              </a:r>
            </a:p>
          </p:txBody>
        </p:sp>
        <p:sp>
          <p:nvSpPr>
            <p:cNvPr id="86042" name="Line 224"/>
            <p:cNvSpPr>
              <a:spLocks noChangeShapeType="1"/>
            </p:cNvSpPr>
            <p:nvPr/>
          </p:nvSpPr>
          <p:spPr bwMode="auto">
            <a:xfrm flipV="1">
              <a:off x="3132" y="1849"/>
              <a:ext cx="1" cy="1164"/>
            </a:xfrm>
            <a:prstGeom prst="line">
              <a:avLst/>
            </a:prstGeom>
            <a:noFill/>
            <a:ln w="12700">
              <a:solidFill>
                <a:schemeClr val="tx1"/>
              </a:solidFill>
              <a:round/>
              <a:headEnd/>
              <a:tailEnd/>
            </a:ln>
          </p:spPr>
          <p:txBody>
            <a:bodyPr/>
            <a:lstStyle/>
            <a:p>
              <a:endParaRPr lang="pt-BR"/>
            </a:p>
          </p:txBody>
        </p:sp>
        <p:sp>
          <p:nvSpPr>
            <p:cNvPr id="86043" name="Line 225"/>
            <p:cNvSpPr>
              <a:spLocks noChangeShapeType="1"/>
            </p:cNvSpPr>
            <p:nvPr/>
          </p:nvSpPr>
          <p:spPr bwMode="auto">
            <a:xfrm flipH="1">
              <a:off x="3094" y="3013"/>
              <a:ext cx="38" cy="1"/>
            </a:xfrm>
            <a:prstGeom prst="line">
              <a:avLst/>
            </a:prstGeom>
            <a:noFill/>
            <a:ln w="12700">
              <a:solidFill>
                <a:schemeClr val="tx1"/>
              </a:solidFill>
              <a:round/>
              <a:headEnd/>
              <a:tailEnd/>
            </a:ln>
          </p:spPr>
          <p:txBody>
            <a:bodyPr/>
            <a:lstStyle/>
            <a:p>
              <a:endParaRPr lang="pt-BR"/>
            </a:p>
          </p:txBody>
        </p:sp>
        <p:sp>
          <p:nvSpPr>
            <p:cNvPr id="86044" name="Rectangle 226"/>
            <p:cNvSpPr>
              <a:spLocks noChangeArrowheads="1"/>
            </p:cNvSpPr>
            <p:nvPr/>
          </p:nvSpPr>
          <p:spPr bwMode="auto">
            <a:xfrm>
              <a:off x="2973" y="2948"/>
              <a:ext cx="52" cy="129"/>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0</a:t>
              </a:r>
            </a:p>
          </p:txBody>
        </p:sp>
        <p:sp>
          <p:nvSpPr>
            <p:cNvPr id="86045" name="Line 227"/>
            <p:cNvSpPr>
              <a:spLocks noChangeShapeType="1"/>
            </p:cNvSpPr>
            <p:nvPr/>
          </p:nvSpPr>
          <p:spPr bwMode="auto">
            <a:xfrm flipH="1">
              <a:off x="3094" y="2847"/>
              <a:ext cx="38" cy="1"/>
            </a:xfrm>
            <a:prstGeom prst="line">
              <a:avLst/>
            </a:prstGeom>
            <a:noFill/>
            <a:ln w="12700">
              <a:solidFill>
                <a:schemeClr val="tx1"/>
              </a:solidFill>
              <a:round/>
              <a:headEnd/>
              <a:tailEnd/>
            </a:ln>
          </p:spPr>
          <p:txBody>
            <a:bodyPr/>
            <a:lstStyle/>
            <a:p>
              <a:endParaRPr lang="pt-BR"/>
            </a:p>
          </p:txBody>
        </p:sp>
        <p:sp>
          <p:nvSpPr>
            <p:cNvPr id="86046" name="Rectangle 228"/>
            <p:cNvSpPr>
              <a:spLocks noChangeArrowheads="1"/>
            </p:cNvSpPr>
            <p:nvPr/>
          </p:nvSpPr>
          <p:spPr bwMode="auto">
            <a:xfrm>
              <a:off x="2866" y="2783"/>
              <a:ext cx="158" cy="130"/>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200</a:t>
              </a:r>
            </a:p>
          </p:txBody>
        </p:sp>
        <p:sp>
          <p:nvSpPr>
            <p:cNvPr id="86047" name="Line 229"/>
            <p:cNvSpPr>
              <a:spLocks noChangeShapeType="1"/>
            </p:cNvSpPr>
            <p:nvPr/>
          </p:nvSpPr>
          <p:spPr bwMode="auto">
            <a:xfrm flipH="1">
              <a:off x="3094" y="2681"/>
              <a:ext cx="38" cy="1"/>
            </a:xfrm>
            <a:prstGeom prst="line">
              <a:avLst/>
            </a:prstGeom>
            <a:noFill/>
            <a:ln w="12700">
              <a:solidFill>
                <a:schemeClr val="tx1"/>
              </a:solidFill>
              <a:round/>
              <a:headEnd/>
              <a:tailEnd/>
            </a:ln>
          </p:spPr>
          <p:txBody>
            <a:bodyPr/>
            <a:lstStyle/>
            <a:p>
              <a:endParaRPr lang="pt-BR"/>
            </a:p>
          </p:txBody>
        </p:sp>
        <p:sp>
          <p:nvSpPr>
            <p:cNvPr id="86048" name="Line 231"/>
            <p:cNvSpPr>
              <a:spLocks noChangeShapeType="1"/>
            </p:cNvSpPr>
            <p:nvPr/>
          </p:nvSpPr>
          <p:spPr bwMode="auto">
            <a:xfrm flipH="1">
              <a:off x="3094" y="2514"/>
              <a:ext cx="38" cy="1"/>
            </a:xfrm>
            <a:prstGeom prst="line">
              <a:avLst/>
            </a:prstGeom>
            <a:noFill/>
            <a:ln w="12700">
              <a:solidFill>
                <a:schemeClr val="tx1"/>
              </a:solidFill>
              <a:round/>
              <a:headEnd/>
              <a:tailEnd/>
            </a:ln>
          </p:spPr>
          <p:txBody>
            <a:bodyPr/>
            <a:lstStyle/>
            <a:p>
              <a:endParaRPr lang="pt-BR"/>
            </a:p>
          </p:txBody>
        </p:sp>
        <p:sp>
          <p:nvSpPr>
            <p:cNvPr id="86049" name="Rectangle 232"/>
            <p:cNvSpPr>
              <a:spLocks noChangeArrowheads="1"/>
            </p:cNvSpPr>
            <p:nvPr/>
          </p:nvSpPr>
          <p:spPr bwMode="auto">
            <a:xfrm>
              <a:off x="2866" y="2450"/>
              <a:ext cx="158" cy="129"/>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600</a:t>
              </a:r>
            </a:p>
          </p:txBody>
        </p:sp>
        <p:sp>
          <p:nvSpPr>
            <p:cNvPr id="86050" name="Line 233"/>
            <p:cNvSpPr>
              <a:spLocks noChangeShapeType="1"/>
            </p:cNvSpPr>
            <p:nvPr/>
          </p:nvSpPr>
          <p:spPr bwMode="auto">
            <a:xfrm flipH="1">
              <a:off x="3094" y="2349"/>
              <a:ext cx="38" cy="1"/>
            </a:xfrm>
            <a:prstGeom prst="line">
              <a:avLst/>
            </a:prstGeom>
            <a:noFill/>
            <a:ln w="12700">
              <a:solidFill>
                <a:schemeClr val="tx1"/>
              </a:solidFill>
              <a:round/>
              <a:headEnd/>
              <a:tailEnd/>
            </a:ln>
          </p:spPr>
          <p:txBody>
            <a:bodyPr/>
            <a:lstStyle/>
            <a:p>
              <a:endParaRPr lang="pt-BR"/>
            </a:p>
          </p:txBody>
        </p:sp>
        <p:sp>
          <p:nvSpPr>
            <p:cNvPr id="86051" name="Line 235"/>
            <p:cNvSpPr>
              <a:spLocks noChangeShapeType="1"/>
            </p:cNvSpPr>
            <p:nvPr/>
          </p:nvSpPr>
          <p:spPr bwMode="auto">
            <a:xfrm flipH="1">
              <a:off x="3094" y="2182"/>
              <a:ext cx="38" cy="1"/>
            </a:xfrm>
            <a:prstGeom prst="line">
              <a:avLst/>
            </a:prstGeom>
            <a:noFill/>
            <a:ln w="12700">
              <a:solidFill>
                <a:schemeClr val="tx1"/>
              </a:solidFill>
              <a:round/>
              <a:headEnd/>
              <a:tailEnd/>
            </a:ln>
          </p:spPr>
          <p:txBody>
            <a:bodyPr/>
            <a:lstStyle/>
            <a:p>
              <a:endParaRPr lang="pt-BR"/>
            </a:p>
          </p:txBody>
        </p:sp>
        <p:sp>
          <p:nvSpPr>
            <p:cNvPr id="86052" name="Rectangle 236"/>
            <p:cNvSpPr>
              <a:spLocks noChangeArrowheads="1"/>
            </p:cNvSpPr>
            <p:nvPr/>
          </p:nvSpPr>
          <p:spPr bwMode="auto">
            <a:xfrm>
              <a:off x="2812" y="2117"/>
              <a:ext cx="210" cy="129"/>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1000</a:t>
              </a:r>
            </a:p>
          </p:txBody>
        </p:sp>
        <p:sp>
          <p:nvSpPr>
            <p:cNvPr id="86053" name="Line 237"/>
            <p:cNvSpPr>
              <a:spLocks noChangeShapeType="1"/>
            </p:cNvSpPr>
            <p:nvPr/>
          </p:nvSpPr>
          <p:spPr bwMode="auto">
            <a:xfrm flipH="1">
              <a:off x="3094" y="2016"/>
              <a:ext cx="38" cy="1"/>
            </a:xfrm>
            <a:prstGeom prst="line">
              <a:avLst/>
            </a:prstGeom>
            <a:noFill/>
            <a:ln w="12700">
              <a:solidFill>
                <a:schemeClr val="tx1"/>
              </a:solidFill>
              <a:round/>
              <a:headEnd/>
              <a:tailEnd/>
            </a:ln>
          </p:spPr>
          <p:txBody>
            <a:bodyPr/>
            <a:lstStyle/>
            <a:p>
              <a:endParaRPr lang="pt-BR"/>
            </a:p>
          </p:txBody>
        </p:sp>
        <p:sp>
          <p:nvSpPr>
            <p:cNvPr id="86054" name="Line 239"/>
            <p:cNvSpPr>
              <a:spLocks noChangeShapeType="1"/>
            </p:cNvSpPr>
            <p:nvPr/>
          </p:nvSpPr>
          <p:spPr bwMode="auto">
            <a:xfrm flipH="1">
              <a:off x="3094" y="1849"/>
              <a:ext cx="38" cy="1"/>
            </a:xfrm>
            <a:prstGeom prst="line">
              <a:avLst/>
            </a:prstGeom>
            <a:noFill/>
            <a:ln w="12700">
              <a:solidFill>
                <a:schemeClr val="tx1"/>
              </a:solidFill>
              <a:round/>
              <a:headEnd/>
              <a:tailEnd/>
            </a:ln>
          </p:spPr>
          <p:txBody>
            <a:bodyPr/>
            <a:lstStyle/>
            <a:p>
              <a:endParaRPr lang="pt-BR"/>
            </a:p>
          </p:txBody>
        </p:sp>
        <p:sp>
          <p:nvSpPr>
            <p:cNvPr id="86055" name="Rectangle 240"/>
            <p:cNvSpPr>
              <a:spLocks noChangeArrowheads="1"/>
            </p:cNvSpPr>
            <p:nvPr/>
          </p:nvSpPr>
          <p:spPr bwMode="auto">
            <a:xfrm>
              <a:off x="2812" y="1785"/>
              <a:ext cx="210" cy="130"/>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1400</a:t>
              </a:r>
            </a:p>
          </p:txBody>
        </p:sp>
        <p:sp>
          <p:nvSpPr>
            <p:cNvPr id="86056" name="Rectangle 242"/>
            <p:cNvSpPr>
              <a:spLocks noChangeArrowheads="1"/>
            </p:cNvSpPr>
            <p:nvPr/>
          </p:nvSpPr>
          <p:spPr bwMode="auto">
            <a:xfrm>
              <a:off x="3932" y="3131"/>
              <a:ext cx="270" cy="146"/>
            </a:xfrm>
            <a:prstGeom prst="rect">
              <a:avLst/>
            </a:prstGeom>
            <a:noFill/>
            <a:ln w="9525">
              <a:noFill/>
              <a:miter lim="800000"/>
              <a:headEnd/>
              <a:tailEnd/>
            </a:ln>
          </p:spPr>
          <p:txBody>
            <a:bodyPr wrap="none" lIns="0" tIns="0" rIns="0" bIns="0">
              <a:spAutoFit/>
            </a:bodyPr>
            <a:lstStyle/>
            <a:p>
              <a:r>
                <a:rPr lang="pt-BR" sz="1700">
                  <a:solidFill>
                    <a:schemeClr val="tx2"/>
                  </a:solidFill>
                  <a:latin typeface="Times New Roman" pitchFamily="18" charset="0"/>
                </a:rPr>
                <a:t>IL-18</a:t>
              </a:r>
            </a:p>
          </p:txBody>
        </p:sp>
        <p:sp>
          <p:nvSpPr>
            <p:cNvPr id="86057" name="Rectangle 243"/>
            <p:cNvSpPr>
              <a:spLocks noChangeArrowheads="1"/>
            </p:cNvSpPr>
            <p:nvPr/>
          </p:nvSpPr>
          <p:spPr bwMode="auto">
            <a:xfrm rot="-5400000">
              <a:off x="2554" y="2315"/>
              <a:ext cx="287" cy="126"/>
            </a:xfrm>
            <a:prstGeom prst="rect">
              <a:avLst/>
            </a:prstGeom>
            <a:noFill/>
            <a:ln w="9525">
              <a:noFill/>
              <a:miter lim="800000"/>
              <a:headEnd/>
              <a:tailEnd/>
            </a:ln>
          </p:spPr>
          <p:txBody>
            <a:bodyPr wrap="none" lIns="0" tIns="0" rIns="0" bIns="0">
              <a:spAutoFit/>
            </a:bodyPr>
            <a:lstStyle/>
            <a:p>
              <a:r>
                <a:rPr lang="pt-BR" sz="1500">
                  <a:solidFill>
                    <a:schemeClr val="tx2"/>
                  </a:solidFill>
                  <a:latin typeface="Times New Roman" pitchFamily="18" charset="0"/>
                </a:rPr>
                <a:t>pg/mL</a:t>
              </a:r>
            </a:p>
          </p:txBody>
        </p:sp>
      </p:grpSp>
      <p:sp>
        <p:nvSpPr>
          <p:cNvPr id="86022" name="Text Box 245"/>
          <p:cNvSpPr txBox="1">
            <a:spLocks noChangeArrowheads="1"/>
          </p:cNvSpPr>
          <p:nvPr/>
        </p:nvSpPr>
        <p:spPr bwMode="auto">
          <a:xfrm>
            <a:off x="2627313" y="1125538"/>
            <a:ext cx="3729037" cy="304800"/>
          </a:xfrm>
          <a:prstGeom prst="rect">
            <a:avLst/>
          </a:prstGeom>
          <a:noFill/>
          <a:ln w="9525">
            <a:noFill/>
            <a:miter lim="800000"/>
            <a:headEnd/>
            <a:tailEnd/>
          </a:ln>
        </p:spPr>
        <p:txBody>
          <a:bodyPr wrap="none">
            <a:spAutoFit/>
          </a:bodyPr>
          <a:lstStyle/>
          <a:p>
            <a:r>
              <a:rPr lang="pt-BR" sz="1400" dirty="0">
                <a:solidFill>
                  <a:schemeClr val="tx2"/>
                </a:solidFill>
                <a:latin typeface="Times New Roman" pitchFamily="18" charset="0"/>
              </a:rPr>
              <a:t>N=28; IMC </a:t>
            </a:r>
            <a:r>
              <a:rPr lang="pt-BR" sz="1400" dirty="0" err="1">
                <a:solidFill>
                  <a:schemeClr val="tx2"/>
                </a:solidFill>
                <a:latin typeface="Times New Roman" pitchFamily="18" charset="0"/>
              </a:rPr>
              <a:t>pré</a:t>
            </a:r>
            <a:r>
              <a:rPr lang="pt-BR" sz="1400" dirty="0">
                <a:solidFill>
                  <a:schemeClr val="tx2"/>
                </a:solidFill>
                <a:latin typeface="Times New Roman" pitchFamily="18" charset="0"/>
              </a:rPr>
              <a:t>: 49,5 + 7,1; pós: 36,6 + 6,2 kg/m²</a:t>
            </a:r>
          </a:p>
        </p:txBody>
      </p:sp>
    </p:spTree>
    <p:extLst>
      <p:ext uri="{BB962C8B-B14F-4D97-AF65-F5344CB8AC3E}">
        <p14:creationId xmlns:p14="http://schemas.microsoft.com/office/powerpoint/2010/main" val="138088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395288" y="115888"/>
            <a:ext cx="8393112" cy="1175706"/>
          </a:xfrm>
          <a:prstGeom prst="rect">
            <a:avLst/>
          </a:prstGeom>
          <a:noFill/>
          <a:ln w="9525">
            <a:noFill/>
            <a:miter lim="800000"/>
            <a:headEnd/>
            <a:tailEnd/>
          </a:ln>
        </p:spPr>
        <p:txBody>
          <a:bodyPr>
            <a:spAutoFit/>
          </a:bodyPr>
          <a:lstStyle/>
          <a:p>
            <a:pPr algn="ctr">
              <a:lnSpc>
                <a:spcPct val="110000"/>
              </a:lnSpc>
            </a:pPr>
            <a:r>
              <a:rPr lang="pt-BR" sz="3200" b="1" dirty="0">
                <a:solidFill>
                  <a:schemeClr val="tx2"/>
                </a:solidFill>
                <a:latin typeface="Arial" panose="020B0604020202020204" pitchFamily="34" charset="0"/>
                <a:cs typeface="Arial" panose="020B0604020202020204" pitchFamily="34" charset="0"/>
              </a:rPr>
              <a:t>Restauração de atividade citotóxica de células NK após perda de </a:t>
            </a:r>
            <a:r>
              <a:rPr lang="pt-BR" sz="3200" b="1" dirty="0" err="1">
                <a:solidFill>
                  <a:schemeClr val="tx2"/>
                </a:solidFill>
                <a:latin typeface="Arial" panose="020B0604020202020204" pitchFamily="34" charset="0"/>
                <a:cs typeface="Arial" panose="020B0604020202020204" pitchFamily="34" charset="0"/>
              </a:rPr>
              <a:t>eso</a:t>
            </a:r>
            <a:endParaRPr lang="pt-BR" sz="3200" b="1" dirty="0">
              <a:solidFill>
                <a:schemeClr val="tx2"/>
              </a:solidFill>
              <a:latin typeface="Arial" panose="020B0604020202020204" pitchFamily="34" charset="0"/>
              <a:cs typeface="Arial" panose="020B0604020202020204" pitchFamily="34" charset="0"/>
            </a:endParaRPr>
          </a:p>
        </p:txBody>
      </p:sp>
      <p:sp>
        <p:nvSpPr>
          <p:cNvPr id="87043" name="Text Box 3"/>
          <p:cNvSpPr txBox="1">
            <a:spLocks noChangeArrowheads="1"/>
          </p:cNvSpPr>
          <p:nvPr/>
        </p:nvSpPr>
        <p:spPr bwMode="auto">
          <a:xfrm>
            <a:off x="161354" y="6397878"/>
            <a:ext cx="8947150" cy="415498"/>
          </a:xfrm>
          <a:prstGeom prst="rect">
            <a:avLst/>
          </a:prstGeom>
          <a:noFill/>
          <a:ln w="9525">
            <a:noFill/>
            <a:miter lim="800000"/>
            <a:headEnd/>
            <a:tailEnd/>
          </a:ln>
        </p:spPr>
        <p:txBody>
          <a:bodyPr>
            <a:spAutoFit/>
          </a:bodyPr>
          <a:lstStyle/>
          <a:p>
            <a:pPr algn="r"/>
            <a:r>
              <a:rPr lang="pt-BR" sz="1050" dirty="0" err="1">
                <a:solidFill>
                  <a:schemeClr val="tx2"/>
                </a:solidFill>
                <a:latin typeface="Arial" panose="020B0604020202020204" pitchFamily="34" charset="0"/>
                <a:cs typeface="Arial" panose="020B0604020202020204" pitchFamily="34" charset="0"/>
              </a:rPr>
              <a:t>Moulin</a:t>
            </a:r>
            <a:r>
              <a:rPr lang="pt-BR" sz="1050" dirty="0">
                <a:solidFill>
                  <a:schemeClr val="tx2"/>
                </a:solidFill>
                <a:latin typeface="Arial" panose="020B0604020202020204" pitchFamily="34" charset="0"/>
                <a:cs typeface="Arial" panose="020B0604020202020204" pitchFamily="34" charset="0"/>
              </a:rPr>
              <a:t> de Moraes, CM. </a:t>
            </a:r>
          </a:p>
          <a:p>
            <a:pPr algn="r"/>
            <a:r>
              <a:rPr lang="pt-BR" sz="1050" dirty="0">
                <a:solidFill>
                  <a:schemeClr val="tx2"/>
                </a:solidFill>
                <a:latin typeface="Arial" panose="020B0604020202020204" pitchFamily="34" charset="0"/>
                <a:cs typeface="Arial" panose="020B0604020202020204" pitchFamily="34" charset="0"/>
              </a:rPr>
              <a:t>Avaliação de aspectos da resposta imune de pacientes com obesidade grau III antes e após cirurgia bariátrica. Tese, Doutorado, FMUSP, 2008.</a:t>
            </a:r>
          </a:p>
        </p:txBody>
      </p:sp>
      <p:grpSp>
        <p:nvGrpSpPr>
          <p:cNvPr id="2" name="Group 4"/>
          <p:cNvGrpSpPr>
            <a:grpSpLocks/>
          </p:cNvGrpSpPr>
          <p:nvPr/>
        </p:nvGrpSpPr>
        <p:grpSpPr bwMode="auto">
          <a:xfrm>
            <a:off x="1838325" y="1670050"/>
            <a:ext cx="5757863" cy="4206875"/>
            <a:chOff x="341" y="1344"/>
            <a:chExt cx="2904" cy="2142"/>
          </a:xfrm>
        </p:grpSpPr>
        <p:sp>
          <p:nvSpPr>
            <p:cNvPr id="87045" name="Rectangle 5"/>
            <p:cNvSpPr>
              <a:spLocks noChangeArrowheads="1"/>
            </p:cNvSpPr>
            <p:nvPr/>
          </p:nvSpPr>
          <p:spPr bwMode="auto">
            <a:xfrm>
              <a:off x="826" y="1462"/>
              <a:ext cx="2413" cy="1603"/>
            </a:xfrm>
            <a:prstGeom prst="rect">
              <a:avLst/>
            </a:prstGeom>
            <a:noFill/>
            <a:ln w="9525">
              <a:noFill/>
              <a:miter lim="800000"/>
              <a:headEnd/>
              <a:tailEnd/>
            </a:ln>
          </p:spPr>
          <p:txBody>
            <a:bodyPr/>
            <a:lstStyle/>
            <a:p>
              <a:endParaRPr lang="en-US"/>
            </a:p>
          </p:txBody>
        </p:sp>
        <p:sp>
          <p:nvSpPr>
            <p:cNvPr id="87046" name="Line 6"/>
            <p:cNvSpPr>
              <a:spLocks noChangeShapeType="1"/>
            </p:cNvSpPr>
            <p:nvPr/>
          </p:nvSpPr>
          <p:spPr bwMode="auto">
            <a:xfrm flipH="1">
              <a:off x="1431" y="2283"/>
              <a:ext cx="1209" cy="581"/>
            </a:xfrm>
            <a:prstGeom prst="line">
              <a:avLst/>
            </a:prstGeom>
            <a:noFill/>
            <a:ln w="23813">
              <a:solidFill>
                <a:srgbClr val="000000"/>
              </a:solidFill>
              <a:round/>
              <a:headEnd/>
              <a:tailEnd/>
            </a:ln>
          </p:spPr>
          <p:txBody>
            <a:bodyPr/>
            <a:lstStyle/>
            <a:p>
              <a:endParaRPr lang="pt-BR"/>
            </a:p>
          </p:txBody>
        </p:sp>
        <p:sp>
          <p:nvSpPr>
            <p:cNvPr id="87047" name="Line 7"/>
            <p:cNvSpPr>
              <a:spLocks noChangeShapeType="1"/>
            </p:cNvSpPr>
            <p:nvPr/>
          </p:nvSpPr>
          <p:spPr bwMode="auto">
            <a:xfrm flipH="1">
              <a:off x="1431" y="2364"/>
              <a:ext cx="1209" cy="701"/>
            </a:xfrm>
            <a:prstGeom prst="line">
              <a:avLst/>
            </a:prstGeom>
            <a:noFill/>
            <a:ln w="23813">
              <a:solidFill>
                <a:srgbClr val="000000"/>
              </a:solidFill>
              <a:round/>
              <a:headEnd/>
              <a:tailEnd/>
            </a:ln>
          </p:spPr>
          <p:txBody>
            <a:bodyPr/>
            <a:lstStyle/>
            <a:p>
              <a:endParaRPr lang="pt-BR"/>
            </a:p>
          </p:txBody>
        </p:sp>
        <p:sp>
          <p:nvSpPr>
            <p:cNvPr id="87048" name="Line 8"/>
            <p:cNvSpPr>
              <a:spLocks noChangeShapeType="1"/>
            </p:cNvSpPr>
            <p:nvPr/>
          </p:nvSpPr>
          <p:spPr bwMode="auto">
            <a:xfrm flipH="1">
              <a:off x="1431" y="2143"/>
              <a:ext cx="1209" cy="461"/>
            </a:xfrm>
            <a:prstGeom prst="line">
              <a:avLst/>
            </a:prstGeom>
            <a:noFill/>
            <a:ln w="23813">
              <a:solidFill>
                <a:srgbClr val="000000"/>
              </a:solidFill>
              <a:round/>
              <a:headEnd/>
              <a:tailEnd/>
            </a:ln>
          </p:spPr>
          <p:txBody>
            <a:bodyPr/>
            <a:lstStyle/>
            <a:p>
              <a:endParaRPr lang="pt-BR"/>
            </a:p>
          </p:txBody>
        </p:sp>
        <p:sp>
          <p:nvSpPr>
            <p:cNvPr id="87049" name="Line 9"/>
            <p:cNvSpPr>
              <a:spLocks noChangeShapeType="1"/>
            </p:cNvSpPr>
            <p:nvPr/>
          </p:nvSpPr>
          <p:spPr bwMode="auto">
            <a:xfrm flipH="1">
              <a:off x="1431" y="2303"/>
              <a:ext cx="1209" cy="320"/>
            </a:xfrm>
            <a:prstGeom prst="line">
              <a:avLst/>
            </a:prstGeom>
            <a:noFill/>
            <a:ln w="23813">
              <a:solidFill>
                <a:srgbClr val="000000"/>
              </a:solidFill>
              <a:round/>
              <a:headEnd/>
              <a:tailEnd/>
            </a:ln>
          </p:spPr>
          <p:txBody>
            <a:bodyPr/>
            <a:lstStyle/>
            <a:p>
              <a:endParaRPr lang="pt-BR"/>
            </a:p>
          </p:txBody>
        </p:sp>
        <p:sp>
          <p:nvSpPr>
            <p:cNvPr id="87050" name="Line 10"/>
            <p:cNvSpPr>
              <a:spLocks noChangeShapeType="1"/>
            </p:cNvSpPr>
            <p:nvPr/>
          </p:nvSpPr>
          <p:spPr bwMode="auto">
            <a:xfrm flipH="1">
              <a:off x="1431" y="2063"/>
              <a:ext cx="1209" cy="381"/>
            </a:xfrm>
            <a:prstGeom prst="line">
              <a:avLst/>
            </a:prstGeom>
            <a:noFill/>
            <a:ln w="23813">
              <a:solidFill>
                <a:srgbClr val="000000"/>
              </a:solidFill>
              <a:round/>
              <a:headEnd/>
              <a:tailEnd/>
            </a:ln>
          </p:spPr>
          <p:txBody>
            <a:bodyPr/>
            <a:lstStyle/>
            <a:p>
              <a:endParaRPr lang="pt-BR"/>
            </a:p>
          </p:txBody>
        </p:sp>
        <p:sp>
          <p:nvSpPr>
            <p:cNvPr id="87051" name="Line 11"/>
            <p:cNvSpPr>
              <a:spLocks noChangeShapeType="1"/>
            </p:cNvSpPr>
            <p:nvPr/>
          </p:nvSpPr>
          <p:spPr bwMode="auto">
            <a:xfrm flipH="1">
              <a:off x="1431" y="2263"/>
              <a:ext cx="1209" cy="380"/>
            </a:xfrm>
            <a:prstGeom prst="line">
              <a:avLst/>
            </a:prstGeom>
            <a:noFill/>
            <a:ln w="23813">
              <a:solidFill>
                <a:srgbClr val="000000"/>
              </a:solidFill>
              <a:round/>
              <a:headEnd/>
              <a:tailEnd/>
            </a:ln>
          </p:spPr>
          <p:txBody>
            <a:bodyPr/>
            <a:lstStyle/>
            <a:p>
              <a:endParaRPr lang="pt-BR"/>
            </a:p>
          </p:txBody>
        </p:sp>
        <p:sp>
          <p:nvSpPr>
            <p:cNvPr id="87052" name="Line 12"/>
            <p:cNvSpPr>
              <a:spLocks noChangeShapeType="1"/>
            </p:cNvSpPr>
            <p:nvPr/>
          </p:nvSpPr>
          <p:spPr bwMode="auto">
            <a:xfrm flipH="1">
              <a:off x="1431" y="1983"/>
              <a:ext cx="1209" cy="1082"/>
            </a:xfrm>
            <a:prstGeom prst="line">
              <a:avLst/>
            </a:prstGeom>
            <a:noFill/>
            <a:ln w="23813">
              <a:solidFill>
                <a:srgbClr val="000000"/>
              </a:solidFill>
              <a:round/>
              <a:headEnd/>
              <a:tailEnd/>
            </a:ln>
          </p:spPr>
          <p:txBody>
            <a:bodyPr/>
            <a:lstStyle/>
            <a:p>
              <a:endParaRPr lang="pt-BR"/>
            </a:p>
          </p:txBody>
        </p:sp>
        <p:sp>
          <p:nvSpPr>
            <p:cNvPr id="87053" name="Line 13"/>
            <p:cNvSpPr>
              <a:spLocks noChangeShapeType="1"/>
            </p:cNvSpPr>
            <p:nvPr/>
          </p:nvSpPr>
          <p:spPr bwMode="auto">
            <a:xfrm flipH="1">
              <a:off x="1431" y="1963"/>
              <a:ext cx="1209" cy="1102"/>
            </a:xfrm>
            <a:prstGeom prst="line">
              <a:avLst/>
            </a:prstGeom>
            <a:noFill/>
            <a:ln w="23813">
              <a:solidFill>
                <a:srgbClr val="000000"/>
              </a:solidFill>
              <a:round/>
              <a:headEnd/>
              <a:tailEnd/>
            </a:ln>
          </p:spPr>
          <p:txBody>
            <a:bodyPr/>
            <a:lstStyle/>
            <a:p>
              <a:endParaRPr lang="pt-BR"/>
            </a:p>
          </p:txBody>
        </p:sp>
        <p:sp>
          <p:nvSpPr>
            <p:cNvPr id="87054" name="Line 14"/>
            <p:cNvSpPr>
              <a:spLocks noChangeShapeType="1"/>
            </p:cNvSpPr>
            <p:nvPr/>
          </p:nvSpPr>
          <p:spPr bwMode="auto">
            <a:xfrm flipH="1">
              <a:off x="1431" y="2283"/>
              <a:ext cx="1209" cy="260"/>
            </a:xfrm>
            <a:prstGeom prst="line">
              <a:avLst/>
            </a:prstGeom>
            <a:noFill/>
            <a:ln w="23813">
              <a:solidFill>
                <a:srgbClr val="000000"/>
              </a:solidFill>
              <a:round/>
              <a:headEnd/>
              <a:tailEnd/>
            </a:ln>
          </p:spPr>
          <p:txBody>
            <a:bodyPr/>
            <a:lstStyle/>
            <a:p>
              <a:endParaRPr lang="pt-BR"/>
            </a:p>
          </p:txBody>
        </p:sp>
        <p:sp>
          <p:nvSpPr>
            <p:cNvPr id="87055" name="Line 15"/>
            <p:cNvSpPr>
              <a:spLocks noChangeShapeType="1"/>
            </p:cNvSpPr>
            <p:nvPr/>
          </p:nvSpPr>
          <p:spPr bwMode="auto">
            <a:xfrm flipH="1">
              <a:off x="1431" y="2083"/>
              <a:ext cx="1209" cy="481"/>
            </a:xfrm>
            <a:prstGeom prst="line">
              <a:avLst/>
            </a:prstGeom>
            <a:noFill/>
            <a:ln w="23813">
              <a:solidFill>
                <a:srgbClr val="000000"/>
              </a:solidFill>
              <a:round/>
              <a:headEnd/>
              <a:tailEnd/>
            </a:ln>
          </p:spPr>
          <p:txBody>
            <a:bodyPr/>
            <a:lstStyle/>
            <a:p>
              <a:endParaRPr lang="pt-BR"/>
            </a:p>
          </p:txBody>
        </p:sp>
        <p:sp>
          <p:nvSpPr>
            <p:cNvPr id="87056" name="Line 16"/>
            <p:cNvSpPr>
              <a:spLocks noChangeShapeType="1"/>
            </p:cNvSpPr>
            <p:nvPr/>
          </p:nvSpPr>
          <p:spPr bwMode="auto">
            <a:xfrm flipH="1">
              <a:off x="1431" y="2223"/>
              <a:ext cx="1209" cy="100"/>
            </a:xfrm>
            <a:prstGeom prst="line">
              <a:avLst/>
            </a:prstGeom>
            <a:noFill/>
            <a:ln w="23813">
              <a:solidFill>
                <a:srgbClr val="000000"/>
              </a:solidFill>
              <a:round/>
              <a:headEnd/>
              <a:tailEnd/>
            </a:ln>
          </p:spPr>
          <p:txBody>
            <a:bodyPr/>
            <a:lstStyle/>
            <a:p>
              <a:endParaRPr lang="pt-BR"/>
            </a:p>
          </p:txBody>
        </p:sp>
        <p:sp>
          <p:nvSpPr>
            <p:cNvPr id="87057" name="Line 17"/>
            <p:cNvSpPr>
              <a:spLocks noChangeShapeType="1"/>
            </p:cNvSpPr>
            <p:nvPr/>
          </p:nvSpPr>
          <p:spPr bwMode="auto">
            <a:xfrm flipH="1">
              <a:off x="1431" y="1763"/>
              <a:ext cx="1209" cy="880"/>
            </a:xfrm>
            <a:prstGeom prst="line">
              <a:avLst/>
            </a:prstGeom>
            <a:noFill/>
            <a:ln w="23813">
              <a:solidFill>
                <a:srgbClr val="000000"/>
              </a:solidFill>
              <a:round/>
              <a:headEnd/>
              <a:tailEnd/>
            </a:ln>
          </p:spPr>
          <p:txBody>
            <a:bodyPr/>
            <a:lstStyle/>
            <a:p>
              <a:endParaRPr lang="pt-BR"/>
            </a:p>
          </p:txBody>
        </p:sp>
        <p:sp>
          <p:nvSpPr>
            <p:cNvPr id="87058" name="Line 18"/>
            <p:cNvSpPr>
              <a:spLocks noChangeShapeType="1"/>
            </p:cNvSpPr>
            <p:nvPr/>
          </p:nvSpPr>
          <p:spPr bwMode="auto">
            <a:xfrm flipH="1">
              <a:off x="1431" y="1902"/>
              <a:ext cx="1209" cy="1163"/>
            </a:xfrm>
            <a:prstGeom prst="line">
              <a:avLst/>
            </a:prstGeom>
            <a:noFill/>
            <a:ln w="23813">
              <a:solidFill>
                <a:srgbClr val="000000"/>
              </a:solidFill>
              <a:round/>
              <a:headEnd/>
              <a:tailEnd/>
            </a:ln>
          </p:spPr>
          <p:txBody>
            <a:bodyPr/>
            <a:lstStyle/>
            <a:p>
              <a:endParaRPr lang="pt-BR"/>
            </a:p>
          </p:txBody>
        </p:sp>
        <p:sp>
          <p:nvSpPr>
            <p:cNvPr id="87059" name="Line 19"/>
            <p:cNvSpPr>
              <a:spLocks noChangeShapeType="1"/>
            </p:cNvSpPr>
            <p:nvPr/>
          </p:nvSpPr>
          <p:spPr bwMode="auto">
            <a:xfrm flipH="1">
              <a:off x="1431" y="1843"/>
              <a:ext cx="1209" cy="1041"/>
            </a:xfrm>
            <a:prstGeom prst="line">
              <a:avLst/>
            </a:prstGeom>
            <a:noFill/>
            <a:ln w="23813">
              <a:solidFill>
                <a:srgbClr val="000000"/>
              </a:solidFill>
              <a:round/>
              <a:headEnd/>
              <a:tailEnd/>
            </a:ln>
          </p:spPr>
          <p:txBody>
            <a:bodyPr/>
            <a:lstStyle/>
            <a:p>
              <a:endParaRPr lang="pt-BR"/>
            </a:p>
          </p:txBody>
        </p:sp>
        <p:sp>
          <p:nvSpPr>
            <p:cNvPr id="87060" name="Line 20"/>
            <p:cNvSpPr>
              <a:spLocks noChangeShapeType="1"/>
            </p:cNvSpPr>
            <p:nvPr/>
          </p:nvSpPr>
          <p:spPr bwMode="auto">
            <a:xfrm flipH="1">
              <a:off x="1431" y="2623"/>
              <a:ext cx="1209" cy="201"/>
            </a:xfrm>
            <a:prstGeom prst="line">
              <a:avLst/>
            </a:prstGeom>
            <a:noFill/>
            <a:ln w="23813">
              <a:solidFill>
                <a:srgbClr val="000000"/>
              </a:solidFill>
              <a:round/>
              <a:headEnd/>
              <a:tailEnd/>
            </a:ln>
          </p:spPr>
          <p:txBody>
            <a:bodyPr/>
            <a:lstStyle/>
            <a:p>
              <a:endParaRPr lang="pt-BR"/>
            </a:p>
          </p:txBody>
        </p:sp>
        <p:sp>
          <p:nvSpPr>
            <p:cNvPr id="87061" name="Line 21"/>
            <p:cNvSpPr>
              <a:spLocks noChangeShapeType="1"/>
            </p:cNvSpPr>
            <p:nvPr/>
          </p:nvSpPr>
          <p:spPr bwMode="auto">
            <a:xfrm flipH="1">
              <a:off x="1431" y="1883"/>
              <a:ext cx="1209" cy="821"/>
            </a:xfrm>
            <a:prstGeom prst="line">
              <a:avLst/>
            </a:prstGeom>
            <a:noFill/>
            <a:ln w="23813">
              <a:solidFill>
                <a:srgbClr val="000000"/>
              </a:solidFill>
              <a:round/>
              <a:headEnd/>
              <a:tailEnd/>
            </a:ln>
          </p:spPr>
          <p:txBody>
            <a:bodyPr/>
            <a:lstStyle/>
            <a:p>
              <a:endParaRPr lang="pt-BR"/>
            </a:p>
          </p:txBody>
        </p:sp>
        <p:sp>
          <p:nvSpPr>
            <p:cNvPr id="87062" name="Line 22"/>
            <p:cNvSpPr>
              <a:spLocks noChangeShapeType="1"/>
            </p:cNvSpPr>
            <p:nvPr/>
          </p:nvSpPr>
          <p:spPr bwMode="auto">
            <a:xfrm flipH="1">
              <a:off x="1431" y="1983"/>
              <a:ext cx="1209" cy="961"/>
            </a:xfrm>
            <a:prstGeom prst="line">
              <a:avLst/>
            </a:prstGeom>
            <a:noFill/>
            <a:ln w="23813">
              <a:solidFill>
                <a:srgbClr val="000000"/>
              </a:solidFill>
              <a:round/>
              <a:headEnd/>
              <a:tailEnd/>
            </a:ln>
          </p:spPr>
          <p:txBody>
            <a:bodyPr/>
            <a:lstStyle/>
            <a:p>
              <a:endParaRPr lang="pt-BR"/>
            </a:p>
          </p:txBody>
        </p:sp>
        <p:sp>
          <p:nvSpPr>
            <p:cNvPr id="87063" name="Line 23"/>
            <p:cNvSpPr>
              <a:spLocks noChangeShapeType="1"/>
            </p:cNvSpPr>
            <p:nvPr/>
          </p:nvSpPr>
          <p:spPr bwMode="auto">
            <a:xfrm flipH="1">
              <a:off x="1431" y="1983"/>
              <a:ext cx="1209" cy="20"/>
            </a:xfrm>
            <a:prstGeom prst="line">
              <a:avLst/>
            </a:prstGeom>
            <a:noFill/>
            <a:ln w="23813">
              <a:solidFill>
                <a:srgbClr val="000000"/>
              </a:solidFill>
              <a:round/>
              <a:headEnd/>
              <a:tailEnd/>
            </a:ln>
          </p:spPr>
          <p:txBody>
            <a:bodyPr/>
            <a:lstStyle/>
            <a:p>
              <a:endParaRPr lang="pt-BR"/>
            </a:p>
          </p:txBody>
        </p:sp>
        <p:sp>
          <p:nvSpPr>
            <p:cNvPr id="87064" name="Line 24"/>
            <p:cNvSpPr>
              <a:spLocks noChangeShapeType="1"/>
            </p:cNvSpPr>
            <p:nvPr/>
          </p:nvSpPr>
          <p:spPr bwMode="auto">
            <a:xfrm flipH="1">
              <a:off x="1431" y="1822"/>
              <a:ext cx="1209" cy="161"/>
            </a:xfrm>
            <a:prstGeom prst="line">
              <a:avLst/>
            </a:prstGeom>
            <a:noFill/>
            <a:ln w="23813">
              <a:solidFill>
                <a:srgbClr val="000000"/>
              </a:solidFill>
              <a:round/>
              <a:headEnd/>
              <a:tailEnd/>
            </a:ln>
          </p:spPr>
          <p:txBody>
            <a:bodyPr/>
            <a:lstStyle/>
            <a:p>
              <a:endParaRPr lang="pt-BR"/>
            </a:p>
          </p:txBody>
        </p:sp>
        <p:sp>
          <p:nvSpPr>
            <p:cNvPr id="87065" name="Line 25"/>
            <p:cNvSpPr>
              <a:spLocks noChangeShapeType="1"/>
            </p:cNvSpPr>
            <p:nvPr/>
          </p:nvSpPr>
          <p:spPr bwMode="auto">
            <a:xfrm flipH="1">
              <a:off x="1431" y="1643"/>
              <a:ext cx="1209" cy="900"/>
            </a:xfrm>
            <a:prstGeom prst="line">
              <a:avLst/>
            </a:prstGeom>
            <a:noFill/>
            <a:ln w="23813">
              <a:solidFill>
                <a:srgbClr val="000000"/>
              </a:solidFill>
              <a:round/>
              <a:headEnd/>
              <a:tailEnd/>
            </a:ln>
          </p:spPr>
          <p:txBody>
            <a:bodyPr/>
            <a:lstStyle/>
            <a:p>
              <a:endParaRPr lang="pt-BR"/>
            </a:p>
          </p:txBody>
        </p:sp>
        <p:sp>
          <p:nvSpPr>
            <p:cNvPr id="87066" name="Line 26"/>
            <p:cNvSpPr>
              <a:spLocks noChangeShapeType="1"/>
            </p:cNvSpPr>
            <p:nvPr/>
          </p:nvSpPr>
          <p:spPr bwMode="auto">
            <a:xfrm flipH="1">
              <a:off x="1431" y="1883"/>
              <a:ext cx="1209" cy="1082"/>
            </a:xfrm>
            <a:prstGeom prst="line">
              <a:avLst/>
            </a:prstGeom>
            <a:noFill/>
            <a:ln w="23813">
              <a:solidFill>
                <a:srgbClr val="000000"/>
              </a:solidFill>
              <a:round/>
              <a:headEnd/>
              <a:tailEnd/>
            </a:ln>
          </p:spPr>
          <p:txBody>
            <a:bodyPr/>
            <a:lstStyle/>
            <a:p>
              <a:endParaRPr lang="pt-BR"/>
            </a:p>
          </p:txBody>
        </p:sp>
        <p:sp>
          <p:nvSpPr>
            <p:cNvPr id="87067" name="Line 27"/>
            <p:cNvSpPr>
              <a:spLocks noChangeShapeType="1"/>
            </p:cNvSpPr>
            <p:nvPr/>
          </p:nvSpPr>
          <p:spPr bwMode="auto">
            <a:xfrm flipH="1">
              <a:off x="1431" y="1702"/>
              <a:ext cx="1209" cy="1142"/>
            </a:xfrm>
            <a:prstGeom prst="line">
              <a:avLst/>
            </a:prstGeom>
            <a:noFill/>
            <a:ln w="23813">
              <a:solidFill>
                <a:srgbClr val="000000"/>
              </a:solidFill>
              <a:round/>
              <a:headEnd/>
              <a:tailEnd/>
            </a:ln>
          </p:spPr>
          <p:txBody>
            <a:bodyPr/>
            <a:lstStyle/>
            <a:p>
              <a:endParaRPr lang="pt-BR"/>
            </a:p>
          </p:txBody>
        </p:sp>
        <p:sp>
          <p:nvSpPr>
            <p:cNvPr id="87068" name="Line 28"/>
            <p:cNvSpPr>
              <a:spLocks noChangeShapeType="1"/>
            </p:cNvSpPr>
            <p:nvPr/>
          </p:nvSpPr>
          <p:spPr bwMode="auto">
            <a:xfrm flipH="1">
              <a:off x="1431" y="2043"/>
              <a:ext cx="1209" cy="922"/>
            </a:xfrm>
            <a:prstGeom prst="line">
              <a:avLst/>
            </a:prstGeom>
            <a:noFill/>
            <a:ln w="23813">
              <a:solidFill>
                <a:srgbClr val="000000"/>
              </a:solidFill>
              <a:round/>
              <a:headEnd/>
              <a:tailEnd/>
            </a:ln>
          </p:spPr>
          <p:txBody>
            <a:bodyPr/>
            <a:lstStyle/>
            <a:p>
              <a:endParaRPr lang="pt-BR"/>
            </a:p>
          </p:txBody>
        </p:sp>
        <p:sp>
          <p:nvSpPr>
            <p:cNvPr id="87069" name="Line 29"/>
            <p:cNvSpPr>
              <a:spLocks noChangeShapeType="1"/>
            </p:cNvSpPr>
            <p:nvPr/>
          </p:nvSpPr>
          <p:spPr bwMode="auto">
            <a:xfrm flipH="1">
              <a:off x="1431" y="1922"/>
              <a:ext cx="1209" cy="642"/>
            </a:xfrm>
            <a:prstGeom prst="line">
              <a:avLst/>
            </a:prstGeom>
            <a:noFill/>
            <a:ln w="23813">
              <a:solidFill>
                <a:srgbClr val="000000"/>
              </a:solidFill>
              <a:round/>
              <a:headEnd/>
              <a:tailEnd/>
            </a:ln>
          </p:spPr>
          <p:txBody>
            <a:bodyPr/>
            <a:lstStyle/>
            <a:p>
              <a:endParaRPr lang="pt-BR"/>
            </a:p>
          </p:txBody>
        </p:sp>
        <p:sp>
          <p:nvSpPr>
            <p:cNvPr id="87070" name="Line 30"/>
            <p:cNvSpPr>
              <a:spLocks noChangeShapeType="1"/>
            </p:cNvSpPr>
            <p:nvPr/>
          </p:nvSpPr>
          <p:spPr bwMode="auto">
            <a:xfrm flipH="1">
              <a:off x="1431" y="1763"/>
              <a:ext cx="1209" cy="1202"/>
            </a:xfrm>
            <a:prstGeom prst="line">
              <a:avLst/>
            </a:prstGeom>
            <a:noFill/>
            <a:ln w="23813">
              <a:solidFill>
                <a:srgbClr val="000000"/>
              </a:solidFill>
              <a:round/>
              <a:headEnd/>
              <a:tailEnd/>
            </a:ln>
          </p:spPr>
          <p:txBody>
            <a:bodyPr/>
            <a:lstStyle/>
            <a:p>
              <a:endParaRPr lang="pt-BR"/>
            </a:p>
          </p:txBody>
        </p:sp>
        <p:sp>
          <p:nvSpPr>
            <p:cNvPr id="87071" name="Line 31"/>
            <p:cNvSpPr>
              <a:spLocks noChangeShapeType="1"/>
            </p:cNvSpPr>
            <p:nvPr/>
          </p:nvSpPr>
          <p:spPr bwMode="auto">
            <a:xfrm flipH="1">
              <a:off x="1431" y="2022"/>
              <a:ext cx="1209" cy="802"/>
            </a:xfrm>
            <a:prstGeom prst="line">
              <a:avLst/>
            </a:prstGeom>
            <a:noFill/>
            <a:ln w="23813">
              <a:solidFill>
                <a:srgbClr val="000000"/>
              </a:solidFill>
              <a:round/>
              <a:headEnd/>
              <a:tailEnd/>
            </a:ln>
          </p:spPr>
          <p:txBody>
            <a:bodyPr/>
            <a:lstStyle/>
            <a:p>
              <a:endParaRPr lang="pt-BR"/>
            </a:p>
          </p:txBody>
        </p:sp>
        <p:sp>
          <p:nvSpPr>
            <p:cNvPr id="87072" name="Line 32"/>
            <p:cNvSpPr>
              <a:spLocks noChangeShapeType="1"/>
            </p:cNvSpPr>
            <p:nvPr/>
          </p:nvSpPr>
          <p:spPr bwMode="auto">
            <a:xfrm flipH="1">
              <a:off x="1431" y="2143"/>
              <a:ext cx="1209" cy="922"/>
            </a:xfrm>
            <a:prstGeom prst="line">
              <a:avLst/>
            </a:prstGeom>
            <a:noFill/>
            <a:ln w="23813">
              <a:solidFill>
                <a:srgbClr val="000000"/>
              </a:solidFill>
              <a:round/>
              <a:headEnd/>
              <a:tailEnd/>
            </a:ln>
          </p:spPr>
          <p:txBody>
            <a:bodyPr/>
            <a:lstStyle/>
            <a:p>
              <a:endParaRPr lang="pt-BR"/>
            </a:p>
          </p:txBody>
        </p:sp>
        <p:sp>
          <p:nvSpPr>
            <p:cNvPr id="87073" name="Line 33"/>
            <p:cNvSpPr>
              <a:spLocks noChangeShapeType="1"/>
            </p:cNvSpPr>
            <p:nvPr/>
          </p:nvSpPr>
          <p:spPr bwMode="auto">
            <a:xfrm flipH="1">
              <a:off x="1431" y="1843"/>
              <a:ext cx="1209" cy="780"/>
            </a:xfrm>
            <a:prstGeom prst="line">
              <a:avLst/>
            </a:prstGeom>
            <a:noFill/>
            <a:ln w="23813">
              <a:solidFill>
                <a:srgbClr val="000000"/>
              </a:solidFill>
              <a:round/>
              <a:headEnd/>
              <a:tailEnd/>
            </a:ln>
          </p:spPr>
          <p:txBody>
            <a:bodyPr/>
            <a:lstStyle/>
            <a:p>
              <a:endParaRPr lang="pt-BR"/>
            </a:p>
          </p:txBody>
        </p:sp>
        <p:sp>
          <p:nvSpPr>
            <p:cNvPr id="87074" name="Rectangle 34"/>
            <p:cNvSpPr>
              <a:spLocks noChangeArrowheads="1"/>
            </p:cNvSpPr>
            <p:nvPr/>
          </p:nvSpPr>
          <p:spPr bwMode="auto">
            <a:xfrm>
              <a:off x="1398" y="28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75" name="Rectangle 35"/>
            <p:cNvSpPr>
              <a:spLocks noChangeArrowheads="1"/>
            </p:cNvSpPr>
            <p:nvPr/>
          </p:nvSpPr>
          <p:spPr bwMode="auto">
            <a:xfrm>
              <a:off x="1398" y="30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76" name="Rectangle 36"/>
            <p:cNvSpPr>
              <a:spLocks noChangeArrowheads="1"/>
            </p:cNvSpPr>
            <p:nvPr/>
          </p:nvSpPr>
          <p:spPr bwMode="auto">
            <a:xfrm>
              <a:off x="1398" y="257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77" name="Rectangle 37"/>
            <p:cNvSpPr>
              <a:spLocks noChangeArrowheads="1"/>
            </p:cNvSpPr>
            <p:nvPr/>
          </p:nvSpPr>
          <p:spPr bwMode="auto">
            <a:xfrm>
              <a:off x="1398" y="259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78" name="Rectangle 38"/>
            <p:cNvSpPr>
              <a:spLocks noChangeArrowheads="1"/>
            </p:cNvSpPr>
            <p:nvPr/>
          </p:nvSpPr>
          <p:spPr bwMode="auto">
            <a:xfrm>
              <a:off x="1398" y="2411"/>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79" name="Rectangle 39"/>
            <p:cNvSpPr>
              <a:spLocks noChangeArrowheads="1"/>
            </p:cNvSpPr>
            <p:nvPr/>
          </p:nvSpPr>
          <p:spPr bwMode="auto">
            <a:xfrm>
              <a:off x="1398" y="2611"/>
              <a:ext cx="59" cy="59"/>
            </a:xfrm>
            <a:prstGeom prst="rect">
              <a:avLst/>
            </a:prstGeom>
            <a:solidFill>
              <a:srgbClr val="000000"/>
            </a:solidFill>
            <a:ln w="0">
              <a:solidFill>
                <a:srgbClr val="000000"/>
              </a:solidFill>
              <a:miter lim="800000"/>
              <a:headEnd/>
              <a:tailEnd/>
            </a:ln>
          </p:spPr>
          <p:txBody>
            <a:bodyPr/>
            <a:lstStyle/>
            <a:p>
              <a:endParaRPr lang="en-US"/>
            </a:p>
          </p:txBody>
        </p:sp>
        <p:sp>
          <p:nvSpPr>
            <p:cNvPr id="87080" name="Rectangle 40"/>
            <p:cNvSpPr>
              <a:spLocks noChangeArrowheads="1"/>
            </p:cNvSpPr>
            <p:nvPr/>
          </p:nvSpPr>
          <p:spPr bwMode="auto">
            <a:xfrm>
              <a:off x="1398" y="30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81" name="Rectangle 41"/>
            <p:cNvSpPr>
              <a:spLocks noChangeArrowheads="1"/>
            </p:cNvSpPr>
            <p:nvPr/>
          </p:nvSpPr>
          <p:spPr bwMode="auto">
            <a:xfrm>
              <a:off x="1398" y="30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82" name="Rectangle 42"/>
            <p:cNvSpPr>
              <a:spLocks noChangeArrowheads="1"/>
            </p:cNvSpPr>
            <p:nvPr/>
          </p:nvSpPr>
          <p:spPr bwMode="auto">
            <a:xfrm>
              <a:off x="1398" y="2511"/>
              <a:ext cx="59" cy="59"/>
            </a:xfrm>
            <a:prstGeom prst="rect">
              <a:avLst/>
            </a:prstGeom>
            <a:solidFill>
              <a:srgbClr val="000000"/>
            </a:solidFill>
            <a:ln w="0">
              <a:solidFill>
                <a:srgbClr val="000000"/>
              </a:solidFill>
              <a:miter lim="800000"/>
              <a:headEnd/>
              <a:tailEnd/>
            </a:ln>
          </p:spPr>
          <p:txBody>
            <a:bodyPr/>
            <a:lstStyle/>
            <a:p>
              <a:endParaRPr lang="en-US"/>
            </a:p>
          </p:txBody>
        </p:sp>
        <p:sp>
          <p:nvSpPr>
            <p:cNvPr id="87083" name="Rectangle 43"/>
            <p:cNvSpPr>
              <a:spLocks noChangeArrowheads="1"/>
            </p:cNvSpPr>
            <p:nvPr/>
          </p:nvSpPr>
          <p:spPr bwMode="auto">
            <a:xfrm>
              <a:off x="1398" y="2532"/>
              <a:ext cx="59" cy="57"/>
            </a:xfrm>
            <a:prstGeom prst="rect">
              <a:avLst/>
            </a:prstGeom>
            <a:solidFill>
              <a:srgbClr val="000000"/>
            </a:solidFill>
            <a:ln w="0">
              <a:solidFill>
                <a:srgbClr val="000000"/>
              </a:solidFill>
              <a:miter lim="800000"/>
              <a:headEnd/>
              <a:tailEnd/>
            </a:ln>
          </p:spPr>
          <p:txBody>
            <a:bodyPr/>
            <a:lstStyle/>
            <a:p>
              <a:endParaRPr lang="en-US"/>
            </a:p>
          </p:txBody>
        </p:sp>
        <p:sp>
          <p:nvSpPr>
            <p:cNvPr id="87084" name="Rectangle 44"/>
            <p:cNvSpPr>
              <a:spLocks noChangeArrowheads="1"/>
            </p:cNvSpPr>
            <p:nvPr/>
          </p:nvSpPr>
          <p:spPr bwMode="auto">
            <a:xfrm>
              <a:off x="1398" y="2291"/>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85" name="Rectangle 45"/>
            <p:cNvSpPr>
              <a:spLocks noChangeArrowheads="1"/>
            </p:cNvSpPr>
            <p:nvPr/>
          </p:nvSpPr>
          <p:spPr bwMode="auto">
            <a:xfrm>
              <a:off x="1398" y="2611"/>
              <a:ext cx="59" cy="59"/>
            </a:xfrm>
            <a:prstGeom prst="rect">
              <a:avLst/>
            </a:prstGeom>
            <a:solidFill>
              <a:srgbClr val="000000"/>
            </a:solidFill>
            <a:ln w="0">
              <a:solidFill>
                <a:srgbClr val="000000"/>
              </a:solidFill>
              <a:miter lim="800000"/>
              <a:headEnd/>
              <a:tailEnd/>
            </a:ln>
          </p:spPr>
          <p:txBody>
            <a:bodyPr/>
            <a:lstStyle/>
            <a:p>
              <a:endParaRPr lang="en-US"/>
            </a:p>
          </p:txBody>
        </p:sp>
        <p:sp>
          <p:nvSpPr>
            <p:cNvPr id="87086" name="Rectangle 46"/>
            <p:cNvSpPr>
              <a:spLocks noChangeArrowheads="1"/>
            </p:cNvSpPr>
            <p:nvPr/>
          </p:nvSpPr>
          <p:spPr bwMode="auto">
            <a:xfrm>
              <a:off x="1398" y="30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87" name="Rectangle 47"/>
            <p:cNvSpPr>
              <a:spLocks noChangeArrowheads="1"/>
            </p:cNvSpPr>
            <p:nvPr/>
          </p:nvSpPr>
          <p:spPr bwMode="auto">
            <a:xfrm>
              <a:off x="1398" y="285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88" name="Rectangle 48"/>
            <p:cNvSpPr>
              <a:spLocks noChangeArrowheads="1"/>
            </p:cNvSpPr>
            <p:nvPr/>
          </p:nvSpPr>
          <p:spPr bwMode="auto">
            <a:xfrm>
              <a:off x="1398" y="279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89" name="Rectangle 49"/>
            <p:cNvSpPr>
              <a:spLocks noChangeArrowheads="1"/>
            </p:cNvSpPr>
            <p:nvPr/>
          </p:nvSpPr>
          <p:spPr bwMode="auto">
            <a:xfrm>
              <a:off x="1398" y="267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0" name="Rectangle 50"/>
            <p:cNvSpPr>
              <a:spLocks noChangeArrowheads="1"/>
            </p:cNvSpPr>
            <p:nvPr/>
          </p:nvSpPr>
          <p:spPr bwMode="auto">
            <a:xfrm>
              <a:off x="1398" y="291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1" name="Rectangle 51"/>
            <p:cNvSpPr>
              <a:spLocks noChangeArrowheads="1"/>
            </p:cNvSpPr>
            <p:nvPr/>
          </p:nvSpPr>
          <p:spPr bwMode="auto">
            <a:xfrm>
              <a:off x="1398" y="1971"/>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2" name="Rectangle 52"/>
            <p:cNvSpPr>
              <a:spLocks noChangeArrowheads="1"/>
            </p:cNvSpPr>
            <p:nvPr/>
          </p:nvSpPr>
          <p:spPr bwMode="auto">
            <a:xfrm>
              <a:off x="1398" y="1951"/>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3" name="Rectangle 53"/>
            <p:cNvSpPr>
              <a:spLocks noChangeArrowheads="1"/>
            </p:cNvSpPr>
            <p:nvPr/>
          </p:nvSpPr>
          <p:spPr bwMode="auto">
            <a:xfrm>
              <a:off x="1398" y="2511"/>
              <a:ext cx="59" cy="59"/>
            </a:xfrm>
            <a:prstGeom prst="rect">
              <a:avLst/>
            </a:prstGeom>
            <a:solidFill>
              <a:srgbClr val="000000"/>
            </a:solidFill>
            <a:ln w="0">
              <a:solidFill>
                <a:srgbClr val="000000"/>
              </a:solidFill>
              <a:miter lim="800000"/>
              <a:headEnd/>
              <a:tailEnd/>
            </a:ln>
          </p:spPr>
          <p:txBody>
            <a:bodyPr/>
            <a:lstStyle/>
            <a:p>
              <a:endParaRPr lang="en-US"/>
            </a:p>
          </p:txBody>
        </p:sp>
        <p:sp>
          <p:nvSpPr>
            <p:cNvPr id="87094" name="Rectangle 54"/>
            <p:cNvSpPr>
              <a:spLocks noChangeArrowheads="1"/>
            </p:cNvSpPr>
            <p:nvPr/>
          </p:nvSpPr>
          <p:spPr bwMode="auto">
            <a:xfrm>
              <a:off x="1398" y="29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5" name="Rectangle 55"/>
            <p:cNvSpPr>
              <a:spLocks noChangeArrowheads="1"/>
            </p:cNvSpPr>
            <p:nvPr/>
          </p:nvSpPr>
          <p:spPr bwMode="auto">
            <a:xfrm>
              <a:off x="1398" y="281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6" name="Rectangle 56"/>
            <p:cNvSpPr>
              <a:spLocks noChangeArrowheads="1"/>
            </p:cNvSpPr>
            <p:nvPr/>
          </p:nvSpPr>
          <p:spPr bwMode="auto">
            <a:xfrm>
              <a:off x="1398" y="29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7" name="Rectangle 57"/>
            <p:cNvSpPr>
              <a:spLocks noChangeArrowheads="1"/>
            </p:cNvSpPr>
            <p:nvPr/>
          </p:nvSpPr>
          <p:spPr bwMode="auto">
            <a:xfrm>
              <a:off x="1398" y="2532"/>
              <a:ext cx="59" cy="57"/>
            </a:xfrm>
            <a:prstGeom prst="rect">
              <a:avLst/>
            </a:prstGeom>
            <a:solidFill>
              <a:srgbClr val="000000"/>
            </a:solidFill>
            <a:ln w="0">
              <a:solidFill>
                <a:srgbClr val="000000"/>
              </a:solidFill>
              <a:miter lim="800000"/>
              <a:headEnd/>
              <a:tailEnd/>
            </a:ln>
          </p:spPr>
          <p:txBody>
            <a:bodyPr/>
            <a:lstStyle/>
            <a:p>
              <a:endParaRPr lang="en-US"/>
            </a:p>
          </p:txBody>
        </p:sp>
        <p:sp>
          <p:nvSpPr>
            <p:cNvPr id="87098" name="Rectangle 58"/>
            <p:cNvSpPr>
              <a:spLocks noChangeArrowheads="1"/>
            </p:cNvSpPr>
            <p:nvPr/>
          </p:nvSpPr>
          <p:spPr bwMode="auto">
            <a:xfrm>
              <a:off x="1398" y="29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099" name="Rectangle 59"/>
            <p:cNvSpPr>
              <a:spLocks noChangeArrowheads="1"/>
            </p:cNvSpPr>
            <p:nvPr/>
          </p:nvSpPr>
          <p:spPr bwMode="auto">
            <a:xfrm>
              <a:off x="1398" y="279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100" name="Rectangle 60"/>
            <p:cNvSpPr>
              <a:spLocks noChangeArrowheads="1"/>
            </p:cNvSpPr>
            <p:nvPr/>
          </p:nvSpPr>
          <p:spPr bwMode="auto">
            <a:xfrm>
              <a:off x="1398" y="303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101" name="Rectangle 61"/>
            <p:cNvSpPr>
              <a:spLocks noChangeArrowheads="1"/>
            </p:cNvSpPr>
            <p:nvPr/>
          </p:nvSpPr>
          <p:spPr bwMode="auto">
            <a:xfrm>
              <a:off x="1398" y="2592"/>
              <a:ext cx="59" cy="58"/>
            </a:xfrm>
            <a:prstGeom prst="rect">
              <a:avLst/>
            </a:prstGeom>
            <a:solidFill>
              <a:srgbClr val="000000"/>
            </a:solidFill>
            <a:ln w="0">
              <a:solidFill>
                <a:srgbClr val="000000"/>
              </a:solidFill>
              <a:miter lim="800000"/>
              <a:headEnd/>
              <a:tailEnd/>
            </a:ln>
          </p:spPr>
          <p:txBody>
            <a:bodyPr/>
            <a:lstStyle/>
            <a:p>
              <a:endParaRPr lang="en-US"/>
            </a:p>
          </p:txBody>
        </p:sp>
        <p:sp>
          <p:nvSpPr>
            <p:cNvPr id="87102" name="Freeform 62"/>
            <p:cNvSpPr>
              <a:spLocks/>
            </p:cNvSpPr>
            <p:nvPr/>
          </p:nvSpPr>
          <p:spPr bwMode="auto">
            <a:xfrm>
              <a:off x="2608" y="22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03" name="Freeform 63"/>
            <p:cNvSpPr>
              <a:spLocks/>
            </p:cNvSpPr>
            <p:nvPr/>
          </p:nvSpPr>
          <p:spPr bwMode="auto">
            <a:xfrm>
              <a:off x="2608" y="2332"/>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04" name="Freeform 64"/>
            <p:cNvSpPr>
              <a:spLocks/>
            </p:cNvSpPr>
            <p:nvPr/>
          </p:nvSpPr>
          <p:spPr bwMode="auto">
            <a:xfrm>
              <a:off x="2608" y="211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05" name="Freeform 65"/>
            <p:cNvSpPr>
              <a:spLocks/>
            </p:cNvSpPr>
            <p:nvPr/>
          </p:nvSpPr>
          <p:spPr bwMode="auto">
            <a:xfrm>
              <a:off x="2608" y="227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06" name="Freeform 66"/>
            <p:cNvSpPr>
              <a:spLocks/>
            </p:cNvSpPr>
            <p:nvPr/>
          </p:nvSpPr>
          <p:spPr bwMode="auto">
            <a:xfrm>
              <a:off x="2608" y="203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07" name="Freeform 67"/>
            <p:cNvSpPr>
              <a:spLocks/>
            </p:cNvSpPr>
            <p:nvPr/>
          </p:nvSpPr>
          <p:spPr bwMode="auto">
            <a:xfrm>
              <a:off x="2608" y="2232"/>
              <a:ext cx="65" cy="63"/>
            </a:xfrm>
            <a:custGeom>
              <a:avLst/>
              <a:gdLst>
                <a:gd name="T0" fmla="*/ 0 w 65"/>
                <a:gd name="T1" fmla="*/ 63 h 63"/>
                <a:gd name="T2" fmla="*/ 65 w 65"/>
                <a:gd name="T3" fmla="*/ 63 h 63"/>
                <a:gd name="T4" fmla="*/ 32 w 65"/>
                <a:gd name="T5" fmla="*/ 0 h 63"/>
                <a:gd name="T6" fmla="*/ 0 w 65"/>
                <a:gd name="T7" fmla="*/ 63 h 63"/>
                <a:gd name="T8" fmla="*/ 0 60000 65536"/>
                <a:gd name="T9" fmla="*/ 0 60000 65536"/>
                <a:gd name="T10" fmla="*/ 0 60000 65536"/>
                <a:gd name="T11" fmla="*/ 0 60000 65536"/>
                <a:gd name="T12" fmla="*/ 0 w 65"/>
                <a:gd name="T13" fmla="*/ 0 h 63"/>
                <a:gd name="T14" fmla="*/ 65 w 65"/>
                <a:gd name="T15" fmla="*/ 63 h 63"/>
              </a:gdLst>
              <a:ahLst/>
              <a:cxnLst>
                <a:cxn ang="T8">
                  <a:pos x="T0" y="T1"/>
                </a:cxn>
                <a:cxn ang="T9">
                  <a:pos x="T2" y="T3"/>
                </a:cxn>
                <a:cxn ang="T10">
                  <a:pos x="T4" y="T5"/>
                </a:cxn>
                <a:cxn ang="T11">
                  <a:pos x="T6" y="T7"/>
                </a:cxn>
              </a:cxnLst>
              <a:rect l="T12" t="T13" r="T14" b="T15"/>
              <a:pathLst>
                <a:path w="65" h="63">
                  <a:moveTo>
                    <a:pt x="0" y="63"/>
                  </a:moveTo>
                  <a:lnTo>
                    <a:pt x="65" y="63"/>
                  </a:lnTo>
                  <a:lnTo>
                    <a:pt x="32" y="0"/>
                  </a:lnTo>
                  <a:lnTo>
                    <a:pt x="0" y="63"/>
                  </a:lnTo>
                  <a:close/>
                </a:path>
              </a:pathLst>
            </a:custGeom>
            <a:solidFill>
              <a:srgbClr val="000000"/>
            </a:solidFill>
            <a:ln w="0">
              <a:solidFill>
                <a:srgbClr val="000000"/>
              </a:solidFill>
              <a:round/>
              <a:headEnd/>
              <a:tailEnd/>
            </a:ln>
          </p:spPr>
          <p:txBody>
            <a:bodyPr/>
            <a:lstStyle/>
            <a:p>
              <a:endParaRPr lang="en-US"/>
            </a:p>
          </p:txBody>
        </p:sp>
        <p:sp>
          <p:nvSpPr>
            <p:cNvPr id="87108" name="Freeform 68"/>
            <p:cNvSpPr>
              <a:spLocks/>
            </p:cNvSpPr>
            <p:nvPr/>
          </p:nvSpPr>
          <p:spPr bwMode="auto">
            <a:xfrm>
              <a:off x="2608" y="19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09" name="Freeform 69"/>
            <p:cNvSpPr>
              <a:spLocks/>
            </p:cNvSpPr>
            <p:nvPr/>
          </p:nvSpPr>
          <p:spPr bwMode="auto">
            <a:xfrm>
              <a:off x="2608" y="193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0" name="Freeform 70"/>
            <p:cNvSpPr>
              <a:spLocks/>
            </p:cNvSpPr>
            <p:nvPr/>
          </p:nvSpPr>
          <p:spPr bwMode="auto">
            <a:xfrm>
              <a:off x="2608" y="22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1" name="Freeform 71"/>
            <p:cNvSpPr>
              <a:spLocks/>
            </p:cNvSpPr>
            <p:nvPr/>
          </p:nvSpPr>
          <p:spPr bwMode="auto">
            <a:xfrm>
              <a:off x="2608" y="20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2" name="Freeform 72"/>
            <p:cNvSpPr>
              <a:spLocks/>
            </p:cNvSpPr>
            <p:nvPr/>
          </p:nvSpPr>
          <p:spPr bwMode="auto">
            <a:xfrm>
              <a:off x="2608" y="219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3" name="Freeform 73"/>
            <p:cNvSpPr>
              <a:spLocks/>
            </p:cNvSpPr>
            <p:nvPr/>
          </p:nvSpPr>
          <p:spPr bwMode="auto">
            <a:xfrm>
              <a:off x="2608" y="173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4" name="Freeform 74"/>
            <p:cNvSpPr>
              <a:spLocks/>
            </p:cNvSpPr>
            <p:nvPr/>
          </p:nvSpPr>
          <p:spPr bwMode="auto">
            <a:xfrm>
              <a:off x="2608" y="1870"/>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5" name="Freeform 75"/>
            <p:cNvSpPr>
              <a:spLocks/>
            </p:cNvSpPr>
            <p:nvPr/>
          </p:nvSpPr>
          <p:spPr bwMode="auto">
            <a:xfrm>
              <a:off x="2608" y="181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6" name="Freeform 76"/>
            <p:cNvSpPr>
              <a:spLocks/>
            </p:cNvSpPr>
            <p:nvPr/>
          </p:nvSpPr>
          <p:spPr bwMode="auto">
            <a:xfrm>
              <a:off x="2608" y="2592"/>
              <a:ext cx="65" cy="63"/>
            </a:xfrm>
            <a:custGeom>
              <a:avLst/>
              <a:gdLst>
                <a:gd name="T0" fmla="*/ 0 w 65"/>
                <a:gd name="T1" fmla="*/ 63 h 63"/>
                <a:gd name="T2" fmla="*/ 65 w 65"/>
                <a:gd name="T3" fmla="*/ 63 h 63"/>
                <a:gd name="T4" fmla="*/ 32 w 65"/>
                <a:gd name="T5" fmla="*/ 0 h 63"/>
                <a:gd name="T6" fmla="*/ 0 w 65"/>
                <a:gd name="T7" fmla="*/ 63 h 63"/>
                <a:gd name="T8" fmla="*/ 0 60000 65536"/>
                <a:gd name="T9" fmla="*/ 0 60000 65536"/>
                <a:gd name="T10" fmla="*/ 0 60000 65536"/>
                <a:gd name="T11" fmla="*/ 0 60000 65536"/>
                <a:gd name="T12" fmla="*/ 0 w 65"/>
                <a:gd name="T13" fmla="*/ 0 h 63"/>
                <a:gd name="T14" fmla="*/ 65 w 65"/>
                <a:gd name="T15" fmla="*/ 63 h 63"/>
              </a:gdLst>
              <a:ahLst/>
              <a:cxnLst>
                <a:cxn ang="T8">
                  <a:pos x="T0" y="T1"/>
                </a:cxn>
                <a:cxn ang="T9">
                  <a:pos x="T2" y="T3"/>
                </a:cxn>
                <a:cxn ang="T10">
                  <a:pos x="T4" y="T5"/>
                </a:cxn>
                <a:cxn ang="T11">
                  <a:pos x="T6" y="T7"/>
                </a:cxn>
              </a:cxnLst>
              <a:rect l="T12" t="T13" r="T14" b="T15"/>
              <a:pathLst>
                <a:path w="65" h="63">
                  <a:moveTo>
                    <a:pt x="0" y="63"/>
                  </a:moveTo>
                  <a:lnTo>
                    <a:pt x="65" y="63"/>
                  </a:lnTo>
                  <a:lnTo>
                    <a:pt x="32" y="0"/>
                  </a:lnTo>
                  <a:lnTo>
                    <a:pt x="0" y="63"/>
                  </a:lnTo>
                  <a:close/>
                </a:path>
              </a:pathLst>
            </a:custGeom>
            <a:solidFill>
              <a:srgbClr val="000000"/>
            </a:solidFill>
            <a:ln w="0">
              <a:solidFill>
                <a:srgbClr val="000000"/>
              </a:solidFill>
              <a:round/>
              <a:headEnd/>
              <a:tailEnd/>
            </a:ln>
          </p:spPr>
          <p:txBody>
            <a:bodyPr/>
            <a:lstStyle/>
            <a:p>
              <a:endParaRPr lang="en-US"/>
            </a:p>
          </p:txBody>
        </p:sp>
        <p:sp>
          <p:nvSpPr>
            <p:cNvPr id="87117" name="Freeform 77"/>
            <p:cNvSpPr>
              <a:spLocks/>
            </p:cNvSpPr>
            <p:nvPr/>
          </p:nvSpPr>
          <p:spPr bwMode="auto">
            <a:xfrm>
              <a:off x="2608" y="18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8" name="Freeform 78"/>
            <p:cNvSpPr>
              <a:spLocks/>
            </p:cNvSpPr>
            <p:nvPr/>
          </p:nvSpPr>
          <p:spPr bwMode="auto">
            <a:xfrm>
              <a:off x="2608" y="19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19" name="Freeform 79"/>
            <p:cNvSpPr>
              <a:spLocks/>
            </p:cNvSpPr>
            <p:nvPr/>
          </p:nvSpPr>
          <p:spPr bwMode="auto">
            <a:xfrm>
              <a:off x="2608" y="19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0" name="Freeform 80"/>
            <p:cNvSpPr>
              <a:spLocks/>
            </p:cNvSpPr>
            <p:nvPr/>
          </p:nvSpPr>
          <p:spPr bwMode="auto">
            <a:xfrm>
              <a:off x="2608" y="1790"/>
              <a:ext cx="65" cy="65"/>
            </a:xfrm>
            <a:custGeom>
              <a:avLst/>
              <a:gdLst>
                <a:gd name="T0" fmla="*/ 0 w 65"/>
                <a:gd name="T1" fmla="*/ 65 h 65"/>
                <a:gd name="T2" fmla="*/ 65 w 65"/>
                <a:gd name="T3" fmla="*/ 65 h 65"/>
                <a:gd name="T4" fmla="*/ 32 w 65"/>
                <a:gd name="T5" fmla="*/ 0 h 65"/>
                <a:gd name="T6" fmla="*/ 0 w 65"/>
                <a:gd name="T7" fmla="*/ 65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65"/>
                  </a:moveTo>
                  <a:lnTo>
                    <a:pt x="65" y="65"/>
                  </a:lnTo>
                  <a:lnTo>
                    <a:pt x="32" y="0"/>
                  </a:lnTo>
                  <a:lnTo>
                    <a:pt x="0" y="65"/>
                  </a:lnTo>
                  <a:close/>
                </a:path>
              </a:pathLst>
            </a:custGeom>
            <a:solidFill>
              <a:srgbClr val="000000"/>
            </a:solidFill>
            <a:ln w="0">
              <a:solidFill>
                <a:srgbClr val="000000"/>
              </a:solidFill>
              <a:round/>
              <a:headEnd/>
              <a:tailEnd/>
            </a:ln>
          </p:spPr>
          <p:txBody>
            <a:bodyPr/>
            <a:lstStyle/>
            <a:p>
              <a:endParaRPr lang="en-US"/>
            </a:p>
          </p:txBody>
        </p:sp>
        <p:sp>
          <p:nvSpPr>
            <p:cNvPr id="87121" name="Freeform 81"/>
            <p:cNvSpPr>
              <a:spLocks/>
            </p:cNvSpPr>
            <p:nvPr/>
          </p:nvSpPr>
          <p:spPr bwMode="auto">
            <a:xfrm>
              <a:off x="2608" y="161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2" name="Freeform 82"/>
            <p:cNvSpPr>
              <a:spLocks/>
            </p:cNvSpPr>
            <p:nvPr/>
          </p:nvSpPr>
          <p:spPr bwMode="auto">
            <a:xfrm>
              <a:off x="2608" y="185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3" name="Freeform 83"/>
            <p:cNvSpPr>
              <a:spLocks/>
            </p:cNvSpPr>
            <p:nvPr/>
          </p:nvSpPr>
          <p:spPr bwMode="auto">
            <a:xfrm>
              <a:off x="2608" y="1670"/>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4" name="Freeform 84"/>
            <p:cNvSpPr>
              <a:spLocks/>
            </p:cNvSpPr>
            <p:nvPr/>
          </p:nvSpPr>
          <p:spPr bwMode="auto">
            <a:xfrm>
              <a:off x="2608" y="201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5" name="Freeform 85"/>
            <p:cNvSpPr>
              <a:spLocks/>
            </p:cNvSpPr>
            <p:nvPr/>
          </p:nvSpPr>
          <p:spPr bwMode="auto">
            <a:xfrm>
              <a:off x="2608" y="1890"/>
              <a:ext cx="65" cy="65"/>
            </a:xfrm>
            <a:custGeom>
              <a:avLst/>
              <a:gdLst>
                <a:gd name="T0" fmla="*/ 0 w 65"/>
                <a:gd name="T1" fmla="*/ 65 h 65"/>
                <a:gd name="T2" fmla="*/ 65 w 65"/>
                <a:gd name="T3" fmla="*/ 65 h 65"/>
                <a:gd name="T4" fmla="*/ 32 w 65"/>
                <a:gd name="T5" fmla="*/ 0 h 65"/>
                <a:gd name="T6" fmla="*/ 0 w 65"/>
                <a:gd name="T7" fmla="*/ 65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65"/>
                  </a:moveTo>
                  <a:lnTo>
                    <a:pt x="65" y="65"/>
                  </a:lnTo>
                  <a:lnTo>
                    <a:pt x="32" y="0"/>
                  </a:lnTo>
                  <a:lnTo>
                    <a:pt x="0" y="65"/>
                  </a:lnTo>
                  <a:close/>
                </a:path>
              </a:pathLst>
            </a:custGeom>
            <a:solidFill>
              <a:srgbClr val="000000"/>
            </a:solidFill>
            <a:ln w="0">
              <a:solidFill>
                <a:srgbClr val="000000"/>
              </a:solidFill>
              <a:round/>
              <a:headEnd/>
              <a:tailEnd/>
            </a:ln>
          </p:spPr>
          <p:txBody>
            <a:bodyPr/>
            <a:lstStyle/>
            <a:p>
              <a:endParaRPr lang="en-US"/>
            </a:p>
          </p:txBody>
        </p:sp>
        <p:sp>
          <p:nvSpPr>
            <p:cNvPr id="87126" name="Freeform 86"/>
            <p:cNvSpPr>
              <a:spLocks/>
            </p:cNvSpPr>
            <p:nvPr/>
          </p:nvSpPr>
          <p:spPr bwMode="auto">
            <a:xfrm>
              <a:off x="2608" y="173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7" name="Freeform 87"/>
            <p:cNvSpPr>
              <a:spLocks/>
            </p:cNvSpPr>
            <p:nvPr/>
          </p:nvSpPr>
          <p:spPr bwMode="auto">
            <a:xfrm>
              <a:off x="2608" y="1990"/>
              <a:ext cx="65" cy="65"/>
            </a:xfrm>
            <a:custGeom>
              <a:avLst/>
              <a:gdLst>
                <a:gd name="T0" fmla="*/ 0 w 65"/>
                <a:gd name="T1" fmla="*/ 65 h 65"/>
                <a:gd name="T2" fmla="*/ 65 w 65"/>
                <a:gd name="T3" fmla="*/ 65 h 65"/>
                <a:gd name="T4" fmla="*/ 32 w 65"/>
                <a:gd name="T5" fmla="*/ 0 h 65"/>
                <a:gd name="T6" fmla="*/ 0 w 65"/>
                <a:gd name="T7" fmla="*/ 65 h 65"/>
                <a:gd name="T8" fmla="*/ 0 60000 65536"/>
                <a:gd name="T9" fmla="*/ 0 60000 65536"/>
                <a:gd name="T10" fmla="*/ 0 60000 65536"/>
                <a:gd name="T11" fmla="*/ 0 60000 65536"/>
                <a:gd name="T12" fmla="*/ 0 w 65"/>
                <a:gd name="T13" fmla="*/ 0 h 65"/>
                <a:gd name="T14" fmla="*/ 65 w 65"/>
                <a:gd name="T15" fmla="*/ 65 h 65"/>
              </a:gdLst>
              <a:ahLst/>
              <a:cxnLst>
                <a:cxn ang="T8">
                  <a:pos x="T0" y="T1"/>
                </a:cxn>
                <a:cxn ang="T9">
                  <a:pos x="T2" y="T3"/>
                </a:cxn>
                <a:cxn ang="T10">
                  <a:pos x="T4" y="T5"/>
                </a:cxn>
                <a:cxn ang="T11">
                  <a:pos x="T6" y="T7"/>
                </a:cxn>
              </a:cxnLst>
              <a:rect l="T12" t="T13" r="T14" b="T15"/>
              <a:pathLst>
                <a:path w="65" h="65">
                  <a:moveTo>
                    <a:pt x="0" y="65"/>
                  </a:moveTo>
                  <a:lnTo>
                    <a:pt x="65" y="65"/>
                  </a:lnTo>
                  <a:lnTo>
                    <a:pt x="32" y="0"/>
                  </a:lnTo>
                  <a:lnTo>
                    <a:pt x="0" y="65"/>
                  </a:lnTo>
                  <a:close/>
                </a:path>
              </a:pathLst>
            </a:custGeom>
            <a:solidFill>
              <a:srgbClr val="000000"/>
            </a:solidFill>
            <a:ln w="0">
              <a:solidFill>
                <a:srgbClr val="000000"/>
              </a:solidFill>
              <a:round/>
              <a:headEnd/>
              <a:tailEnd/>
            </a:ln>
          </p:spPr>
          <p:txBody>
            <a:bodyPr/>
            <a:lstStyle/>
            <a:p>
              <a:endParaRPr lang="en-US"/>
            </a:p>
          </p:txBody>
        </p:sp>
        <p:sp>
          <p:nvSpPr>
            <p:cNvPr id="87128" name="Freeform 88"/>
            <p:cNvSpPr>
              <a:spLocks/>
            </p:cNvSpPr>
            <p:nvPr/>
          </p:nvSpPr>
          <p:spPr bwMode="auto">
            <a:xfrm>
              <a:off x="2608" y="211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29" name="Freeform 89"/>
            <p:cNvSpPr>
              <a:spLocks/>
            </p:cNvSpPr>
            <p:nvPr/>
          </p:nvSpPr>
          <p:spPr bwMode="auto">
            <a:xfrm>
              <a:off x="2608" y="1811"/>
              <a:ext cx="65" cy="64"/>
            </a:xfrm>
            <a:custGeom>
              <a:avLst/>
              <a:gdLst>
                <a:gd name="T0" fmla="*/ 0 w 65"/>
                <a:gd name="T1" fmla="*/ 64 h 64"/>
                <a:gd name="T2" fmla="*/ 65 w 65"/>
                <a:gd name="T3" fmla="*/ 64 h 64"/>
                <a:gd name="T4" fmla="*/ 32 w 65"/>
                <a:gd name="T5" fmla="*/ 0 h 64"/>
                <a:gd name="T6" fmla="*/ 0 w 65"/>
                <a:gd name="T7" fmla="*/ 64 h 64"/>
                <a:gd name="T8" fmla="*/ 0 60000 65536"/>
                <a:gd name="T9" fmla="*/ 0 60000 65536"/>
                <a:gd name="T10" fmla="*/ 0 60000 65536"/>
                <a:gd name="T11" fmla="*/ 0 60000 65536"/>
                <a:gd name="T12" fmla="*/ 0 w 65"/>
                <a:gd name="T13" fmla="*/ 0 h 64"/>
                <a:gd name="T14" fmla="*/ 65 w 65"/>
                <a:gd name="T15" fmla="*/ 64 h 64"/>
              </a:gdLst>
              <a:ahLst/>
              <a:cxnLst>
                <a:cxn ang="T8">
                  <a:pos x="T0" y="T1"/>
                </a:cxn>
                <a:cxn ang="T9">
                  <a:pos x="T2" y="T3"/>
                </a:cxn>
                <a:cxn ang="T10">
                  <a:pos x="T4" y="T5"/>
                </a:cxn>
                <a:cxn ang="T11">
                  <a:pos x="T6" y="T7"/>
                </a:cxn>
              </a:cxnLst>
              <a:rect l="T12" t="T13" r="T14" b="T15"/>
              <a:pathLst>
                <a:path w="65" h="64">
                  <a:moveTo>
                    <a:pt x="0" y="64"/>
                  </a:moveTo>
                  <a:lnTo>
                    <a:pt x="65" y="64"/>
                  </a:lnTo>
                  <a:lnTo>
                    <a:pt x="32" y="0"/>
                  </a:lnTo>
                  <a:lnTo>
                    <a:pt x="0" y="64"/>
                  </a:lnTo>
                  <a:close/>
                </a:path>
              </a:pathLst>
            </a:custGeom>
            <a:solidFill>
              <a:srgbClr val="000000"/>
            </a:solidFill>
            <a:ln w="0">
              <a:solidFill>
                <a:srgbClr val="000000"/>
              </a:solidFill>
              <a:round/>
              <a:headEnd/>
              <a:tailEnd/>
            </a:ln>
          </p:spPr>
          <p:txBody>
            <a:bodyPr/>
            <a:lstStyle/>
            <a:p>
              <a:endParaRPr lang="en-US"/>
            </a:p>
          </p:txBody>
        </p:sp>
        <p:sp>
          <p:nvSpPr>
            <p:cNvPr id="87130" name="Rectangle 90"/>
            <p:cNvSpPr>
              <a:spLocks noChangeArrowheads="1"/>
            </p:cNvSpPr>
            <p:nvPr/>
          </p:nvSpPr>
          <p:spPr bwMode="auto">
            <a:xfrm>
              <a:off x="1791" y="1344"/>
              <a:ext cx="295" cy="116"/>
            </a:xfrm>
            <a:prstGeom prst="rect">
              <a:avLst/>
            </a:prstGeom>
            <a:noFill/>
            <a:ln w="9525">
              <a:noFill/>
              <a:miter lim="800000"/>
              <a:headEnd/>
              <a:tailEnd/>
            </a:ln>
          </p:spPr>
          <p:txBody>
            <a:bodyPr wrap="none" lIns="0" tIns="0" rIns="0" bIns="0">
              <a:spAutoFit/>
            </a:bodyPr>
            <a:lstStyle/>
            <a:p>
              <a:r>
                <a:rPr lang="pt-BR" sz="1500">
                  <a:solidFill>
                    <a:srgbClr val="000000"/>
                  </a:solidFill>
                  <a:latin typeface="Times New Roman" pitchFamily="18" charset="0"/>
                </a:rPr>
                <a:t>p &lt;0,01</a:t>
              </a:r>
              <a:endParaRPr lang="pt-BR" sz="1600">
                <a:latin typeface="Times New Roman" pitchFamily="18" charset="0"/>
              </a:endParaRPr>
            </a:p>
          </p:txBody>
        </p:sp>
        <p:sp>
          <p:nvSpPr>
            <p:cNvPr id="87131" name="Line 91"/>
            <p:cNvSpPr>
              <a:spLocks noChangeShapeType="1"/>
            </p:cNvSpPr>
            <p:nvPr/>
          </p:nvSpPr>
          <p:spPr bwMode="auto">
            <a:xfrm>
              <a:off x="826" y="3065"/>
              <a:ext cx="2419" cy="1"/>
            </a:xfrm>
            <a:prstGeom prst="line">
              <a:avLst/>
            </a:prstGeom>
            <a:noFill/>
            <a:ln w="38100">
              <a:solidFill>
                <a:srgbClr val="000000"/>
              </a:solidFill>
              <a:round/>
              <a:headEnd/>
              <a:tailEnd/>
            </a:ln>
          </p:spPr>
          <p:txBody>
            <a:bodyPr/>
            <a:lstStyle/>
            <a:p>
              <a:endParaRPr lang="pt-BR"/>
            </a:p>
          </p:txBody>
        </p:sp>
        <p:sp>
          <p:nvSpPr>
            <p:cNvPr id="87132" name="Line 92"/>
            <p:cNvSpPr>
              <a:spLocks noChangeShapeType="1"/>
            </p:cNvSpPr>
            <p:nvPr/>
          </p:nvSpPr>
          <p:spPr bwMode="auto">
            <a:xfrm>
              <a:off x="1431" y="3065"/>
              <a:ext cx="1" cy="46"/>
            </a:xfrm>
            <a:prstGeom prst="line">
              <a:avLst/>
            </a:prstGeom>
            <a:noFill/>
            <a:ln w="38100">
              <a:solidFill>
                <a:srgbClr val="000000"/>
              </a:solidFill>
              <a:round/>
              <a:headEnd/>
              <a:tailEnd/>
            </a:ln>
          </p:spPr>
          <p:txBody>
            <a:bodyPr/>
            <a:lstStyle/>
            <a:p>
              <a:endParaRPr lang="pt-BR"/>
            </a:p>
          </p:txBody>
        </p:sp>
        <p:sp>
          <p:nvSpPr>
            <p:cNvPr id="87133" name="Rectangle 93"/>
            <p:cNvSpPr>
              <a:spLocks noChangeArrowheads="1"/>
            </p:cNvSpPr>
            <p:nvPr/>
          </p:nvSpPr>
          <p:spPr bwMode="auto">
            <a:xfrm>
              <a:off x="1300" y="3114"/>
              <a:ext cx="139" cy="117"/>
            </a:xfrm>
            <a:prstGeom prst="rect">
              <a:avLst/>
            </a:prstGeom>
            <a:noFill/>
            <a:ln w="9525">
              <a:noFill/>
              <a:miter lim="800000"/>
              <a:headEnd/>
              <a:tailEnd/>
            </a:ln>
          </p:spPr>
          <p:txBody>
            <a:bodyPr wrap="none" lIns="0" tIns="0" rIns="0" bIns="0">
              <a:spAutoFit/>
            </a:bodyPr>
            <a:lstStyle/>
            <a:p>
              <a:r>
                <a:rPr lang="pt-BR" sz="1500" b="1">
                  <a:solidFill>
                    <a:srgbClr val="000000"/>
                  </a:solidFill>
                  <a:latin typeface="Times New Roman" pitchFamily="18" charset="0"/>
                </a:rPr>
                <a:t>pré</a:t>
              </a:r>
              <a:endParaRPr lang="pt-BR">
                <a:latin typeface="Times New Roman" pitchFamily="18" charset="0"/>
              </a:endParaRPr>
            </a:p>
          </p:txBody>
        </p:sp>
        <p:sp>
          <p:nvSpPr>
            <p:cNvPr id="87134" name="Line 94"/>
            <p:cNvSpPr>
              <a:spLocks noChangeShapeType="1"/>
            </p:cNvSpPr>
            <p:nvPr/>
          </p:nvSpPr>
          <p:spPr bwMode="auto">
            <a:xfrm>
              <a:off x="2640" y="3065"/>
              <a:ext cx="1" cy="46"/>
            </a:xfrm>
            <a:prstGeom prst="line">
              <a:avLst/>
            </a:prstGeom>
            <a:noFill/>
            <a:ln w="38100">
              <a:solidFill>
                <a:srgbClr val="000000"/>
              </a:solidFill>
              <a:round/>
              <a:headEnd/>
              <a:tailEnd/>
            </a:ln>
          </p:spPr>
          <p:txBody>
            <a:bodyPr/>
            <a:lstStyle/>
            <a:p>
              <a:endParaRPr lang="pt-BR"/>
            </a:p>
          </p:txBody>
        </p:sp>
        <p:sp>
          <p:nvSpPr>
            <p:cNvPr id="87135" name="Rectangle 95"/>
            <p:cNvSpPr>
              <a:spLocks noChangeArrowheads="1"/>
            </p:cNvSpPr>
            <p:nvPr/>
          </p:nvSpPr>
          <p:spPr bwMode="auto">
            <a:xfrm>
              <a:off x="2354" y="3114"/>
              <a:ext cx="312" cy="117"/>
            </a:xfrm>
            <a:prstGeom prst="rect">
              <a:avLst/>
            </a:prstGeom>
            <a:noFill/>
            <a:ln w="9525">
              <a:noFill/>
              <a:miter lim="800000"/>
              <a:headEnd/>
              <a:tailEnd/>
            </a:ln>
          </p:spPr>
          <p:txBody>
            <a:bodyPr wrap="none" lIns="0" tIns="0" rIns="0" bIns="0">
              <a:spAutoFit/>
            </a:bodyPr>
            <a:lstStyle/>
            <a:p>
              <a:r>
                <a:rPr lang="pt-BR" sz="1500" b="1">
                  <a:solidFill>
                    <a:srgbClr val="000000"/>
                  </a:solidFill>
                  <a:latin typeface="Times New Roman" pitchFamily="18" charset="0"/>
                </a:rPr>
                <a:t>6 meses</a:t>
              </a:r>
              <a:endParaRPr lang="pt-BR">
                <a:latin typeface="Times New Roman" pitchFamily="18" charset="0"/>
              </a:endParaRPr>
            </a:p>
          </p:txBody>
        </p:sp>
        <p:sp>
          <p:nvSpPr>
            <p:cNvPr id="87136" name="Line 96"/>
            <p:cNvSpPr>
              <a:spLocks noChangeShapeType="1"/>
            </p:cNvSpPr>
            <p:nvPr/>
          </p:nvSpPr>
          <p:spPr bwMode="auto">
            <a:xfrm flipV="1">
              <a:off x="826" y="1462"/>
              <a:ext cx="1" cy="1603"/>
            </a:xfrm>
            <a:prstGeom prst="line">
              <a:avLst/>
            </a:prstGeom>
            <a:noFill/>
            <a:ln w="38100">
              <a:solidFill>
                <a:srgbClr val="000000"/>
              </a:solidFill>
              <a:round/>
              <a:headEnd/>
              <a:tailEnd/>
            </a:ln>
          </p:spPr>
          <p:txBody>
            <a:bodyPr/>
            <a:lstStyle/>
            <a:p>
              <a:endParaRPr lang="pt-BR"/>
            </a:p>
          </p:txBody>
        </p:sp>
        <p:sp>
          <p:nvSpPr>
            <p:cNvPr id="87137" name="Line 97"/>
            <p:cNvSpPr>
              <a:spLocks noChangeShapeType="1"/>
            </p:cNvSpPr>
            <p:nvPr/>
          </p:nvSpPr>
          <p:spPr bwMode="auto">
            <a:xfrm flipH="1">
              <a:off x="778" y="3065"/>
              <a:ext cx="48" cy="1"/>
            </a:xfrm>
            <a:prstGeom prst="line">
              <a:avLst/>
            </a:prstGeom>
            <a:noFill/>
            <a:ln w="38100">
              <a:solidFill>
                <a:srgbClr val="000000"/>
              </a:solidFill>
              <a:round/>
              <a:headEnd/>
              <a:tailEnd/>
            </a:ln>
          </p:spPr>
          <p:txBody>
            <a:bodyPr/>
            <a:lstStyle/>
            <a:p>
              <a:endParaRPr lang="pt-BR"/>
            </a:p>
          </p:txBody>
        </p:sp>
        <p:sp>
          <p:nvSpPr>
            <p:cNvPr id="87138" name="Rectangle 98"/>
            <p:cNvSpPr>
              <a:spLocks noChangeArrowheads="1"/>
            </p:cNvSpPr>
            <p:nvPr/>
          </p:nvSpPr>
          <p:spPr bwMode="auto">
            <a:xfrm>
              <a:off x="630" y="2992"/>
              <a:ext cx="54"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0</a:t>
              </a:r>
              <a:endParaRPr lang="pt-BR" sz="2000">
                <a:latin typeface="Times New Roman" pitchFamily="18" charset="0"/>
              </a:endParaRPr>
            </a:p>
          </p:txBody>
        </p:sp>
        <p:sp>
          <p:nvSpPr>
            <p:cNvPr id="87139" name="Line 99"/>
            <p:cNvSpPr>
              <a:spLocks noChangeShapeType="1"/>
            </p:cNvSpPr>
            <p:nvPr/>
          </p:nvSpPr>
          <p:spPr bwMode="auto">
            <a:xfrm flipH="1">
              <a:off x="778" y="2864"/>
              <a:ext cx="48" cy="1"/>
            </a:xfrm>
            <a:prstGeom prst="line">
              <a:avLst/>
            </a:prstGeom>
            <a:noFill/>
            <a:ln w="38100">
              <a:solidFill>
                <a:srgbClr val="000000"/>
              </a:solidFill>
              <a:round/>
              <a:headEnd/>
              <a:tailEnd/>
            </a:ln>
          </p:spPr>
          <p:txBody>
            <a:bodyPr/>
            <a:lstStyle/>
            <a:p>
              <a:endParaRPr lang="pt-BR"/>
            </a:p>
          </p:txBody>
        </p:sp>
        <p:sp>
          <p:nvSpPr>
            <p:cNvPr id="87140" name="Rectangle 100"/>
            <p:cNvSpPr>
              <a:spLocks noChangeArrowheads="1"/>
            </p:cNvSpPr>
            <p:nvPr/>
          </p:nvSpPr>
          <p:spPr bwMode="auto">
            <a:xfrm>
              <a:off x="558" y="2792"/>
              <a:ext cx="109" cy="131"/>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10</a:t>
              </a:r>
              <a:endParaRPr lang="pt-BR" sz="2000">
                <a:latin typeface="Times New Roman" pitchFamily="18" charset="0"/>
              </a:endParaRPr>
            </a:p>
          </p:txBody>
        </p:sp>
        <p:sp>
          <p:nvSpPr>
            <p:cNvPr id="87141" name="Line 101"/>
            <p:cNvSpPr>
              <a:spLocks noChangeShapeType="1"/>
            </p:cNvSpPr>
            <p:nvPr/>
          </p:nvSpPr>
          <p:spPr bwMode="auto">
            <a:xfrm flipH="1">
              <a:off x="778" y="2664"/>
              <a:ext cx="48" cy="1"/>
            </a:xfrm>
            <a:prstGeom prst="line">
              <a:avLst/>
            </a:prstGeom>
            <a:noFill/>
            <a:ln w="38100">
              <a:solidFill>
                <a:srgbClr val="000000"/>
              </a:solidFill>
              <a:round/>
              <a:headEnd/>
              <a:tailEnd/>
            </a:ln>
          </p:spPr>
          <p:txBody>
            <a:bodyPr/>
            <a:lstStyle/>
            <a:p>
              <a:endParaRPr lang="pt-BR"/>
            </a:p>
          </p:txBody>
        </p:sp>
        <p:sp>
          <p:nvSpPr>
            <p:cNvPr id="87142" name="Rectangle 102"/>
            <p:cNvSpPr>
              <a:spLocks noChangeArrowheads="1"/>
            </p:cNvSpPr>
            <p:nvPr/>
          </p:nvSpPr>
          <p:spPr bwMode="auto">
            <a:xfrm>
              <a:off x="558" y="2592"/>
              <a:ext cx="109"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20</a:t>
              </a:r>
              <a:endParaRPr lang="pt-BR" sz="2000">
                <a:latin typeface="Times New Roman" pitchFamily="18" charset="0"/>
              </a:endParaRPr>
            </a:p>
          </p:txBody>
        </p:sp>
        <p:sp>
          <p:nvSpPr>
            <p:cNvPr id="87143" name="Line 103"/>
            <p:cNvSpPr>
              <a:spLocks noChangeShapeType="1"/>
            </p:cNvSpPr>
            <p:nvPr/>
          </p:nvSpPr>
          <p:spPr bwMode="auto">
            <a:xfrm flipH="1">
              <a:off x="778" y="2464"/>
              <a:ext cx="48" cy="1"/>
            </a:xfrm>
            <a:prstGeom prst="line">
              <a:avLst/>
            </a:prstGeom>
            <a:noFill/>
            <a:ln w="38100">
              <a:solidFill>
                <a:srgbClr val="000000"/>
              </a:solidFill>
              <a:round/>
              <a:headEnd/>
              <a:tailEnd/>
            </a:ln>
          </p:spPr>
          <p:txBody>
            <a:bodyPr/>
            <a:lstStyle/>
            <a:p>
              <a:endParaRPr lang="pt-BR"/>
            </a:p>
          </p:txBody>
        </p:sp>
        <p:sp>
          <p:nvSpPr>
            <p:cNvPr id="87144" name="Rectangle 104"/>
            <p:cNvSpPr>
              <a:spLocks noChangeArrowheads="1"/>
            </p:cNvSpPr>
            <p:nvPr/>
          </p:nvSpPr>
          <p:spPr bwMode="auto">
            <a:xfrm>
              <a:off x="558" y="2391"/>
              <a:ext cx="109"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30</a:t>
              </a:r>
              <a:endParaRPr lang="pt-BR" sz="2000">
                <a:latin typeface="Times New Roman" pitchFamily="18" charset="0"/>
              </a:endParaRPr>
            </a:p>
          </p:txBody>
        </p:sp>
        <p:sp>
          <p:nvSpPr>
            <p:cNvPr id="87145" name="Line 105"/>
            <p:cNvSpPr>
              <a:spLocks noChangeShapeType="1"/>
            </p:cNvSpPr>
            <p:nvPr/>
          </p:nvSpPr>
          <p:spPr bwMode="auto">
            <a:xfrm flipH="1">
              <a:off x="778" y="2263"/>
              <a:ext cx="48" cy="1"/>
            </a:xfrm>
            <a:prstGeom prst="line">
              <a:avLst/>
            </a:prstGeom>
            <a:noFill/>
            <a:ln w="38100">
              <a:solidFill>
                <a:srgbClr val="000000"/>
              </a:solidFill>
              <a:round/>
              <a:headEnd/>
              <a:tailEnd/>
            </a:ln>
          </p:spPr>
          <p:txBody>
            <a:bodyPr/>
            <a:lstStyle/>
            <a:p>
              <a:endParaRPr lang="pt-BR"/>
            </a:p>
          </p:txBody>
        </p:sp>
        <p:sp>
          <p:nvSpPr>
            <p:cNvPr id="87146" name="Rectangle 106"/>
            <p:cNvSpPr>
              <a:spLocks noChangeArrowheads="1"/>
            </p:cNvSpPr>
            <p:nvPr/>
          </p:nvSpPr>
          <p:spPr bwMode="auto">
            <a:xfrm>
              <a:off x="558" y="2191"/>
              <a:ext cx="109"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40</a:t>
              </a:r>
              <a:endParaRPr lang="pt-BR" sz="2000">
                <a:latin typeface="Times New Roman" pitchFamily="18" charset="0"/>
              </a:endParaRPr>
            </a:p>
          </p:txBody>
        </p:sp>
        <p:sp>
          <p:nvSpPr>
            <p:cNvPr id="87147" name="Line 107"/>
            <p:cNvSpPr>
              <a:spLocks noChangeShapeType="1"/>
            </p:cNvSpPr>
            <p:nvPr/>
          </p:nvSpPr>
          <p:spPr bwMode="auto">
            <a:xfrm flipH="1">
              <a:off x="778" y="2063"/>
              <a:ext cx="48" cy="1"/>
            </a:xfrm>
            <a:prstGeom prst="line">
              <a:avLst/>
            </a:prstGeom>
            <a:noFill/>
            <a:ln w="38100">
              <a:solidFill>
                <a:srgbClr val="000000"/>
              </a:solidFill>
              <a:round/>
              <a:headEnd/>
              <a:tailEnd/>
            </a:ln>
          </p:spPr>
          <p:txBody>
            <a:bodyPr/>
            <a:lstStyle/>
            <a:p>
              <a:endParaRPr lang="pt-BR"/>
            </a:p>
          </p:txBody>
        </p:sp>
        <p:sp>
          <p:nvSpPr>
            <p:cNvPr id="87148" name="Rectangle 108"/>
            <p:cNvSpPr>
              <a:spLocks noChangeArrowheads="1"/>
            </p:cNvSpPr>
            <p:nvPr/>
          </p:nvSpPr>
          <p:spPr bwMode="auto">
            <a:xfrm>
              <a:off x="558" y="1990"/>
              <a:ext cx="109"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50</a:t>
              </a:r>
              <a:endParaRPr lang="pt-BR" sz="2000">
                <a:latin typeface="Times New Roman" pitchFamily="18" charset="0"/>
              </a:endParaRPr>
            </a:p>
          </p:txBody>
        </p:sp>
        <p:sp>
          <p:nvSpPr>
            <p:cNvPr id="87149" name="Line 109"/>
            <p:cNvSpPr>
              <a:spLocks noChangeShapeType="1"/>
            </p:cNvSpPr>
            <p:nvPr/>
          </p:nvSpPr>
          <p:spPr bwMode="auto">
            <a:xfrm flipH="1">
              <a:off x="778" y="1863"/>
              <a:ext cx="48" cy="1"/>
            </a:xfrm>
            <a:prstGeom prst="line">
              <a:avLst/>
            </a:prstGeom>
            <a:noFill/>
            <a:ln w="38100">
              <a:solidFill>
                <a:srgbClr val="000000"/>
              </a:solidFill>
              <a:round/>
              <a:headEnd/>
              <a:tailEnd/>
            </a:ln>
          </p:spPr>
          <p:txBody>
            <a:bodyPr/>
            <a:lstStyle/>
            <a:p>
              <a:endParaRPr lang="pt-BR"/>
            </a:p>
          </p:txBody>
        </p:sp>
        <p:sp>
          <p:nvSpPr>
            <p:cNvPr id="87150" name="Rectangle 110"/>
            <p:cNvSpPr>
              <a:spLocks noChangeArrowheads="1"/>
            </p:cNvSpPr>
            <p:nvPr/>
          </p:nvSpPr>
          <p:spPr bwMode="auto">
            <a:xfrm>
              <a:off x="558" y="1790"/>
              <a:ext cx="109"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60</a:t>
              </a:r>
              <a:endParaRPr lang="pt-BR" sz="2000">
                <a:latin typeface="Times New Roman" pitchFamily="18" charset="0"/>
              </a:endParaRPr>
            </a:p>
          </p:txBody>
        </p:sp>
        <p:sp>
          <p:nvSpPr>
            <p:cNvPr id="87151" name="Line 111"/>
            <p:cNvSpPr>
              <a:spLocks noChangeShapeType="1"/>
            </p:cNvSpPr>
            <p:nvPr/>
          </p:nvSpPr>
          <p:spPr bwMode="auto">
            <a:xfrm flipH="1">
              <a:off x="778" y="1662"/>
              <a:ext cx="48" cy="1"/>
            </a:xfrm>
            <a:prstGeom prst="line">
              <a:avLst/>
            </a:prstGeom>
            <a:noFill/>
            <a:ln w="38100">
              <a:solidFill>
                <a:srgbClr val="000000"/>
              </a:solidFill>
              <a:round/>
              <a:headEnd/>
              <a:tailEnd/>
            </a:ln>
          </p:spPr>
          <p:txBody>
            <a:bodyPr/>
            <a:lstStyle/>
            <a:p>
              <a:endParaRPr lang="pt-BR"/>
            </a:p>
          </p:txBody>
        </p:sp>
        <p:sp>
          <p:nvSpPr>
            <p:cNvPr id="87152" name="Rectangle 112"/>
            <p:cNvSpPr>
              <a:spLocks noChangeArrowheads="1"/>
            </p:cNvSpPr>
            <p:nvPr/>
          </p:nvSpPr>
          <p:spPr bwMode="auto">
            <a:xfrm>
              <a:off x="558" y="1590"/>
              <a:ext cx="109" cy="131"/>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70</a:t>
              </a:r>
              <a:endParaRPr lang="pt-BR" sz="2000">
                <a:latin typeface="Times New Roman" pitchFamily="18" charset="0"/>
              </a:endParaRPr>
            </a:p>
          </p:txBody>
        </p:sp>
        <p:sp>
          <p:nvSpPr>
            <p:cNvPr id="87153" name="Line 113"/>
            <p:cNvSpPr>
              <a:spLocks noChangeShapeType="1"/>
            </p:cNvSpPr>
            <p:nvPr/>
          </p:nvSpPr>
          <p:spPr bwMode="auto">
            <a:xfrm flipH="1">
              <a:off x="778" y="1462"/>
              <a:ext cx="48" cy="1"/>
            </a:xfrm>
            <a:prstGeom prst="line">
              <a:avLst/>
            </a:prstGeom>
            <a:noFill/>
            <a:ln w="38100">
              <a:solidFill>
                <a:srgbClr val="000000"/>
              </a:solidFill>
              <a:round/>
              <a:headEnd/>
              <a:tailEnd/>
            </a:ln>
          </p:spPr>
          <p:txBody>
            <a:bodyPr/>
            <a:lstStyle/>
            <a:p>
              <a:endParaRPr lang="pt-BR"/>
            </a:p>
          </p:txBody>
        </p:sp>
        <p:sp>
          <p:nvSpPr>
            <p:cNvPr id="87154" name="Rectangle 114"/>
            <p:cNvSpPr>
              <a:spLocks noChangeArrowheads="1"/>
            </p:cNvSpPr>
            <p:nvPr/>
          </p:nvSpPr>
          <p:spPr bwMode="auto">
            <a:xfrm>
              <a:off x="558" y="1389"/>
              <a:ext cx="109" cy="132"/>
            </a:xfrm>
            <a:prstGeom prst="rect">
              <a:avLst/>
            </a:prstGeom>
            <a:noFill/>
            <a:ln w="9525">
              <a:noFill/>
              <a:miter lim="800000"/>
              <a:headEnd/>
              <a:tailEnd/>
            </a:ln>
          </p:spPr>
          <p:txBody>
            <a:bodyPr wrap="none" lIns="0" tIns="0" rIns="0" bIns="0">
              <a:spAutoFit/>
            </a:bodyPr>
            <a:lstStyle/>
            <a:p>
              <a:r>
                <a:rPr lang="pt-BR" sz="1700">
                  <a:solidFill>
                    <a:srgbClr val="000000"/>
                  </a:solidFill>
                  <a:latin typeface="Times New Roman" pitchFamily="18" charset="0"/>
                </a:rPr>
                <a:t>80</a:t>
              </a:r>
              <a:endParaRPr lang="pt-BR" sz="2000">
                <a:latin typeface="Times New Roman" pitchFamily="18" charset="0"/>
              </a:endParaRPr>
            </a:p>
          </p:txBody>
        </p:sp>
        <p:sp>
          <p:nvSpPr>
            <p:cNvPr id="87155" name="Rectangle 115"/>
            <p:cNvSpPr>
              <a:spLocks noChangeArrowheads="1"/>
            </p:cNvSpPr>
            <p:nvPr/>
          </p:nvSpPr>
          <p:spPr bwMode="auto">
            <a:xfrm>
              <a:off x="814" y="3339"/>
              <a:ext cx="1836" cy="147"/>
            </a:xfrm>
            <a:prstGeom prst="rect">
              <a:avLst/>
            </a:prstGeom>
            <a:noFill/>
            <a:ln w="9525">
              <a:noFill/>
              <a:miter lim="800000"/>
              <a:headEnd/>
              <a:tailEnd/>
            </a:ln>
          </p:spPr>
          <p:txBody>
            <a:bodyPr wrap="none" lIns="0" tIns="0" rIns="0" bIns="0">
              <a:spAutoFit/>
            </a:bodyPr>
            <a:lstStyle/>
            <a:p>
              <a:r>
                <a:rPr lang="pt-BR" sz="1900">
                  <a:solidFill>
                    <a:srgbClr val="000000"/>
                  </a:solidFill>
                  <a:latin typeface="Times New Roman" pitchFamily="18" charset="0"/>
                </a:rPr>
                <a:t>razão células NK: célula K562 = 40:1</a:t>
              </a:r>
              <a:endParaRPr lang="pt-BR">
                <a:latin typeface="Times New Roman" pitchFamily="18" charset="0"/>
              </a:endParaRPr>
            </a:p>
          </p:txBody>
        </p:sp>
        <p:sp>
          <p:nvSpPr>
            <p:cNvPr id="87156" name="Rectangle 116"/>
            <p:cNvSpPr>
              <a:spLocks noChangeArrowheads="1"/>
            </p:cNvSpPr>
            <p:nvPr/>
          </p:nvSpPr>
          <p:spPr bwMode="auto">
            <a:xfrm rot="-5400000">
              <a:off x="252" y="2152"/>
              <a:ext cx="324" cy="146"/>
            </a:xfrm>
            <a:prstGeom prst="rect">
              <a:avLst/>
            </a:prstGeom>
            <a:noFill/>
            <a:ln w="9525">
              <a:noFill/>
              <a:miter lim="800000"/>
              <a:headEnd/>
              <a:tailEnd/>
            </a:ln>
          </p:spPr>
          <p:txBody>
            <a:bodyPr wrap="none" lIns="0" tIns="0" rIns="0" bIns="0">
              <a:spAutoFit/>
            </a:bodyPr>
            <a:lstStyle/>
            <a:p>
              <a:r>
                <a:rPr lang="pt-BR" sz="1900" b="1">
                  <a:solidFill>
                    <a:srgbClr val="000000"/>
                  </a:solidFill>
                  <a:latin typeface="Times New Roman" pitchFamily="18" charset="0"/>
                </a:rPr>
                <a:t>% lise</a:t>
              </a:r>
              <a:endParaRPr lang="pt-BR" sz="2000" b="1">
                <a:latin typeface="Times New Roman" pitchFamily="18" charset="0"/>
              </a:endParaRPr>
            </a:p>
          </p:txBody>
        </p:sp>
      </p:grpSp>
    </p:spTree>
    <p:extLst>
      <p:ext uri="{BB962C8B-B14F-4D97-AF65-F5344CB8AC3E}">
        <p14:creationId xmlns:p14="http://schemas.microsoft.com/office/powerpoint/2010/main" val="1184362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57158" y="142852"/>
            <a:ext cx="8501123" cy="1077218"/>
          </a:xfrm>
          <a:prstGeom prst="rect">
            <a:avLst/>
          </a:prstGeom>
          <a:noFill/>
        </p:spPr>
        <p:txBody>
          <a:bodyPr wrap="square" rtlCol="0">
            <a:spAutoFit/>
          </a:bodyPr>
          <a:lstStyle/>
          <a:p>
            <a:pPr algn="ctr"/>
            <a:r>
              <a:rPr lang="pt-BR" sz="3200" b="1" dirty="0">
                <a:solidFill>
                  <a:schemeClr val="tx2"/>
                </a:solidFill>
                <a:latin typeface="Arial" panose="020B0604020202020204" pitchFamily="34" charset="0"/>
                <a:cs typeface="Arial" panose="020B0604020202020204" pitchFamily="34" charset="0"/>
              </a:rPr>
              <a:t>Outros mecanismos fisiopatológicos que ligam obesidade e carcinogênese</a:t>
            </a:r>
          </a:p>
        </p:txBody>
      </p:sp>
      <p:sp>
        <p:nvSpPr>
          <p:cNvPr id="7" name="CaixaDeTexto 6"/>
          <p:cNvSpPr txBox="1"/>
          <p:nvPr/>
        </p:nvSpPr>
        <p:spPr>
          <a:xfrm>
            <a:off x="642910" y="1714488"/>
            <a:ext cx="8215371" cy="286232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pt-BR" sz="2000" dirty="0" err="1">
                <a:latin typeface="Arial" panose="020B0604020202020204" pitchFamily="34" charset="0"/>
                <a:cs typeface="Arial" panose="020B0604020202020204" pitchFamily="34" charset="0"/>
              </a:rPr>
              <a:t>Esteróides</a:t>
            </a:r>
            <a:r>
              <a:rPr lang="pt-BR" sz="2000" dirty="0">
                <a:latin typeface="Arial" panose="020B0604020202020204" pitchFamily="34" charset="0"/>
                <a:cs typeface="Arial" panose="020B0604020202020204" pitchFamily="34" charset="0"/>
              </a:rPr>
              <a:t> sexuais elevados e globulina </a:t>
            </a:r>
            <a:r>
              <a:rPr lang="pt-BR" sz="2000" dirty="0" err="1">
                <a:latin typeface="Arial" panose="020B0604020202020204" pitchFamily="34" charset="0"/>
                <a:cs typeface="Arial" panose="020B0604020202020204" pitchFamily="34" charset="0"/>
              </a:rPr>
              <a:t>ligadora</a:t>
            </a:r>
            <a:r>
              <a:rPr lang="pt-BR" sz="2000" dirty="0">
                <a:latin typeface="Arial" panose="020B0604020202020204" pitchFamily="34" charset="0"/>
                <a:cs typeface="Arial" panose="020B0604020202020204" pitchFamily="34" charset="0"/>
              </a:rPr>
              <a:t> de hormônios sexuais reduzida</a:t>
            </a:r>
          </a:p>
          <a:p>
            <a:pPr marL="342900" indent="-342900">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Adipocitocinas</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leptina</a:t>
            </a: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adiponectina</a:t>
            </a:r>
            <a:r>
              <a:rPr lang="pt-BR" sz="2000" dirty="0">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 Citocinas inflamatórias relacionadas à obesidade (TNF-alfa)</a:t>
            </a:r>
          </a:p>
          <a:p>
            <a:pPr marL="342900" indent="-342900">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 </a:t>
            </a:r>
            <a:r>
              <a:rPr lang="pt-BR" sz="2000" dirty="0" err="1">
                <a:latin typeface="Arial" panose="020B0604020202020204" pitchFamily="34" charset="0"/>
                <a:cs typeface="Arial" panose="020B0604020202020204" pitchFamily="34" charset="0"/>
              </a:rPr>
              <a:t>Xenobióticos</a:t>
            </a:r>
            <a:endParaRPr lang="pt-BR"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 Fatores mecânicos</a:t>
            </a:r>
          </a:p>
        </p:txBody>
      </p:sp>
      <p:sp>
        <p:nvSpPr>
          <p:cNvPr id="8" name="CaixaDeTexto 7">
            <a:extLst>
              <a:ext uri="{FF2B5EF4-FFF2-40B4-BE49-F238E27FC236}">
                <a16:creationId xmlns:a16="http://schemas.microsoft.com/office/drawing/2014/main" id="{B3C7ABF6-BD0D-43B5-BA11-51EAE120FCFE}"/>
              </a:ext>
            </a:extLst>
          </p:cNvPr>
          <p:cNvSpPr txBox="1"/>
          <p:nvPr/>
        </p:nvSpPr>
        <p:spPr>
          <a:xfrm>
            <a:off x="1565505" y="6559460"/>
            <a:ext cx="7507183" cy="253916"/>
          </a:xfrm>
          <a:prstGeom prst="rect">
            <a:avLst/>
          </a:prstGeom>
          <a:noFill/>
        </p:spPr>
        <p:txBody>
          <a:bodyPr wrap="none" rtlCol="0">
            <a:spAutoFit/>
          </a:bodyPr>
          <a:lstStyle/>
          <a:p>
            <a:pPr algn="r"/>
            <a:r>
              <a:rPr lang="pt-BR" sz="1050" dirty="0" err="1">
                <a:latin typeface="Arial" panose="020B0604020202020204" pitchFamily="34" charset="0"/>
                <a:cs typeface="Arial" panose="020B0604020202020204" pitchFamily="34" charset="0"/>
              </a:rPr>
              <a:t>Lordelo</a:t>
            </a:r>
            <a:r>
              <a:rPr lang="pt-BR" sz="1050" dirty="0">
                <a:latin typeface="Arial" panose="020B0604020202020204" pitchFamily="34" charset="0"/>
                <a:cs typeface="Arial" panose="020B0604020202020204" pitchFamily="34" charset="0"/>
              </a:rPr>
              <a:t> R, Mancini MC, </a:t>
            </a:r>
            <a:r>
              <a:rPr lang="pt-BR" sz="1050" dirty="0" err="1">
                <a:latin typeface="Arial" panose="020B0604020202020204" pitchFamily="34" charset="0"/>
                <a:cs typeface="Arial" panose="020B0604020202020204" pitchFamily="34" charset="0"/>
              </a:rPr>
              <a:t>et</a:t>
            </a:r>
            <a:r>
              <a:rPr lang="pt-BR" sz="1050" dirty="0">
                <a:latin typeface="Arial" panose="020B0604020202020204" pitchFamily="34" charset="0"/>
                <a:cs typeface="Arial" panose="020B0604020202020204" pitchFamily="34" charset="0"/>
              </a:rPr>
              <a:t> al. </a:t>
            </a:r>
            <a:r>
              <a:rPr lang="en-US" sz="1050" dirty="0" err="1">
                <a:latin typeface="Arial" panose="020B0604020202020204" pitchFamily="34" charset="0"/>
                <a:cs typeface="Arial" panose="020B0604020202020204" pitchFamily="34" charset="0"/>
              </a:rPr>
              <a:t>Eixos</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hormonais</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na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obesidade</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causa</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ou</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efeito</a:t>
            </a:r>
            <a:r>
              <a:rPr lang="en-US" sz="1050" dirty="0">
                <a:latin typeface="Arial" panose="020B0604020202020204" pitchFamily="34" charset="0"/>
                <a:cs typeface="Arial" panose="020B0604020202020204" pitchFamily="34" charset="0"/>
              </a:rPr>
              <a:t>?</a:t>
            </a:r>
            <a:r>
              <a:rPr lang="pt-BR"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Arq</a:t>
            </a:r>
            <a:r>
              <a:rPr lang="en-US" sz="1050" dirty="0">
                <a:latin typeface="Arial" panose="020B0604020202020204" pitchFamily="34" charset="0"/>
                <a:cs typeface="Arial" panose="020B0604020202020204" pitchFamily="34" charset="0"/>
              </a:rPr>
              <a:t> Bras </a:t>
            </a:r>
            <a:r>
              <a:rPr lang="en-US" sz="1050" dirty="0" err="1">
                <a:latin typeface="Arial" panose="020B0604020202020204" pitchFamily="34" charset="0"/>
                <a:cs typeface="Arial" panose="020B0604020202020204" pitchFamily="34" charset="0"/>
              </a:rPr>
              <a:t>Endocrinol</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Metab</a:t>
            </a:r>
            <a:r>
              <a:rPr lang="en-US" sz="1050" dirty="0">
                <a:latin typeface="Arial" panose="020B0604020202020204" pitchFamily="34" charset="0"/>
                <a:cs typeface="Arial" panose="020B0604020202020204" pitchFamily="34" charset="0"/>
              </a:rPr>
              <a:t> 2007;51:343-75</a:t>
            </a:r>
            <a:endParaRPr lang="pt-BR" sz="1050" dirty="0">
              <a:latin typeface="Arial" panose="020B06040202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2971A79E-42B4-4AA8-B842-C37BF73026EA}"/>
              </a:ext>
            </a:extLst>
          </p:cNvPr>
          <p:cNvSpPr txBox="1"/>
          <p:nvPr/>
        </p:nvSpPr>
        <p:spPr>
          <a:xfrm>
            <a:off x="1286542" y="6381328"/>
            <a:ext cx="7786106" cy="253916"/>
          </a:xfrm>
          <a:prstGeom prst="rect">
            <a:avLst/>
          </a:prstGeom>
          <a:noFill/>
        </p:spPr>
        <p:txBody>
          <a:bodyPr wrap="none" rtlCol="0">
            <a:spAutoFit/>
          </a:bodyPr>
          <a:lstStyle/>
          <a:p>
            <a:pPr algn="r"/>
            <a:r>
              <a:rPr lang="pt-BR" sz="1050" dirty="0" err="1">
                <a:latin typeface="Arial" panose="020B0604020202020204" pitchFamily="34" charset="0"/>
                <a:cs typeface="Arial" panose="020B0604020202020204" pitchFamily="34" charset="0"/>
              </a:rPr>
              <a:t>Rehenan</a:t>
            </a:r>
            <a:r>
              <a:rPr lang="pt-BR" sz="1050" dirty="0">
                <a:latin typeface="Arial" panose="020B0604020202020204" pitchFamily="34" charset="0"/>
                <a:cs typeface="Arial" panose="020B0604020202020204" pitchFamily="34" charset="0"/>
              </a:rPr>
              <a:t> AG, </a:t>
            </a:r>
            <a:r>
              <a:rPr lang="pt-BR" sz="1050" dirty="0" err="1">
                <a:latin typeface="Arial" panose="020B0604020202020204" pitchFamily="34" charset="0"/>
                <a:cs typeface="Arial" panose="020B0604020202020204" pitchFamily="34" charset="0"/>
              </a:rPr>
              <a:t>et</a:t>
            </a:r>
            <a:r>
              <a:rPr lang="pt-BR" sz="1050" dirty="0">
                <a:latin typeface="Arial" panose="020B0604020202020204" pitchFamily="34" charset="0"/>
                <a:cs typeface="Arial" panose="020B0604020202020204" pitchFamily="34" charset="0"/>
              </a:rPr>
              <a:t> al. </a:t>
            </a:r>
            <a:r>
              <a:rPr lang="pt-BR" sz="1050" dirty="0" err="1">
                <a:latin typeface="Arial" panose="020B0604020202020204" pitchFamily="34" charset="0"/>
                <a:cs typeface="Arial" panose="020B0604020202020204" pitchFamily="34" charset="0"/>
              </a:rPr>
              <a:t>Obesity</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and</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cancer</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pathophysiological</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and</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biological</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mechanisms</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Arch</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Physiol</a:t>
            </a:r>
            <a:r>
              <a:rPr lang="pt-BR" sz="1050" dirty="0">
                <a:latin typeface="Arial" panose="020B0604020202020204" pitchFamily="34" charset="0"/>
                <a:cs typeface="Arial" panose="020B0604020202020204" pitchFamily="34" charset="0"/>
              </a:rPr>
              <a:t> </a:t>
            </a:r>
            <a:r>
              <a:rPr lang="pt-BR" sz="1050" dirty="0" err="1">
                <a:latin typeface="Arial" panose="020B0604020202020204" pitchFamily="34" charset="0"/>
                <a:cs typeface="Arial" panose="020B0604020202020204" pitchFamily="34" charset="0"/>
              </a:rPr>
              <a:t>Biochem</a:t>
            </a:r>
            <a:r>
              <a:rPr lang="pt-BR" sz="1050" dirty="0">
                <a:latin typeface="Arial" panose="020B0604020202020204" pitchFamily="34" charset="0"/>
                <a:cs typeface="Arial" panose="020B0604020202020204" pitchFamily="34" charset="0"/>
              </a:rPr>
              <a:t>. 2008;114:71-83</a:t>
            </a:r>
          </a:p>
        </p:txBody>
      </p:sp>
    </p:spTree>
    <p:extLst>
      <p:ext uri="{BB962C8B-B14F-4D97-AF65-F5344CB8AC3E}">
        <p14:creationId xmlns:p14="http://schemas.microsoft.com/office/powerpoint/2010/main" val="294593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9512" y="58614"/>
            <a:ext cx="8784976" cy="994122"/>
          </a:xfrm>
          <a:ln>
            <a:noFill/>
          </a:ln>
        </p:spPr>
        <p:txBody>
          <a:bodyPr/>
          <a:lstStyle/>
          <a:p>
            <a:pPr eaLnBrk="1" hangingPunct="1">
              <a:defRPr/>
            </a:pPr>
            <a:r>
              <a:rPr lang="pt-BR" sz="2800" b="1" dirty="0">
                <a:solidFill>
                  <a:schemeClr val="tx2"/>
                </a:solidFill>
                <a:latin typeface="Arial" panose="020B0604020202020204" pitchFamily="34" charset="0"/>
                <a:ea typeface="ＭＳ Ｐゴシック" pitchFamily="34" charset="-128"/>
                <a:cs typeface="Arial" panose="020B0604020202020204" pitchFamily="34" charset="0"/>
              </a:rPr>
              <a:t>Estudos de intervenção na obesidade para prevenir incidência/recorrência de neoplasia</a:t>
            </a:r>
          </a:p>
        </p:txBody>
      </p:sp>
      <p:sp>
        <p:nvSpPr>
          <p:cNvPr id="4" name="TextBox 3"/>
          <p:cNvSpPr txBox="1"/>
          <p:nvPr/>
        </p:nvSpPr>
        <p:spPr>
          <a:xfrm>
            <a:off x="7615461" y="6551766"/>
            <a:ext cx="1462259" cy="253916"/>
          </a:xfrm>
          <a:prstGeom prst="rect">
            <a:avLst/>
          </a:prstGeom>
          <a:noFill/>
        </p:spPr>
        <p:txBody>
          <a:bodyPr wrap="none" rtlCol="0">
            <a:spAutoFit/>
          </a:bodyPr>
          <a:lstStyle/>
          <a:p>
            <a:pPr algn="r"/>
            <a:r>
              <a:rPr lang="en-US" sz="1050" u="none" dirty="0"/>
              <a:t>www.clinicaltrials.gov</a:t>
            </a:r>
            <a:endParaRPr lang="en-US" sz="1050" u="none" dirty="0">
              <a:solidFill>
                <a:srgbClr val="1E3606"/>
              </a:solidFill>
              <a:latin typeface="+mn-lt"/>
              <a:cs typeface="Rockwe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05439"/>
            <a:ext cx="8208912" cy="5347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469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706090"/>
          </a:xfrm>
          <a:ln>
            <a:noFill/>
          </a:ln>
        </p:spPr>
        <p:txBody>
          <a:bodyPr/>
          <a:lstStyle/>
          <a:p>
            <a:r>
              <a:rPr lang="pt-BR" sz="3200" b="1" dirty="0">
                <a:solidFill>
                  <a:schemeClr val="tx2"/>
                </a:solidFill>
                <a:latin typeface="Arial" pitchFamily="34" charset="0"/>
                <a:cs typeface="Arial" pitchFamily="34" charset="0"/>
              </a:rPr>
              <a:t>Mensagens Principais</a:t>
            </a:r>
          </a:p>
        </p:txBody>
      </p:sp>
      <p:sp>
        <p:nvSpPr>
          <p:cNvPr id="3" name="CaixaDeTexto 2"/>
          <p:cNvSpPr txBox="1"/>
          <p:nvPr/>
        </p:nvSpPr>
        <p:spPr>
          <a:xfrm>
            <a:off x="323528" y="1052736"/>
            <a:ext cx="8568952" cy="5139869"/>
          </a:xfrm>
          <a:prstGeom prst="rect">
            <a:avLst/>
          </a:prstGeom>
          <a:noFill/>
        </p:spPr>
        <p:txBody>
          <a:bodyPr wrap="square" rtlCol="0">
            <a:spAutoFit/>
          </a:bodyPr>
          <a:lstStyle/>
          <a:p>
            <a:pPr marL="342900" indent="-342900">
              <a:buFont typeface="Arial" pitchFamily="34" charset="0"/>
              <a:buChar char="•"/>
            </a:pPr>
            <a:r>
              <a:rPr lang="pt-BR" u="none" dirty="0">
                <a:solidFill>
                  <a:schemeClr val="tx2"/>
                </a:solidFill>
                <a:latin typeface="Arial" pitchFamily="34" charset="0"/>
                <a:cs typeface="Arial" pitchFamily="34" charset="0"/>
              </a:rPr>
              <a:t>A obesidade é uma doença crônica complexa, multifatorial, progressiva e recorrente e de prevalência crescente</a:t>
            </a:r>
          </a:p>
          <a:p>
            <a:pPr marL="342900" indent="-342900">
              <a:buFont typeface="Arial" pitchFamily="34" charset="0"/>
              <a:buChar char="•"/>
            </a:pPr>
            <a:endParaRPr lang="pt-BR" dirty="0">
              <a:solidFill>
                <a:schemeClr val="tx2"/>
              </a:solidFill>
              <a:latin typeface="Arial" pitchFamily="34" charset="0"/>
              <a:cs typeface="Arial" pitchFamily="34" charset="0"/>
            </a:endParaRPr>
          </a:p>
          <a:p>
            <a:pPr marL="342900" indent="-342900">
              <a:buFont typeface="Arial" pitchFamily="34" charset="0"/>
              <a:buChar char="•"/>
            </a:pPr>
            <a:r>
              <a:rPr lang="pt-BR" u="none" dirty="0">
                <a:solidFill>
                  <a:schemeClr val="tx2"/>
                </a:solidFill>
                <a:latin typeface="Arial" pitchFamily="34" charset="0"/>
                <a:cs typeface="Arial" pitchFamily="34" charset="0"/>
              </a:rPr>
              <a:t>A obesidade é causadora e aumenta a gravidade de várias outras doenças, entre elas o diabetes tipo 2, a hipertensão e a dislipidemia </a:t>
            </a:r>
          </a:p>
          <a:p>
            <a:pPr marL="342900" indent="-342900">
              <a:buFont typeface="Arial" pitchFamily="34" charset="0"/>
              <a:buChar char="•"/>
            </a:pPr>
            <a:endParaRPr lang="pt-BR" dirty="0">
              <a:solidFill>
                <a:schemeClr val="tx2"/>
              </a:solidFill>
              <a:latin typeface="Arial" pitchFamily="34" charset="0"/>
              <a:cs typeface="Arial" pitchFamily="34" charset="0"/>
            </a:endParaRPr>
          </a:p>
          <a:p>
            <a:pPr marL="342900" indent="-342900">
              <a:buFont typeface="Arial" pitchFamily="34" charset="0"/>
              <a:buChar char="•"/>
            </a:pPr>
            <a:r>
              <a:rPr lang="pt-BR" u="none" dirty="0">
                <a:solidFill>
                  <a:schemeClr val="tx2"/>
                </a:solidFill>
                <a:latin typeface="Arial" pitchFamily="34" charset="0"/>
                <a:cs typeface="Arial" pitchFamily="34" charset="0"/>
              </a:rPr>
              <a:t>Deve-se diagnosticar o grau de excesso de peso e tratar ou encaminhar para tratamento</a:t>
            </a:r>
            <a:r>
              <a:rPr lang="pt-BR" dirty="0">
                <a:solidFill>
                  <a:schemeClr val="tx2"/>
                </a:solidFill>
                <a:latin typeface="Arial" pitchFamily="34" charset="0"/>
                <a:cs typeface="Arial" pitchFamily="34" charset="0"/>
              </a:rPr>
              <a:t>:</a:t>
            </a:r>
          </a:p>
          <a:p>
            <a:pPr marL="342900" indent="-342900">
              <a:buFont typeface="Arial" pitchFamily="34" charset="0"/>
              <a:buChar char="•"/>
            </a:pPr>
            <a:endParaRPr lang="pt-BR" u="none" dirty="0">
              <a:solidFill>
                <a:schemeClr val="tx2"/>
              </a:solidFill>
              <a:latin typeface="Arial" pitchFamily="34" charset="0"/>
              <a:cs typeface="Arial" pitchFamily="34" charset="0"/>
            </a:endParaRPr>
          </a:p>
          <a:p>
            <a:pPr marL="800100" lvl="1" indent="-342900">
              <a:buFont typeface="Arial" pitchFamily="34" charset="0"/>
              <a:buChar char="•"/>
            </a:pPr>
            <a:r>
              <a:rPr lang="pt-BR" sz="1600" dirty="0">
                <a:solidFill>
                  <a:schemeClr val="tx2"/>
                </a:solidFill>
                <a:latin typeface="Arial" pitchFamily="34" charset="0"/>
                <a:cs typeface="Arial" pitchFamily="34" charset="0"/>
              </a:rPr>
              <a:t>O tratamento da obesidade reduz a incidência de suas complicações</a:t>
            </a:r>
          </a:p>
          <a:p>
            <a:pPr marL="800100" lvl="1" indent="-342900">
              <a:buFont typeface="Arial" pitchFamily="34" charset="0"/>
              <a:buChar char="•"/>
            </a:pPr>
            <a:endParaRPr lang="pt-BR" sz="1600" dirty="0">
              <a:solidFill>
                <a:schemeClr val="tx2"/>
              </a:solidFill>
              <a:latin typeface="Arial" pitchFamily="34" charset="0"/>
              <a:cs typeface="Arial" pitchFamily="34" charset="0"/>
            </a:endParaRPr>
          </a:p>
          <a:p>
            <a:pPr marL="800100" lvl="1" indent="-342900">
              <a:buFont typeface="Arial" pitchFamily="34" charset="0"/>
              <a:buChar char="•"/>
            </a:pPr>
            <a:r>
              <a:rPr lang="pt-BR" sz="1600" u="none" dirty="0">
                <a:solidFill>
                  <a:schemeClr val="tx2"/>
                </a:solidFill>
                <a:latin typeface="Arial" pitchFamily="34" charset="0"/>
                <a:cs typeface="Arial" pitchFamily="34" charset="0"/>
              </a:rPr>
              <a:t>O tratamento melhor</a:t>
            </a:r>
            <a:r>
              <a:rPr lang="pt-BR" sz="1600" dirty="0">
                <a:solidFill>
                  <a:schemeClr val="tx2"/>
                </a:solidFill>
                <a:latin typeface="Arial" pitchFamily="34" charset="0"/>
                <a:cs typeface="Arial" pitchFamily="34" charset="0"/>
              </a:rPr>
              <a:t>a as doenças associadas</a:t>
            </a:r>
          </a:p>
          <a:p>
            <a:pPr marL="800100" lvl="1" indent="-342900">
              <a:buFont typeface="Arial" pitchFamily="34" charset="0"/>
              <a:buChar char="•"/>
            </a:pPr>
            <a:endParaRPr lang="pt-BR" sz="1600" dirty="0">
              <a:solidFill>
                <a:schemeClr val="tx2"/>
              </a:solidFill>
              <a:latin typeface="Arial" pitchFamily="34" charset="0"/>
              <a:cs typeface="Arial" pitchFamily="34" charset="0"/>
            </a:endParaRPr>
          </a:p>
          <a:p>
            <a:pPr marL="342900" indent="-342900">
              <a:buFont typeface="Arial" pitchFamily="34" charset="0"/>
              <a:buChar char="•"/>
            </a:pPr>
            <a:r>
              <a:rPr lang="pt-BR" u="none" dirty="0">
                <a:solidFill>
                  <a:schemeClr val="tx2"/>
                </a:solidFill>
                <a:latin typeface="Arial" pitchFamily="34" charset="0"/>
                <a:cs typeface="Arial" pitchFamily="34" charset="0"/>
              </a:rPr>
              <a:t>Não encaminhar para tratamento/não tratar da obesidade expõe o paciente às doenças associadas:</a:t>
            </a:r>
          </a:p>
          <a:p>
            <a:pPr marL="342900" indent="-342900">
              <a:buFont typeface="Arial" pitchFamily="34" charset="0"/>
              <a:buChar char="•"/>
            </a:pPr>
            <a:endParaRPr lang="pt-BR" u="none" dirty="0">
              <a:solidFill>
                <a:schemeClr val="tx2"/>
              </a:solidFill>
              <a:latin typeface="Arial" pitchFamily="34" charset="0"/>
              <a:cs typeface="Arial" pitchFamily="34" charset="0"/>
            </a:endParaRPr>
          </a:p>
          <a:p>
            <a:pPr marL="800100" lvl="1" indent="-342900">
              <a:buFont typeface="Arial" pitchFamily="34" charset="0"/>
              <a:buChar char="•"/>
            </a:pPr>
            <a:r>
              <a:rPr lang="pt-BR" sz="1600" dirty="0">
                <a:solidFill>
                  <a:schemeClr val="tx2"/>
                </a:solidFill>
                <a:latin typeface="Arial" pitchFamily="34" charset="0"/>
                <a:cs typeface="Arial" pitchFamily="34" charset="0"/>
              </a:rPr>
              <a:t>Aumenta o custo com medicamentos para doenças comuns (diabetes, hipertensão)</a:t>
            </a:r>
          </a:p>
          <a:p>
            <a:pPr marL="800100" lvl="1" indent="-342900">
              <a:buFont typeface="Arial" pitchFamily="34" charset="0"/>
              <a:buChar char="•"/>
            </a:pPr>
            <a:endParaRPr lang="pt-BR" sz="1600" dirty="0">
              <a:solidFill>
                <a:schemeClr val="tx2"/>
              </a:solidFill>
              <a:latin typeface="Arial" pitchFamily="34" charset="0"/>
              <a:cs typeface="Arial" pitchFamily="34" charset="0"/>
            </a:endParaRPr>
          </a:p>
          <a:p>
            <a:pPr marL="800100" lvl="1" indent="-342900">
              <a:buFont typeface="Arial" pitchFamily="34" charset="0"/>
              <a:buChar char="•"/>
            </a:pPr>
            <a:r>
              <a:rPr lang="pt-BR" sz="1600" u="none" dirty="0">
                <a:solidFill>
                  <a:schemeClr val="tx2"/>
                </a:solidFill>
                <a:latin typeface="Arial" pitchFamily="34" charset="0"/>
                <a:cs typeface="Arial" pitchFamily="34" charset="0"/>
              </a:rPr>
              <a:t>Reduz a expectativa de vida</a:t>
            </a:r>
          </a:p>
        </p:txBody>
      </p:sp>
    </p:spTree>
    <p:extLst>
      <p:ext uri="{BB962C8B-B14F-4D97-AF65-F5344CB8AC3E}">
        <p14:creationId xmlns:p14="http://schemas.microsoft.com/office/powerpoint/2010/main" val="953465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520" y="6093296"/>
            <a:ext cx="8640960" cy="594906"/>
          </a:xfrm>
          <a:prstGeom prst="rect">
            <a:avLst/>
          </a:prstGeom>
          <a:noFill/>
          <a:ln w="9525">
            <a:noFill/>
            <a:miter lim="800000"/>
            <a:headEnd/>
            <a:tailEnd/>
          </a:ln>
        </p:spPr>
        <p:txBody>
          <a:bodyPr wrap="square">
            <a:spAutoFit/>
          </a:bodyPr>
          <a:lstStyle/>
          <a:p>
            <a:pPr algn="ctr"/>
            <a:r>
              <a:rPr lang="pt-BR" sz="3266" b="1" dirty="0">
                <a:solidFill>
                  <a:schemeClr val="tx2"/>
                </a:solidFill>
                <a:latin typeface="Arial" charset="0"/>
              </a:rPr>
              <a:t>Algumas situações são óbvias...</a:t>
            </a:r>
          </a:p>
        </p:txBody>
      </p:sp>
      <p:pic>
        <p:nvPicPr>
          <p:cNvPr id="2" name="Imagem 1">
            <a:extLst>
              <a:ext uri="{FF2B5EF4-FFF2-40B4-BE49-F238E27FC236}">
                <a16:creationId xmlns:a16="http://schemas.microsoft.com/office/drawing/2014/main" id="{F646E5A9-6B99-49E0-B3D1-E5A5DDC07BF6}"/>
              </a:ext>
            </a:extLst>
          </p:cNvPr>
          <p:cNvPicPr>
            <a:picLocks noChangeAspect="1"/>
          </p:cNvPicPr>
          <p:nvPr/>
        </p:nvPicPr>
        <p:blipFill>
          <a:blip r:embed="rId2"/>
          <a:stretch>
            <a:fillRect/>
          </a:stretch>
        </p:blipFill>
        <p:spPr>
          <a:xfrm>
            <a:off x="107504" y="83008"/>
            <a:ext cx="5039544" cy="3779658"/>
          </a:xfrm>
          <a:prstGeom prst="rect">
            <a:avLst/>
          </a:prstGeom>
        </p:spPr>
      </p:pic>
      <p:pic>
        <p:nvPicPr>
          <p:cNvPr id="3" name="Imagem 2">
            <a:extLst>
              <a:ext uri="{FF2B5EF4-FFF2-40B4-BE49-F238E27FC236}">
                <a16:creationId xmlns:a16="http://schemas.microsoft.com/office/drawing/2014/main" id="{70174710-BAF0-4D5A-B3CA-B000DC19587D}"/>
              </a:ext>
            </a:extLst>
          </p:cNvPr>
          <p:cNvPicPr>
            <a:picLocks noChangeAspect="1"/>
          </p:cNvPicPr>
          <p:nvPr/>
        </p:nvPicPr>
        <p:blipFill>
          <a:blip r:embed="rId3"/>
          <a:stretch>
            <a:fillRect/>
          </a:stretch>
        </p:blipFill>
        <p:spPr>
          <a:xfrm>
            <a:off x="5292080" y="83008"/>
            <a:ext cx="3709020" cy="3016938"/>
          </a:xfrm>
          <a:prstGeom prst="rect">
            <a:avLst/>
          </a:prstGeom>
        </p:spPr>
      </p:pic>
      <p:pic>
        <p:nvPicPr>
          <p:cNvPr id="4" name="Imagem 3">
            <a:extLst>
              <a:ext uri="{FF2B5EF4-FFF2-40B4-BE49-F238E27FC236}">
                <a16:creationId xmlns:a16="http://schemas.microsoft.com/office/drawing/2014/main" id="{8E987446-CD1C-4A58-A376-A024B1230655}"/>
              </a:ext>
            </a:extLst>
          </p:cNvPr>
          <p:cNvPicPr>
            <a:picLocks noChangeAspect="1"/>
          </p:cNvPicPr>
          <p:nvPr/>
        </p:nvPicPr>
        <p:blipFill>
          <a:blip r:embed="rId4"/>
          <a:stretch>
            <a:fillRect/>
          </a:stretch>
        </p:blipFill>
        <p:spPr>
          <a:xfrm>
            <a:off x="5292080" y="81447"/>
            <a:ext cx="3709020" cy="5526438"/>
          </a:xfrm>
          <a:prstGeom prst="rect">
            <a:avLst/>
          </a:prstGeom>
        </p:spPr>
      </p:pic>
      <p:pic>
        <p:nvPicPr>
          <p:cNvPr id="5" name="Imagem 4">
            <a:extLst>
              <a:ext uri="{FF2B5EF4-FFF2-40B4-BE49-F238E27FC236}">
                <a16:creationId xmlns:a16="http://schemas.microsoft.com/office/drawing/2014/main" id="{EBF6670F-532C-4DA4-A065-B5030155211A}"/>
              </a:ext>
            </a:extLst>
          </p:cNvPr>
          <p:cNvPicPr>
            <a:picLocks noChangeAspect="1"/>
          </p:cNvPicPr>
          <p:nvPr/>
        </p:nvPicPr>
        <p:blipFill rotWithShape="1">
          <a:blip r:embed="rId5"/>
          <a:srcRect b="36276"/>
          <a:stretch/>
        </p:blipFill>
        <p:spPr>
          <a:xfrm>
            <a:off x="107504" y="44624"/>
            <a:ext cx="5039544" cy="1802243"/>
          </a:xfrm>
          <a:prstGeom prst="rect">
            <a:avLst/>
          </a:prstGeom>
        </p:spPr>
      </p:pic>
      <p:pic>
        <p:nvPicPr>
          <p:cNvPr id="6" name="Imagem 5">
            <a:extLst>
              <a:ext uri="{FF2B5EF4-FFF2-40B4-BE49-F238E27FC236}">
                <a16:creationId xmlns:a16="http://schemas.microsoft.com/office/drawing/2014/main" id="{AC94F742-9D85-4768-B836-5839EE097AE1}"/>
              </a:ext>
            </a:extLst>
          </p:cNvPr>
          <p:cNvPicPr>
            <a:picLocks noChangeAspect="1"/>
          </p:cNvPicPr>
          <p:nvPr/>
        </p:nvPicPr>
        <p:blipFill>
          <a:blip r:embed="rId6"/>
          <a:stretch>
            <a:fillRect/>
          </a:stretch>
        </p:blipFill>
        <p:spPr>
          <a:xfrm>
            <a:off x="99806" y="1846867"/>
            <a:ext cx="5048258" cy="3382333"/>
          </a:xfrm>
          <a:prstGeom prst="rect">
            <a:avLst/>
          </a:prstGeom>
        </p:spPr>
      </p:pic>
    </p:spTree>
    <p:extLst>
      <p:ext uri="{BB962C8B-B14F-4D97-AF65-F5344CB8AC3E}">
        <p14:creationId xmlns:p14="http://schemas.microsoft.com/office/powerpoint/2010/main" val="284084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3528" y="163507"/>
            <a:ext cx="8568952" cy="523220"/>
          </a:xfrm>
          <a:prstGeom prst="rect">
            <a:avLst/>
          </a:prstGeom>
          <a:noFill/>
        </p:spPr>
        <p:txBody>
          <a:bodyPr wrap="square" rtlCol="0">
            <a:spAutoFit/>
          </a:bodyPr>
          <a:lstStyle/>
          <a:p>
            <a:pPr algn="ctr"/>
            <a:r>
              <a:rPr lang="pt-BR" sz="2800" b="1" dirty="0">
                <a:solidFill>
                  <a:schemeClr val="accent1">
                    <a:lumMod val="75000"/>
                  </a:schemeClr>
                </a:solidFill>
                <a:latin typeface="Arial" pitchFamily="34" charset="0"/>
                <a:cs typeface="Arial" pitchFamily="34" charset="0"/>
              </a:rPr>
              <a:t>IMC médio por país do mundo em 1975 e 2014</a:t>
            </a:r>
            <a:endParaRPr lang="pt-BR" sz="2800" b="1" spc="300" dirty="0">
              <a:solidFill>
                <a:schemeClr val="accent1">
                  <a:lumMod val="75000"/>
                </a:schemeClr>
              </a:solidFill>
              <a:latin typeface="Arial" pitchFamily="34" charset="0"/>
              <a:cs typeface="Arial" pitchFamily="34" charset="0"/>
            </a:endParaRPr>
          </a:p>
        </p:txBody>
      </p:sp>
      <p:sp>
        <p:nvSpPr>
          <p:cNvPr id="4" name="CaixaDeTexto 3"/>
          <p:cNvSpPr txBox="1"/>
          <p:nvPr/>
        </p:nvSpPr>
        <p:spPr>
          <a:xfrm>
            <a:off x="35496" y="6381328"/>
            <a:ext cx="9001000" cy="430887"/>
          </a:xfrm>
          <a:prstGeom prst="rect">
            <a:avLst/>
          </a:prstGeom>
          <a:noFill/>
        </p:spPr>
        <p:txBody>
          <a:bodyPr wrap="square" rtlCol="0">
            <a:spAutoFit/>
          </a:bodyPr>
          <a:lstStyle/>
          <a:p>
            <a:r>
              <a:rPr lang="en-US" sz="1100" dirty="0">
                <a:solidFill>
                  <a:schemeClr val="tx2"/>
                </a:solidFill>
                <a:latin typeface="Arial" pitchFamily="34" charset="0"/>
                <a:cs typeface="Arial" pitchFamily="34" charset="0"/>
              </a:rPr>
              <a:t>NCD Risk Factor Collaboration (NCD-</a:t>
            </a:r>
            <a:r>
              <a:rPr lang="en-US" sz="1100" dirty="0" err="1">
                <a:solidFill>
                  <a:schemeClr val="tx2"/>
                </a:solidFill>
                <a:latin typeface="Arial" pitchFamily="34" charset="0"/>
                <a:cs typeface="Arial" pitchFamily="34" charset="0"/>
              </a:rPr>
              <a:t>RisC</a:t>
            </a:r>
            <a:r>
              <a:rPr lang="en-US" sz="1100" dirty="0">
                <a:solidFill>
                  <a:schemeClr val="tx2"/>
                </a:solidFill>
                <a:latin typeface="Arial" pitchFamily="34" charset="0"/>
                <a:cs typeface="Arial" pitchFamily="34" charset="0"/>
              </a:rPr>
              <a:t>). Trends in adult body-mass index in 200 countries</a:t>
            </a:r>
          </a:p>
          <a:p>
            <a:r>
              <a:rPr lang="en-US" sz="1100" dirty="0">
                <a:solidFill>
                  <a:schemeClr val="tx2"/>
                </a:solidFill>
                <a:latin typeface="Arial" pitchFamily="34" charset="0"/>
                <a:cs typeface="Arial" pitchFamily="34" charset="0"/>
              </a:rPr>
              <a:t>from 1975 to 2014: a pooled analysis of 1698 population-based measurement studies with 19·2 million participants. Lancet. 2016;387:1377-96.</a:t>
            </a:r>
            <a:endParaRPr lang="pt-BR" sz="1100" dirty="0">
              <a:solidFill>
                <a:schemeClr val="tx2"/>
              </a:solidFill>
              <a:latin typeface="Arial" pitchFamily="34" charset="0"/>
              <a:cs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45" y="970843"/>
            <a:ext cx="4004441" cy="51224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130" y="985631"/>
            <a:ext cx="3985334" cy="51076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434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520" y="197641"/>
            <a:ext cx="8640960" cy="1097480"/>
          </a:xfrm>
          <a:prstGeom prst="rect">
            <a:avLst/>
          </a:prstGeom>
          <a:noFill/>
          <a:ln w="9525">
            <a:noFill/>
            <a:miter lim="800000"/>
            <a:headEnd/>
            <a:tailEnd/>
          </a:ln>
        </p:spPr>
        <p:txBody>
          <a:bodyPr wrap="square">
            <a:spAutoFit/>
          </a:bodyPr>
          <a:lstStyle/>
          <a:p>
            <a:pPr algn="ctr"/>
            <a:r>
              <a:rPr lang="pt-BR" sz="3266" b="1" dirty="0">
                <a:solidFill>
                  <a:schemeClr val="tx2"/>
                </a:solidFill>
                <a:latin typeface="Arial" charset="0"/>
              </a:rPr>
              <a:t>O tratamento mais coerente das complicações (“comorbidades”)</a:t>
            </a:r>
          </a:p>
        </p:txBody>
      </p:sp>
      <p:grpSp>
        <p:nvGrpSpPr>
          <p:cNvPr id="8" name="Grupo 7"/>
          <p:cNvGrpSpPr/>
          <p:nvPr/>
        </p:nvGrpSpPr>
        <p:grpSpPr>
          <a:xfrm>
            <a:off x="3319200" y="2204864"/>
            <a:ext cx="2505600" cy="3572670"/>
            <a:chOff x="3635384" y="3136895"/>
            <a:chExt cx="2762250" cy="3938621"/>
          </a:xfrm>
        </p:grpSpPr>
        <p:sp>
          <p:nvSpPr>
            <p:cNvPr id="13316" name="Text Box 5"/>
            <p:cNvSpPr txBox="1">
              <a:spLocks noChangeArrowheads="1"/>
            </p:cNvSpPr>
            <p:nvPr/>
          </p:nvSpPr>
          <p:spPr bwMode="auto">
            <a:xfrm>
              <a:off x="3635384" y="6111898"/>
              <a:ext cx="2762250" cy="963618"/>
            </a:xfrm>
            <a:prstGeom prst="rect">
              <a:avLst/>
            </a:prstGeom>
            <a:noFill/>
            <a:ln w="9525">
              <a:solidFill>
                <a:schemeClr val="tx1"/>
              </a:solidFill>
              <a:miter lim="800000"/>
              <a:headEnd/>
              <a:tailEnd/>
            </a:ln>
          </p:spPr>
          <p:txBody>
            <a:bodyPr>
              <a:spAutoFit/>
            </a:bodyPr>
            <a:lstStyle/>
            <a:p>
              <a:pPr algn="ctr"/>
              <a:r>
                <a:rPr lang="pt-BR" sz="2540" b="1" dirty="0">
                  <a:latin typeface="Arial" charset="0"/>
                </a:rPr>
                <a:t>É TRATAR A OBESIDADE!</a:t>
              </a:r>
            </a:p>
          </p:txBody>
        </p:sp>
        <p:sp>
          <p:nvSpPr>
            <p:cNvPr id="7" name="Seta para baixo 6"/>
            <p:cNvSpPr/>
            <p:nvPr/>
          </p:nvSpPr>
          <p:spPr bwMode="auto">
            <a:xfrm>
              <a:off x="4611684" y="3136895"/>
              <a:ext cx="1000132" cy="2643206"/>
            </a:xfrm>
            <a:prstGeom prst="downArrow">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82944" tIns="41472" rIns="82944" bIns="41472" numCol="1" rtlCol="0" anchor="t" anchorCtr="0" compatLnSpc="1">
              <a:prstTxWarp prst="textNoShape">
                <a:avLst/>
              </a:prstTxWarp>
            </a:bodyPr>
            <a:lstStyle/>
            <a:p>
              <a:pPr defTabSz="829452" eaLnBrk="0" fontAlgn="base" hangingPunct="0">
                <a:spcBef>
                  <a:spcPct val="0"/>
                </a:spcBef>
                <a:spcAft>
                  <a:spcPct val="0"/>
                </a:spcAft>
              </a:pPr>
              <a:endParaRPr lang="pt-BR" sz="2177">
                <a:latin typeface="Times New Roman" pitchFamily="18" charset="0"/>
              </a:endParaRPr>
            </a:p>
          </p:txBody>
        </p:sp>
      </p:grpSp>
    </p:spTree>
    <p:extLst>
      <p:ext uri="{BB962C8B-B14F-4D97-AF65-F5344CB8AC3E}">
        <p14:creationId xmlns:p14="http://schemas.microsoft.com/office/powerpoint/2010/main" val="40580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anim calcmode="lin" valueType="num">
                                      <p:cBhvr>
                                        <p:cTn id="8" dur="1500" fill="hold"/>
                                        <p:tgtEl>
                                          <p:spTgt spid="8"/>
                                        </p:tgtEl>
                                        <p:attrNameLst>
                                          <p:attrName>ppt_x</p:attrName>
                                        </p:attrNameLst>
                                      </p:cBhvr>
                                      <p:tavLst>
                                        <p:tav tm="0">
                                          <p:val>
                                            <p:strVal val="#ppt_x"/>
                                          </p:val>
                                        </p:tav>
                                        <p:tav tm="100000">
                                          <p:val>
                                            <p:strVal val="#ppt_x"/>
                                          </p:val>
                                        </p:tav>
                                      </p:tavLst>
                                    </p:anim>
                                    <p:anim calcmode="lin" valueType="num">
                                      <p:cBhvr>
                                        <p:cTn id="9" dur="1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297559" y="980728"/>
            <a:ext cx="2130425" cy="3038403"/>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lvl1pPr defTabSz="827088" eaLnBrk="0" hangingPunct="0">
              <a:defRPr sz="4400" u="sng">
                <a:solidFill>
                  <a:schemeClr val="tx2"/>
                </a:solidFill>
                <a:latin typeface="Arial" pitchFamily="34" charset="0"/>
                <a:ea typeface="MS PGothic" pitchFamily="34" charset="-128"/>
              </a:defRPr>
            </a:lvl1pPr>
            <a:lvl2pPr marL="742950" indent="-285750" defTabSz="827088" eaLnBrk="0" hangingPunct="0">
              <a:defRPr sz="4400" u="sng">
                <a:solidFill>
                  <a:schemeClr val="tx2"/>
                </a:solidFill>
                <a:latin typeface="Arial" pitchFamily="34" charset="0"/>
                <a:ea typeface="MS PGothic" pitchFamily="34" charset="-128"/>
              </a:defRPr>
            </a:lvl2pPr>
            <a:lvl3pPr marL="1143000" indent="-228600" defTabSz="827088" eaLnBrk="0" hangingPunct="0">
              <a:defRPr sz="4400" u="sng">
                <a:solidFill>
                  <a:schemeClr val="tx2"/>
                </a:solidFill>
                <a:latin typeface="Arial" pitchFamily="34" charset="0"/>
                <a:ea typeface="MS PGothic" pitchFamily="34" charset="-128"/>
              </a:defRPr>
            </a:lvl3pPr>
            <a:lvl4pPr marL="1600200" indent="-228600" defTabSz="827088" eaLnBrk="0" hangingPunct="0">
              <a:defRPr sz="4400" u="sng">
                <a:solidFill>
                  <a:schemeClr val="tx2"/>
                </a:solidFill>
                <a:latin typeface="Arial" pitchFamily="34" charset="0"/>
                <a:ea typeface="MS PGothic" pitchFamily="34" charset="-128"/>
              </a:defRPr>
            </a:lvl4pPr>
            <a:lvl5pPr marL="2057400" indent="-228600" defTabSz="827088" eaLnBrk="0" hangingPunct="0">
              <a:defRPr sz="4400" u="sng">
                <a:solidFill>
                  <a:schemeClr val="tx2"/>
                </a:solidFill>
                <a:latin typeface="Arial" pitchFamily="34" charset="0"/>
                <a:ea typeface="MS PGothic" pitchFamily="34" charset="-128"/>
              </a:defRPr>
            </a:lvl5pPr>
            <a:lvl6pPr marL="25146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6pPr>
            <a:lvl7pPr marL="29718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7pPr>
            <a:lvl8pPr marL="34290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8pPr>
            <a:lvl9pPr marL="38862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9pPr>
          </a:lstStyle>
          <a:p>
            <a:pPr eaLnBrk="1" hangingPunct="1"/>
            <a:r>
              <a:rPr lang="pt-BR" sz="1200" b="1" u="none" dirty="0">
                <a:cs typeface="Arial" pitchFamily="34" charset="0"/>
              </a:rPr>
              <a:t>Endocrinologistas:</a:t>
            </a:r>
          </a:p>
          <a:p>
            <a:pPr eaLnBrk="1" hangingPunct="1"/>
            <a:r>
              <a:rPr lang="pt-BR" sz="1200" u="none" dirty="0">
                <a:cs typeface="Arial" pitchFamily="34" charset="0"/>
              </a:rPr>
              <a:t> Marcio Mancini</a:t>
            </a:r>
          </a:p>
          <a:p>
            <a:pPr eaLnBrk="1" hangingPunct="1"/>
            <a:r>
              <a:rPr lang="pt-BR" sz="1200" u="none" dirty="0">
                <a:cs typeface="Arial" pitchFamily="34" charset="0"/>
              </a:rPr>
              <a:t> Cintia </a:t>
            </a:r>
            <a:r>
              <a:rPr lang="pt-BR" sz="1200" u="none" dirty="0" err="1">
                <a:cs typeface="Arial" pitchFamily="34" charset="0"/>
              </a:rPr>
              <a:t>Cercato</a:t>
            </a:r>
            <a:endParaRPr lang="pt-BR" sz="1200" u="none" dirty="0">
              <a:cs typeface="Arial" pitchFamily="34" charset="0"/>
            </a:endParaRPr>
          </a:p>
          <a:p>
            <a:pPr eaLnBrk="1" hangingPunct="1"/>
            <a:r>
              <a:rPr lang="pt-BR" sz="1200" u="none" dirty="0">
                <a:cs typeface="Arial" pitchFamily="34" charset="0"/>
              </a:rPr>
              <a:t> Maria Edna de Melo</a:t>
            </a:r>
          </a:p>
          <a:p>
            <a:pPr eaLnBrk="1" hangingPunct="1"/>
            <a:endParaRPr lang="pt-BR" sz="1200" u="none" dirty="0">
              <a:cs typeface="Arial" pitchFamily="34" charset="0"/>
            </a:endParaRPr>
          </a:p>
          <a:p>
            <a:pPr eaLnBrk="1" hangingPunct="1"/>
            <a:r>
              <a:rPr lang="pt-BR" sz="1200" u="none" dirty="0">
                <a:cs typeface="Arial" pitchFamily="34" charset="0"/>
              </a:rPr>
              <a:t>Lucas Tadeu Moura</a:t>
            </a:r>
          </a:p>
          <a:p>
            <a:pPr eaLnBrk="1" hangingPunct="1"/>
            <a:endParaRPr lang="pt-BR" sz="1200" u="none" dirty="0">
              <a:cs typeface="Arial" pitchFamily="34" charset="0"/>
            </a:endParaRPr>
          </a:p>
          <a:p>
            <a:pPr eaLnBrk="1" hangingPunct="1"/>
            <a:r>
              <a:rPr lang="pt-BR" sz="1200" b="1" u="none" dirty="0">
                <a:cs typeface="Arial" pitchFamily="34" charset="0"/>
              </a:rPr>
              <a:t>Equipe cirúrgica:</a:t>
            </a:r>
          </a:p>
          <a:p>
            <a:pPr eaLnBrk="1" hangingPunct="1"/>
            <a:r>
              <a:rPr lang="pt-BR" sz="1200" u="none" dirty="0">
                <a:cs typeface="Arial" pitchFamily="34" charset="0"/>
              </a:rPr>
              <a:t> Marco Aurélio Santo</a:t>
            </a:r>
          </a:p>
          <a:p>
            <a:pPr eaLnBrk="1" hangingPunct="1"/>
            <a:r>
              <a:rPr lang="pt-BR" sz="1200" u="none" dirty="0">
                <a:cs typeface="Arial" pitchFamily="34" charset="0"/>
              </a:rPr>
              <a:t> Denis </a:t>
            </a:r>
            <a:r>
              <a:rPr lang="pt-BR" sz="1200" u="none" dirty="0" err="1">
                <a:cs typeface="Arial" pitchFamily="34" charset="0"/>
              </a:rPr>
              <a:t>Pajecki</a:t>
            </a:r>
            <a:endParaRPr lang="pt-BR" sz="1200" u="none" dirty="0">
              <a:cs typeface="Arial" pitchFamily="34" charset="0"/>
            </a:endParaRPr>
          </a:p>
          <a:p>
            <a:pPr eaLnBrk="1" hangingPunct="1"/>
            <a:r>
              <a:rPr lang="pt-BR" sz="1200" u="none" dirty="0">
                <a:cs typeface="Arial" pitchFamily="34" charset="0"/>
              </a:rPr>
              <a:t> Paulo Engler</a:t>
            </a:r>
          </a:p>
          <a:p>
            <a:pPr eaLnBrk="1" hangingPunct="1"/>
            <a:r>
              <a:rPr lang="pt-BR" sz="1200" u="none" dirty="0">
                <a:cs typeface="Arial" pitchFamily="34" charset="0"/>
              </a:rPr>
              <a:t> Daniel </a:t>
            </a:r>
            <a:r>
              <a:rPr lang="pt-BR" sz="1200" u="none" dirty="0" err="1">
                <a:cs typeface="Arial" pitchFamily="34" charset="0"/>
              </a:rPr>
              <a:t>Riccioppo</a:t>
            </a:r>
            <a:endParaRPr lang="pt-BR" sz="1200" u="none" dirty="0">
              <a:cs typeface="Arial" pitchFamily="34" charset="0"/>
            </a:endParaRPr>
          </a:p>
          <a:p>
            <a:pPr eaLnBrk="1" hangingPunct="1"/>
            <a:endParaRPr lang="pt-BR" sz="1200" u="none" dirty="0">
              <a:cs typeface="Arial" pitchFamily="34" charset="0"/>
            </a:endParaRPr>
          </a:p>
          <a:p>
            <a:pPr eaLnBrk="1" hangingPunct="1"/>
            <a:r>
              <a:rPr lang="pt-BR" sz="1200" b="1" u="none" dirty="0">
                <a:cs typeface="Arial" pitchFamily="34" charset="0"/>
              </a:rPr>
              <a:t>Psicólogas:</a:t>
            </a:r>
          </a:p>
          <a:p>
            <a:pPr eaLnBrk="1" hangingPunct="1"/>
            <a:r>
              <a:rPr lang="pt-BR" sz="1200" u="none" dirty="0">
                <a:cs typeface="Arial" pitchFamily="34" charset="0"/>
              </a:rPr>
              <a:t> M. Lúcia Livramento</a:t>
            </a:r>
          </a:p>
          <a:p>
            <a:pPr eaLnBrk="1" hangingPunct="1"/>
            <a:r>
              <a:rPr lang="pt-BR" sz="1200" u="none" dirty="0">
                <a:cs typeface="Arial" pitchFamily="34" charset="0"/>
              </a:rPr>
              <a:t> Paula Vieira</a:t>
            </a:r>
          </a:p>
        </p:txBody>
      </p:sp>
      <p:sp>
        <p:nvSpPr>
          <p:cNvPr id="6" name="Text Box 3"/>
          <p:cNvSpPr txBox="1">
            <a:spLocks noChangeArrowheads="1"/>
          </p:cNvSpPr>
          <p:nvPr/>
        </p:nvSpPr>
        <p:spPr bwMode="auto">
          <a:xfrm>
            <a:off x="4572000" y="980728"/>
            <a:ext cx="1762031" cy="2853737"/>
          </a:xfrm>
          <a:prstGeom prst="rect">
            <a:avLst/>
          </a:prstGeom>
          <a:noFill/>
          <a:ln>
            <a:noFill/>
          </a:ln>
          <a:effectLst>
            <a:outerShdw dist="1796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36" tIns="41469" rIns="82936" bIns="41469">
            <a:spAutoFit/>
          </a:bodyPr>
          <a:lstStyle>
            <a:lvl1pPr defTabSz="827088" eaLnBrk="0" hangingPunct="0">
              <a:defRPr sz="4400" u="sng">
                <a:solidFill>
                  <a:schemeClr val="tx2"/>
                </a:solidFill>
                <a:latin typeface="Arial" pitchFamily="34" charset="0"/>
                <a:ea typeface="MS PGothic" pitchFamily="34" charset="-128"/>
              </a:defRPr>
            </a:lvl1pPr>
            <a:lvl2pPr marL="742950" indent="-285750" defTabSz="827088" eaLnBrk="0" hangingPunct="0">
              <a:defRPr sz="4400" u="sng">
                <a:solidFill>
                  <a:schemeClr val="tx2"/>
                </a:solidFill>
                <a:latin typeface="Arial" pitchFamily="34" charset="0"/>
                <a:ea typeface="MS PGothic" pitchFamily="34" charset="-128"/>
              </a:defRPr>
            </a:lvl2pPr>
            <a:lvl3pPr marL="1143000" indent="-228600" defTabSz="827088" eaLnBrk="0" hangingPunct="0">
              <a:defRPr sz="4400" u="sng">
                <a:solidFill>
                  <a:schemeClr val="tx2"/>
                </a:solidFill>
                <a:latin typeface="Arial" pitchFamily="34" charset="0"/>
                <a:ea typeface="MS PGothic" pitchFamily="34" charset="-128"/>
              </a:defRPr>
            </a:lvl3pPr>
            <a:lvl4pPr marL="1600200" indent="-228600" defTabSz="827088" eaLnBrk="0" hangingPunct="0">
              <a:defRPr sz="4400" u="sng">
                <a:solidFill>
                  <a:schemeClr val="tx2"/>
                </a:solidFill>
                <a:latin typeface="Arial" pitchFamily="34" charset="0"/>
                <a:ea typeface="MS PGothic" pitchFamily="34" charset="-128"/>
              </a:defRPr>
            </a:lvl4pPr>
            <a:lvl5pPr marL="2057400" indent="-228600" defTabSz="827088" eaLnBrk="0" hangingPunct="0">
              <a:defRPr sz="4400" u="sng">
                <a:solidFill>
                  <a:schemeClr val="tx2"/>
                </a:solidFill>
                <a:latin typeface="Arial" pitchFamily="34" charset="0"/>
                <a:ea typeface="MS PGothic" pitchFamily="34" charset="-128"/>
              </a:defRPr>
            </a:lvl5pPr>
            <a:lvl6pPr marL="25146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6pPr>
            <a:lvl7pPr marL="29718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7pPr>
            <a:lvl8pPr marL="34290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8pPr>
            <a:lvl9pPr marL="3886200" indent="-228600" defTabSz="827088" eaLnBrk="0" fontAlgn="base" hangingPunct="0">
              <a:spcBef>
                <a:spcPct val="0"/>
              </a:spcBef>
              <a:spcAft>
                <a:spcPct val="0"/>
              </a:spcAft>
              <a:defRPr sz="4400" u="sng">
                <a:solidFill>
                  <a:schemeClr val="tx2"/>
                </a:solidFill>
                <a:latin typeface="Arial" pitchFamily="34" charset="0"/>
                <a:ea typeface="MS PGothic" pitchFamily="34" charset="-128"/>
              </a:defRPr>
            </a:lvl9pPr>
          </a:lstStyle>
          <a:p>
            <a:pPr eaLnBrk="1" hangingPunct="1"/>
            <a:r>
              <a:rPr lang="pt-BR" sz="1200" b="1" u="none" dirty="0">
                <a:cs typeface="Arial" pitchFamily="34" charset="0"/>
              </a:rPr>
              <a:t>Nutricionista:</a:t>
            </a:r>
          </a:p>
          <a:p>
            <a:pPr eaLnBrk="1" hangingPunct="1"/>
            <a:r>
              <a:rPr lang="pt-BR" sz="1200" u="none" dirty="0">
                <a:cs typeface="Arial" pitchFamily="34" charset="0"/>
              </a:rPr>
              <a:t> Sonia </a:t>
            </a:r>
            <a:r>
              <a:rPr lang="pt-BR" sz="1200" u="none" dirty="0" err="1">
                <a:cs typeface="Arial" pitchFamily="34" charset="0"/>
              </a:rPr>
              <a:t>Trecco</a:t>
            </a:r>
            <a:endParaRPr lang="pt-BR" sz="1200" u="none" dirty="0">
              <a:cs typeface="Arial" pitchFamily="34" charset="0"/>
            </a:endParaRPr>
          </a:p>
          <a:p>
            <a:pPr eaLnBrk="1" hangingPunct="1"/>
            <a:r>
              <a:rPr lang="pt-BR" sz="1200" u="none" dirty="0">
                <a:cs typeface="Arial" pitchFamily="34" charset="0"/>
              </a:rPr>
              <a:t> </a:t>
            </a:r>
          </a:p>
          <a:p>
            <a:pPr eaLnBrk="1" hangingPunct="1"/>
            <a:r>
              <a:rPr lang="pt-BR" sz="1200" b="1" u="none" dirty="0">
                <a:cs typeface="Arial" pitchFamily="34" charset="0"/>
              </a:rPr>
              <a:t>Pós-graduandos:</a:t>
            </a:r>
          </a:p>
          <a:p>
            <a:pPr eaLnBrk="1" hangingPunct="1"/>
            <a:r>
              <a:rPr lang="pt-BR" sz="1200" u="none" dirty="0">
                <a:cs typeface="Arial" pitchFamily="34" charset="0"/>
              </a:rPr>
              <a:t> Bruno </a:t>
            </a:r>
            <a:r>
              <a:rPr lang="pt-BR" sz="1200" u="none" dirty="0" err="1">
                <a:cs typeface="Arial" pitchFamily="34" charset="0"/>
              </a:rPr>
              <a:t>Halpern</a:t>
            </a:r>
            <a:endParaRPr lang="pt-BR" sz="1200" u="none" dirty="0">
              <a:cs typeface="Arial" pitchFamily="34" charset="0"/>
            </a:endParaRPr>
          </a:p>
          <a:p>
            <a:pPr eaLnBrk="1" hangingPunct="1"/>
            <a:r>
              <a:rPr lang="pt-BR" sz="1200" u="none" dirty="0">
                <a:cs typeface="Arial" pitchFamily="34" charset="0"/>
              </a:rPr>
              <a:t> Paula </a:t>
            </a:r>
            <a:r>
              <a:rPr lang="pt-BR" sz="1200" u="none" dirty="0" err="1">
                <a:cs typeface="Arial" pitchFamily="34" charset="0"/>
              </a:rPr>
              <a:t>Waki</a:t>
            </a:r>
            <a:endParaRPr lang="pt-BR" sz="1200" u="none" dirty="0">
              <a:cs typeface="Arial" pitchFamily="34" charset="0"/>
            </a:endParaRPr>
          </a:p>
          <a:p>
            <a:pPr eaLnBrk="1" hangingPunct="1"/>
            <a:r>
              <a:rPr lang="pt-BR" sz="1200" u="none" dirty="0">
                <a:cs typeface="Arial" pitchFamily="34" charset="0"/>
              </a:rPr>
              <a:t> Ariana Fernandes</a:t>
            </a:r>
          </a:p>
          <a:p>
            <a:pPr eaLnBrk="1" hangingPunct="1"/>
            <a:r>
              <a:rPr lang="pt-BR" sz="1200" u="none" dirty="0">
                <a:cs typeface="Arial" pitchFamily="34" charset="0"/>
              </a:rPr>
              <a:t> Paula </a:t>
            </a:r>
            <a:r>
              <a:rPr lang="pt-BR" sz="1200" u="none" dirty="0" err="1">
                <a:cs typeface="Arial" pitchFamily="34" charset="0"/>
              </a:rPr>
              <a:t>Fábrega</a:t>
            </a:r>
            <a:endParaRPr lang="pt-BR" sz="1200" u="none" dirty="0">
              <a:cs typeface="Arial" pitchFamily="34" charset="0"/>
            </a:endParaRPr>
          </a:p>
          <a:p>
            <a:pPr eaLnBrk="1" hangingPunct="1"/>
            <a:r>
              <a:rPr lang="pt-BR" sz="1200" u="none" dirty="0">
                <a:cs typeface="Arial" pitchFamily="34" charset="0"/>
              </a:rPr>
              <a:t> Claudia Brito</a:t>
            </a:r>
          </a:p>
          <a:p>
            <a:pPr eaLnBrk="1" hangingPunct="1"/>
            <a:r>
              <a:rPr lang="pt-BR" sz="1200" u="none" dirty="0">
                <a:cs typeface="Arial" pitchFamily="34" charset="0"/>
              </a:rPr>
              <a:t>  Andressa </a:t>
            </a:r>
            <a:r>
              <a:rPr lang="pt-BR" sz="1200" u="none" dirty="0" err="1">
                <a:cs typeface="Arial" pitchFamily="34" charset="0"/>
              </a:rPr>
              <a:t>Heimbecher</a:t>
            </a:r>
            <a:endParaRPr lang="pt-BR" sz="1200" u="none" dirty="0">
              <a:cs typeface="Arial" pitchFamily="34" charset="0"/>
            </a:endParaRPr>
          </a:p>
          <a:p>
            <a:pPr eaLnBrk="1" hangingPunct="1"/>
            <a:endParaRPr lang="pt-BR" sz="1200" u="none" dirty="0">
              <a:cs typeface="Arial" pitchFamily="34" charset="0"/>
            </a:endParaRPr>
          </a:p>
          <a:p>
            <a:pPr eaLnBrk="1" hangingPunct="1"/>
            <a:r>
              <a:rPr lang="pt-BR" sz="1200" b="1" u="none" dirty="0">
                <a:cs typeface="Arial" pitchFamily="34" charset="0"/>
              </a:rPr>
              <a:t>Psiquiatras:</a:t>
            </a:r>
          </a:p>
          <a:p>
            <a:pPr eaLnBrk="1" hangingPunct="1"/>
            <a:r>
              <a:rPr lang="pt-BR" sz="1200" u="none" dirty="0">
                <a:cs typeface="Arial" pitchFamily="34" charset="0"/>
              </a:rPr>
              <a:t> Adriano </a:t>
            </a:r>
            <a:r>
              <a:rPr lang="pt-BR" sz="1200" u="none" dirty="0" err="1">
                <a:cs typeface="Arial" pitchFamily="34" charset="0"/>
              </a:rPr>
              <a:t>Segal</a:t>
            </a:r>
            <a:endParaRPr lang="pt-BR" sz="1200" u="none" dirty="0">
              <a:cs typeface="Arial" pitchFamily="34" charset="0"/>
            </a:endParaRPr>
          </a:p>
          <a:p>
            <a:pPr eaLnBrk="1" hangingPunct="1"/>
            <a:r>
              <a:rPr lang="pt-BR" sz="1200" u="none" dirty="0">
                <a:cs typeface="Arial" pitchFamily="34" charset="0"/>
              </a:rPr>
              <a:t> Débora K. </a:t>
            </a:r>
            <a:r>
              <a:rPr lang="pt-BR" sz="1200" u="none" dirty="0" err="1">
                <a:cs typeface="Arial" pitchFamily="34" charset="0"/>
              </a:rPr>
              <a:t>Kussunoki</a:t>
            </a:r>
            <a:endParaRPr lang="pt-BR" sz="1200" u="none" dirty="0">
              <a:cs typeface="Arial" pitchFamily="34" charset="0"/>
            </a:endParaRPr>
          </a:p>
          <a:p>
            <a:pPr eaLnBrk="1" hangingPunct="1"/>
            <a:endParaRPr lang="pt-BR" sz="1200" u="none" dirty="0">
              <a:cs typeface="Arial" pitchFamily="34" charset="0"/>
            </a:endParaRPr>
          </a:p>
        </p:txBody>
      </p:sp>
      <p:sp>
        <p:nvSpPr>
          <p:cNvPr id="7" name="Rectangle 4"/>
          <p:cNvSpPr>
            <a:spLocks noChangeArrowheads="1"/>
          </p:cNvSpPr>
          <p:nvPr/>
        </p:nvSpPr>
        <p:spPr bwMode="auto">
          <a:xfrm>
            <a:off x="107950" y="142875"/>
            <a:ext cx="8928100" cy="71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36" tIns="41469" rIns="82936" bIns="41469">
            <a:spAutoFit/>
          </a:bodyPr>
          <a:lstStyle/>
          <a:p>
            <a:pPr algn="ctr" defTabSz="827088">
              <a:spcBef>
                <a:spcPts val="600"/>
              </a:spcBef>
              <a:defRPr/>
            </a:pPr>
            <a:r>
              <a:rPr lang="pt-BR" b="1" u="none" dirty="0">
                <a:solidFill>
                  <a:schemeClr val="tx2"/>
                </a:solidFill>
                <a:latin typeface="Arial" pitchFamily="34" charset="0"/>
                <a:ea typeface="ＭＳ Ｐゴシック" pitchFamily="34" charset="-128"/>
                <a:cs typeface="Arial" pitchFamily="34" charset="0"/>
              </a:rPr>
              <a:t>Grupo de Obesidade e Síndrome Metabólica </a:t>
            </a:r>
          </a:p>
          <a:p>
            <a:pPr algn="ctr" defTabSz="827088">
              <a:spcBef>
                <a:spcPts val="600"/>
              </a:spcBef>
              <a:defRPr/>
            </a:pPr>
            <a:r>
              <a:rPr lang="pt-BR" b="1" u="none" dirty="0">
                <a:solidFill>
                  <a:schemeClr val="tx2"/>
                </a:solidFill>
                <a:latin typeface="Arial" pitchFamily="34" charset="0"/>
                <a:ea typeface="ＭＳ Ｐゴシック" pitchFamily="34" charset="-128"/>
                <a:cs typeface="Arial" pitchFamily="34" charset="0"/>
              </a:rPr>
              <a:t>Disciplina de Endocrinologia e Metabologia do HC-FMUSP</a:t>
            </a:r>
          </a:p>
        </p:txBody>
      </p:sp>
      <p:pic>
        <p:nvPicPr>
          <p:cNvPr id="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rcRect l="16909" t="6465" r="16727" b="72040"/>
          <a:stretch/>
        </p:blipFill>
        <p:spPr bwMode="auto">
          <a:xfrm>
            <a:off x="1716658" y="5771490"/>
            <a:ext cx="5759409" cy="10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79512" y="836712"/>
            <a:ext cx="1325707" cy="1404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76885" y="620688"/>
            <a:ext cx="1145940" cy="172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915816" y="4941168"/>
            <a:ext cx="3355676" cy="796433"/>
            <a:chOff x="2915816" y="4941168"/>
            <a:chExt cx="3355676" cy="796433"/>
          </a:xfrm>
        </p:grpSpPr>
        <p:sp>
          <p:nvSpPr>
            <p:cNvPr id="11" name="CaixaDeTexto 5"/>
            <p:cNvSpPr txBox="1"/>
            <p:nvPr/>
          </p:nvSpPr>
          <p:spPr>
            <a:xfrm>
              <a:off x="2915816" y="5061084"/>
              <a:ext cx="3355676" cy="600164"/>
            </a:xfrm>
            <a:prstGeom prst="rect">
              <a:avLst/>
            </a:prstGeom>
            <a:noFill/>
          </p:spPr>
          <p:txBody>
            <a:bodyPr wrap="square" lIns="0" tIns="0" rIns="0" bIns="0" rtlCol="0">
              <a:spAutoFit/>
            </a:bodyPr>
            <a:lstStyle/>
            <a:p>
              <a:pPr algn="ctr"/>
              <a:r>
                <a:rPr lang="pt-BR" sz="1300" b="1" dirty="0">
                  <a:solidFill>
                    <a:srgbClr val="336600"/>
                  </a:solidFill>
                  <a:latin typeface="+mj-lt"/>
                </a:rPr>
                <a:t>@</a:t>
              </a:r>
              <a:r>
                <a:rPr lang="pt-BR" sz="1300" b="1" dirty="0" err="1">
                  <a:solidFill>
                    <a:srgbClr val="336600"/>
                  </a:solidFill>
                  <a:latin typeface="+mj-lt"/>
                </a:rPr>
                <a:t>drmarciomancini</a:t>
              </a:r>
              <a:endParaRPr lang="pt-BR" sz="1300" b="1" dirty="0">
                <a:solidFill>
                  <a:srgbClr val="336600"/>
                </a:solidFill>
                <a:latin typeface="+mj-lt"/>
              </a:endParaRPr>
            </a:p>
            <a:p>
              <a:pPr algn="ctr"/>
              <a:endParaRPr lang="pt-BR" sz="1300" b="1" dirty="0">
                <a:solidFill>
                  <a:srgbClr val="336600"/>
                </a:solidFill>
                <a:latin typeface="+mj-lt"/>
              </a:endParaRPr>
            </a:p>
            <a:p>
              <a:pPr algn="ctr"/>
              <a:r>
                <a:rPr lang="pt-BR" sz="1300" b="1" dirty="0">
                  <a:solidFill>
                    <a:srgbClr val="336600"/>
                  </a:solidFill>
                  <a:latin typeface="+mj-lt"/>
                </a:rPr>
                <a:t>                     marcio.mancini@hc.fm.usp.br</a:t>
              </a:r>
            </a:p>
          </p:txBody>
        </p:sp>
        <p:pic>
          <p:nvPicPr>
            <p:cNvPr id="12" name="Picture 2"/>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artisticMarker/>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42767" b="3014"/>
            <a:stretch/>
          </p:blipFill>
          <p:spPr bwMode="auto">
            <a:xfrm>
              <a:off x="3482567" y="4941168"/>
              <a:ext cx="513369" cy="5040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3519" y="5445224"/>
              <a:ext cx="268401" cy="2923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7877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6"/>
          <p:cNvSpPr txBox="1">
            <a:spLocks noChangeArrowheads="1"/>
          </p:cNvSpPr>
          <p:nvPr/>
        </p:nvSpPr>
        <p:spPr bwMode="auto">
          <a:xfrm>
            <a:off x="35496" y="6381328"/>
            <a:ext cx="815657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100" b="0" dirty="0" err="1">
                <a:solidFill>
                  <a:schemeClr val="accent1">
                    <a:lumMod val="75000"/>
                  </a:schemeClr>
                </a:solidFill>
                <a:latin typeface="Arial" pitchFamily="34" charset="0"/>
                <a:cs typeface="Arial" pitchFamily="34" charset="0"/>
              </a:rPr>
              <a:t>Guo</a:t>
            </a:r>
            <a:r>
              <a:rPr lang="pt-BR" sz="1100" b="0" dirty="0">
                <a:solidFill>
                  <a:schemeClr val="accent1">
                    <a:lumMod val="75000"/>
                  </a:schemeClr>
                </a:solidFill>
                <a:latin typeface="Arial" pitchFamily="34" charset="0"/>
                <a:cs typeface="Arial" pitchFamily="34" charset="0"/>
              </a:rPr>
              <a:t> F &amp; </a:t>
            </a:r>
            <a:r>
              <a:rPr lang="pt-BR" sz="1100" b="0" dirty="0" err="1">
                <a:solidFill>
                  <a:schemeClr val="accent1">
                    <a:lumMod val="75000"/>
                  </a:schemeClr>
                </a:solidFill>
                <a:latin typeface="Arial" pitchFamily="34" charset="0"/>
                <a:cs typeface="Arial" pitchFamily="34" charset="0"/>
              </a:rPr>
              <a:t>Garvey</a:t>
            </a:r>
            <a:r>
              <a:rPr lang="pt-BR" sz="1100" b="0" dirty="0">
                <a:solidFill>
                  <a:schemeClr val="accent1">
                    <a:lumMod val="75000"/>
                  </a:schemeClr>
                </a:solidFill>
                <a:latin typeface="Arial" pitchFamily="34" charset="0"/>
                <a:cs typeface="Arial" pitchFamily="34" charset="0"/>
              </a:rPr>
              <a:t> WT. </a:t>
            </a:r>
            <a:r>
              <a:rPr lang="pt-BR" sz="1100" b="0" dirty="0" err="1">
                <a:solidFill>
                  <a:schemeClr val="accent1">
                    <a:lumMod val="75000"/>
                  </a:schemeClr>
                </a:solidFill>
                <a:latin typeface="Arial" pitchFamily="34" charset="0"/>
                <a:cs typeface="Arial" pitchFamily="34" charset="0"/>
              </a:rPr>
              <a:t>Cardiometabolic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disease</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risk</a:t>
            </a:r>
            <a:r>
              <a:rPr lang="pt-BR" sz="1100" b="0" dirty="0">
                <a:solidFill>
                  <a:schemeClr val="accent1">
                    <a:lumMod val="75000"/>
                  </a:schemeClr>
                </a:solidFill>
                <a:latin typeface="Arial" pitchFamily="34" charset="0"/>
                <a:cs typeface="Arial" pitchFamily="34" charset="0"/>
              </a:rPr>
              <a:t> in </a:t>
            </a:r>
            <a:r>
              <a:rPr lang="pt-BR" sz="1100" b="0" dirty="0" err="1">
                <a:solidFill>
                  <a:schemeClr val="accent1">
                    <a:lumMod val="75000"/>
                  </a:schemeClr>
                </a:solidFill>
                <a:latin typeface="Arial" pitchFamily="34" charset="0"/>
                <a:cs typeface="Arial" pitchFamily="34" charset="0"/>
              </a:rPr>
              <a:t>metabolically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and</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unhealthy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obesity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stability</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of</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metabolic</a:t>
            </a:r>
            <a:r>
              <a:rPr lang="pt-BR" sz="1100" b="0" dirty="0">
                <a:solidFill>
                  <a:schemeClr val="accent1">
                    <a:lumMod val="75000"/>
                  </a:schemeClr>
                </a:solidFill>
                <a:latin typeface="Arial" pitchFamily="34" charset="0"/>
                <a:cs typeface="Arial" pitchFamily="34" charset="0"/>
              </a:rPr>
              <a:t> </a:t>
            </a:r>
            <a:r>
              <a:rPr lang="pt-BR" sz="1100" b="0" dirty="0" err="1">
                <a:solidFill>
                  <a:schemeClr val="accent1">
                    <a:lumMod val="75000"/>
                  </a:schemeClr>
                </a:solidFill>
                <a:latin typeface="Arial" pitchFamily="34" charset="0"/>
                <a:cs typeface="Arial" pitchFamily="34" charset="0"/>
              </a:rPr>
              <a:t>health</a:t>
            </a:r>
            <a:r>
              <a:rPr lang="pt-BR" sz="1100" b="0" dirty="0">
                <a:solidFill>
                  <a:schemeClr val="accent1">
                    <a:lumMod val="75000"/>
                  </a:schemeClr>
                </a:solidFill>
                <a:latin typeface="Arial" pitchFamily="34" charset="0"/>
                <a:cs typeface="Arial" pitchFamily="34" charset="0"/>
              </a:rPr>
              <a:t> status in </a:t>
            </a:r>
            <a:r>
              <a:rPr lang="pt-BR" sz="1100" b="0" dirty="0" err="1">
                <a:solidFill>
                  <a:schemeClr val="accent1">
                    <a:lumMod val="75000"/>
                  </a:schemeClr>
                </a:solidFill>
                <a:latin typeface="Arial" pitchFamily="34" charset="0"/>
                <a:cs typeface="Arial" pitchFamily="34" charset="0"/>
              </a:rPr>
              <a:t>adults</a:t>
            </a:r>
            <a:r>
              <a:rPr lang="pt-BR" sz="1100" b="0" dirty="0">
                <a:solidFill>
                  <a:schemeClr val="accent1">
                    <a:lumMod val="75000"/>
                  </a:schemeClr>
                </a:solidFill>
                <a:latin typeface="Arial" pitchFamily="34" charset="0"/>
                <a:cs typeface="Arial" pitchFamily="34" charset="0"/>
              </a:rPr>
              <a:t>. </a:t>
            </a:r>
            <a:r>
              <a:rPr lang="pt-BR" sz="1100" dirty="0" err="1">
                <a:solidFill>
                  <a:schemeClr val="accent1">
                    <a:lumMod val="75000"/>
                  </a:schemeClr>
                </a:solidFill>
                <a:latin typeface="Arial" pitchFamily="34" charset="0"/>
                <a:cs typeface="Arial" pitchFamily="34" charset="0"/>
              </a:rPr>
              <a:t>Obesity</a:t>
            </a:r>
            <a:r>
              <a:rPr lang="pt-BR" sz="1100" dirty="0">
                <a:solidFill>
                  <a:schemeClr val="accent1">
                    <a:lumMod val="75000"/>
                  </a:schemeClr>
                </a:solidFill>
                <a:latin typeface="Arial" pitchFamily="34" charset="0"/>
                <a:cs typeface="Arial" pitchFamily="34" charset="0"/>
              </a:rPr>
              <a:t>. 2016</a:t>
            </a:r>
            <a:r>
              <a:rPr lang="pt-BR" sz="1100" b="0" dirty="0">
                <a:solidFill>
                  <a:schemeClr val="accent1">
                    <a:lumMod val="75000"/>
                  </a:schemeClr>
                </a:solidFill>
                <a:latin typeface="Arial" pitchFamily="34" charset="0"/>
                <a:cs typeface="Arial" pitchFamily="34" charset="0"/>
              </a:rPr>
              <a:t>;24:516-25.</a:t>
            </a:r>
          </a:p>
        </p:txBody>
      </p:sp>
      <p:sp>
        <p:nvSpPr>
          <p:cNvPr id="5" name="Title 1"/>
          <p:cNvSpPr txBox="1">
            <a:spLocks/>
          </p:cNvSpPr>
          <p:nvPr/>
        </p:nvSpPr>
        <p:spPr bwMode="auto">
          <a:xfrm>
            <a:off x="251520" y="184374"/>
            <a:ext cx="8712968" cy="868362"/>
          </a:xfrm>
          <a:prstGeom prst="rect">
            <a:avLst/>
          </a:prstGeom>
          <a:ln>
            <a:noFill/>
          </a:ln>
          <a:extLst/>
        </p:spPr>
        <p:style>
          <a:lnRef idx="2">
            <a:schemeClr val="accent6"/>
          </a:lnRef>
          <a:fillRef idx="1">
            <a:schemeClr val="lt1"/>
          </a:fillRef>
          <a:effectRef idx="0">
            <a:schemeClr val="accent6"/>
          </a:effectRef>
          <a:fontRef idx="minor">
            <a:schemeClr val="dk1"/>
          </a:fontRef>
        </p:style>
        <p:txBody>
          <a:bodyPr vert="horz" wrap="square" lIns="45720" tIns="0" rIns="45720" bIns="0" numCol="1" rtlCol="0" anchor="ctr" anchorCtr="0" compatLnSpc="1">
            <a:prstTxWarp prst="textNoShape">
              <a:avLst/>
            </a:prstTxWarp>
            <a:noAutofit/>
          </a:bodyPr>
          <a:lstStyle>
            <a:lvl1pPr algn="l" defTabSz="914400" rtl="0" eaLnBrk="1" fontAlgn="base" latinLnBrk="0" hangingPunct="1">
              <a:lnSpc>
                <a:spcPts val="5000"/>
              </a:lnSpc>
              <a:spcBef>
                <a:spcPct val="0"/>
              </a:spcBef>
              <a:spcAft>
                <a:spcPct val="0"/>
              </a:spcAft>
              <a:buNone/>
              <a:defRPr sz="4600" kern="1200">
                <a:solidFill>
                  <a:schemeClr val="tx1"/>
                </a:solidFill>
                <a:latin typeface="+mj-lt"/>
                <a:ea typeface="+mj-ea"/>
                <a:cs typeface="+mj-cs"/>
              </a:defRPr>
            </a:lvl1pPr>
            <a:lvl2pPr algn="ctr" rtl="0" fontAlgn="base">
              <a:spcBef>
                <a:spcPct val="0"/>
              </a:spcBef>
              <a:spcAft>
                <a:spcPct val="0"/>
              </a:spcAft>
              <a:defRPr sz="4600">
                <a:solidFill>
                  <a:schemeClr val="dk1"/>
                </a:solidFill>
                <a:latin typeface="+mn-lt"/>
                <a:ea typeface="+mn-ea"/>
                <a:cs typeface="+mn-cs"/>
              </a:defRPr>
            </a:lvl2pPr>
            <a:lvl3pPr algn="ctr" rtl="0" fontAlgn="base">
              <a:spcBef>
                <a:spcPct val="0"/>
              </a:spcBef>
              <a:spcAft>
                <a:spcPct val="0"/>
              </a:spcAft>
              <a:defRPr sz="4600">
                <a:solidFill>
                  <a:schemeClr val="dk1"/>
                </a:solidFill>
                <a:latin typeface="+mn-lt"/>
                <a:ea typeface="+mn-ea"/>
                <a:cs typeface="+mn-cs"/>
              </a:defRPr>
            </a:lvl3pPr>
            <a:lvl4pPr algn="ctr" rtl="0" fontAlgn="base">
              <a:spcBef>
                <a:spcPct val="0"/>
              </a:spcBef>
              <a:spcAft>
                <a:spcPct val="0"/>
              </a:spcAft>
              <a:defRPr sz="4600">
                <a:solidFill>
                  <a:schemeClr val="dk1"/>
                </a:solidFill>
                <a:latin typeface="+mn-lt"/>
                <a:ea typeface="+mn-ea"/>
                <a:cs typeface="+mn-cs"/>
              </a:defRPr>
            </a:lvl4pPr>
            <a:lvl5pPr algn="ctr" rtl="0" fontAlgn="base">
              <a:spcBef>
                <a:spcPct val="0"/>
              </a:spcBef>
              <a:spcAft>
                <a:spcPct val="0"/>
              </a:spcAft>
              <a:defRPr sz="4600">
                <a:solidFill>
                  <a:schemeClr val="dk1"/>
                </a:solidFill>
                <a:latin typeface="+mn-lt"/>
                <a:ea typeface="+mn-ea"/>
                <a:cs typeface="+mn-cs"/>
              </a:defRPr>
            </a:lvl5pPr>
            <a:lvl6pPr marL="457200" algn="ctr" rtl="0" fontAlgn="base">
              <a:spcBef>
                <a:spcPct val="0"/>
              </a:spcBef>
              <a:spcAft>
                <a:spcPct val="0"/>
              </a:spcAft>
              <a:defRPr sz="4600">
                <a:solidFill>
                  <a:schemeClr val="dk1"/>
                </a:solidFill>
                <a:latin typeface="+mn-lt"/>
                <a:ea typeface="+mn-ea"/>
                <a:cs typeface="+mn-cs"/>
              </a:defRPr>
            </a:lvl6pPr>
            <a:lvl7pPr marL="914400" algn="ctr" rtl="0" fontAlgn="base">
              <a:spcBef>
                <a:spcPct val="0"/>
              </a:spcBef>
              <a:spcAft>
                <a:spcPct val="0"/>
              </a:spcAft>
              <a:defRPr sz="4600">
                <a:solidFill>
                  <a:schemeClr val="dk1"/>
                </a:solidFill>
                <a:latin typeface="+mn-lt"/>
                <a:ea typeface="+mn-ea"/>
                <a:cs typeface="+mn-cs"/>
              </a:defRPr>
            </a:lvl7pPr>
            <a:lvl8pPr marL="1371600" algn="ctr" rtl="0" fontAlgn="base">
              <a:spcBef>
                <a:spcPct val="0"/>
              </a:spcBef>
              <a:spcAft>
                <a:spcPct val="0"/>
              </a:spcAft>
              <a:defRPr sz="4600">
                <a:solidFill>
                  <a:schemeClr val="dk1"/>
                </a:solidFill>
                <a:latin typeface="+mn-lt"/>
                <a:ea typeface="+mn-ea"/>
                <a:cs typeface="+mn-cs"/>
              </a:defRPr>
            </a:lvl8pPr>
            <a:lvl9pPr marL="1828800" algn="ctr" rtl="0" fontAlgn="base">
              <a:spcBef>
                <a:spcPct val="0"/>
              </a:spcBef>
              <a:spcAft>
                <a:spcPct val="0"/>
              </a:spcAft>
              <a:defRPr sz="4600">
                <a:solidFill>
                  <a:schemeClr val="dk1"/>
                </a:solidFill>
                <a:latin typeface="+mn-lt"/>
                <a:ea typeface="+mn-ea"/>
                <a:cs typeface="+mn-cs"/>
              </a:defRPr>
            </a:lvl9pPr>
          </a:lstStyle>
          <a:p>
            <a:pPr algn="ctr">
              <a:lnSpc>
                <a:spcPct val="100000"/>
              </a:lnSpc>
            </a:pPr>
            <a:r>
              <a:rPr lang="en-US" sz="3200" b="1" spc="100" dirty="0">
                <a:solidFill>
                  <a:schemeClr val="accent1">
                    <a:lumMod val="75000"/>
                  </a:schemeClr>
                </a:solidFill>
                <a:latin typeface="Arial" pitchFamily="34" charset="0"/>
                <a:cs typeface="Arial" pitchFamily="34" charset="0"/>
              </a:rPr>
              <a:t>“Via de </a:t>
            </a:r>
            <a:r>
              <a:rPr lang="en-US" sz="3200" b="1" spc="100" dirty="0" err="1">
                <a:solidFill>
                  <a:schemeClr val="accent1">
                    <a:lumMod val="75000"/>
                  </a:schemeClr>
                </a:solidFill>
                <a:latin typeface="Arial" pitchFamily="34" charset="0"/>
                <a:cs typeface="Arial" pitchFamily="34" charset="0"/>
              </a:rPr>
              <a:t>mão</a:t>
            </a:r>
            <a:r>
              <a:rPr lang="en-US" sz="3200" b="1" spc="100" dirty="0">
                <a:solidFill>
                  <a:schemeClr val="accent1">
                    <a:lumMod val="75000"/>
                  </a:schemeClr>
                </a:solidFill>
                <a:latin typeface="Arial" pitchFamily="34" charset="0"/>
                <a:cs typeface="Arial" pitchFamily="34" charset="0"/>
              </a:rPr>
              <a:t> </a:t>
            </a:r>
            <a:r>
              <a:rPr lang="en-US" sz="3200" b="1" spc="100" dirty="0" err="1">
                <a:solidFill>
                  <a:schemeClr val="accent1">
                    <a:lumMod val="75000"/>
                  </a:schemeClr>
                </a:solidFill>
                <a:latin typeface="Arial" pitchFamily="34" charset="0"/>
                <a:cs typeface="Arial" pitchFamily="34" charset="0"/>
              </a:rPr>
              <a:t>única</a:t>
            </a:r>
            <a:r>
              <a:rPr lang="en-US" sz="3200" b="1" spc="100" dirty="0">
                <a:solidFill>
                  <a:schemeClr val="accent1">
                    <a:lumMod val="75000"/>
                  </a:schemeClr>
                </a:solidFill>
                <a:latin typeface="Arial" pitchFamily="34" charset="0"/>
                <a:cs typeface="Arial" pitchFamily="34" charset="0"/>
              </a:rPr>
              <a:t>” do </a:t>
            </a:r>
            <a:r>
              <a:rPr lang="en-US" sz="3200" b="1" spc="100" dirty="0" err="1">
                <a:solidFill>
                  <a:schemeClr val="accent1">
                    <a:lumMod val="75000"/>
                  </a:schemeClr>
                </a:solidFill>
                <a:latin typeface="Arial" pitchFamily="34" charset="0"/>
                <a:cs typeface="Arial" pitchFamily="34" charset="0"/>
              </a:rPr>
              <a:t>aumento</a:t>
            </a:r>
            <a:r>
              <a:rPr lang="en-US" sz="3200" b="1" spc="100" dirty="0">
                <a:solidFill>
                  <a:schemeClr val="accent1">
                    <a:lumMod val="75000"/>
                  </a:schemeClr>
                </a:solidFill>
                <a:latin typeface="Arial" pitchFamily="34" charset="0"/>
                <a:cs typeface="Arial" pitchFamily="34" charset="0"/>
              </a:rPr>
              <a:t> de peso</a:t>
            </a:r>
          </a:p>
        </p:txBody>
      </p:sp>
      <p:sp>
        <p:nvSpPr>
          <p:cNvPr id="2" name="CaixaDeTexto 1"/>
          <p:cNvSpPr txBox="1"/>
          <p:nvPr/>
        </p:nvSpPr>
        <p:spPr>
          <a:xfrm>
            <a:off x="251520" y="6165304"/>
            <a:ext cx="6325771" cy="261610"/>
          </a:xfrm>
          <a:prstGeom prst="rect">
            <a:avLst/>
          </a:prstGeom>
          <a:noFill/>
        </p:spPr>
        <p:txBody>
          <a:bodyPr wrap="none" rtlCol="0">
            <a:spAutoFit/>
          </a:bodyPr>
          <a:lstStyle/>
          <a:p>
            <a:r>
              <a:rPr lang="pt-BR" sz="1050" b="0" dirty="0"/>
              <a:t>ARIC: </a:t>
            </a:r>
            <a:r>
              <a:rPr lang="pt-BR" sz="1050" b="0" dirty="0" err="1"/>
              <a:t>Atherosclerosis</a:t>
            </a:r>
            <a:r>
              <a:rPr lang="pt-BR" sz="1050" b="0" dirty="0"/>
              <a:t> </a:t>
            </a:r>
            <a:r>
              <a:rPr lang="pt-BR" sz="1050" b="0" dirty="0" err="1"/>
              <a:t>Risk</a:t>
            </a:r>
            <a:r>
              <a:rPr lang="pt-BR" sz="1050" b="0" dirty="0"/>
              <a:t> in </a:t>
            </a:r>
            <a:r>
              <a:rPr lang="pt-BR" sz="1050" b="0" dirty="0" err="1"/>
              <a:t>Communities</a:t>
            </a:r>
            <a:r>
              <a:rPr lang="pt-BR" sz="1050" b="0" dirty="0"/>
              <a:t>; </a:t>
            </a:r>
            <a:r>
              <a:rPr lang="pt-BR" sz="1050" b="0" dirty="0" err="1"/>
              <a:t>healthy</a:t>
            </a:r>
            <a:r>
              <a:rPr lang="pt-BR" sz="1050" b="0" dirty="0"/>
              <a:t>: PA, glicose e </a:t>
            </a:r>
            <a:r>
              <a:rPr lang="pt-BR" sz="1050" b="0" dirty="0" err="1"/>
              <a:t>lípides</a:t>
            </a:r>
            <a:r>
              <a:rPr lang="pt-BR" sz="1050" b="0" dirty="0"/>
              <a:t> normais sem tratamento.</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552" y="1064057"/>
            <a:ext cx="6706442" cy="4715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6" name="Picture 2" descr="Resultado de imagem para via de mão única">
            <a:extLst>
              <a:ext uri="{FF2B5EF4-FFF2-40B4-BE49-F238E27FC236}">
                <a16:creationId xmlns:a16="http://schemas.microsoft.com/office/drawing/2014/main" id="{CC89F00E-B546-4166-9CBC-60EE9F926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04864"/>
            <a:ext cx="1944216" cy="194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61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0503" y="86767"/>
            <a:ext cx="9078001" cy="12540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b="1" dirty="0">
                <a:solidFill>
                  <a:schemeClr val="accent1">
                    <a:lumMod val="75000"/>
                  </a:schemeClr>
                </a:solidFill>
                <a:latin typeface="Arial" pitchFamily="34" charset="0"/>
                <a:cs typeface="Arial" pitchFamily="34" charset="0"/>
              </a:rPr>
              <a:t>Percepção da obesidade na sociedade: “responsabilidade individual”</a:t>
            </a:r>
          </a:p>
        </p:txBody>
      </p:sp>
      <p:sp>
        <p:nvSpPr>
          <p:cNvPr id="7" name="TextBox 5"/>
          <p:cNvSpPr txBox="1"/>
          <p:nvPr/>
        </p:nvSpPr>
        <p:spPr>
          <a:xfrm>
            <a:off x="107504" y="6559460"/>
            <a:ext cx="9001000" cy="253916"/>
          </a:xfrm>
          <a:prstGeom prst="rect">
            <a:avLst/>
          </a:prstGeom>
          <a:noFill/>
        </p:spPr>
        <p:txBody>
          <a:bodyPr wrap="square" rtlCol="0">
            <a:spAutoFit/>
          </a:bodyPr>
          <a:lstStyle/>
          <a:p>
            <a:pPr algn="r"/>
            <a:r>
              <a:rPr lang="pt-BR" sz="1050" spc="100" dirty="0">
                <a:latin typeface="Arial" panose="020B0604020202020204" pitchFamily="34" charset="0"/>
                <a:cs typeface="Arial" panose="020B0604020202020204" pitchFamily="34" charset="0"/>
              </a:rPr>
              <a:t>Papa Gregório Magno, 590-604</a:t>
            </a:r>
            <a:endParaRPr lang="en-US" sz="1050" dirty="0">
              <a:latin typeface="Arial" panose="020B0604020202020204" pitchFamily="34" charset="0"/>
              <a:cs typeface="Arial" panose="020B0604020202020204" pitchFamily="34" charset="0"/>
            </a:endParaRPr>
          </a:p>
        </p:txBody>
      </p:sp>
      <p:sp>
        <p:nvSpPr>
          <p:cNvPr id="5" name="CaixaDeTexto 4">
            <a:extLst>
              <a:ext uri="{FF2B5EF4-FFF2-40B4-BE49-F238E27FC236}">
                <a16:creationId xmlns:a16="http://schemas.microsoft.com/office/drawing/2014/main" id="{C6B0F0D4-84C6-48FA-B5F7-5A0D6C6A270D}"/>
              </a:ext>
            </a:extLst>
          </p:cNvPr>
          <p:cNvSpPr txBox="1"/>
          <p:nvPr/>
        </p:nvSpPr>
        <p:spPr>
          <a:xfrm>
            <a:off x="683568" y="1556792"/>
            <a:ext cx="8136904" cy="3693319"/>
          </a:xfrm>
          <a:prstGeom prst="rect">
            <a:avLst/>
          </a:prstGeom>
          <a:noFill/>
        </p:spPr>
        <p:txBody>
          <a:bodyPr wrap="square" rtlCol="0">
            <a:spAutoFit/>
          </a:bodyPr>
          <a:lstStyle/>
          <a:p>
            <a:pPr marL="285750" indent="-285750">
              <a:buFont typeface="Arial" pitchFamily="34" charset="0"/>
              <a:buChar char="•"/>
            </a:pPr>
            <a:r>
              <a:rPr lang="pt-BR" dirty="0">
                <a:latin typeface="Arial" panose="020B0604020202020204" pitchFamily="34" charset="0"/>
                <a:cs typeface="Arial" panose="020B0604020202020204" pitchFamily="34" charset="0"/>
              </a:rPr>
              <a:t>7 transgressões causavam a morte do corpo e também da alma:</a:t>
            </a:r>
          </a:p>
          <a:p>
            <a:pPr lvl="2"/>
            <a:r>
              <a:rPr lang="pt-BR" dirty="0">
                <a:latin typeface="Arial" panose="020B0604020202020204" pitchFamily="34" charset="0"/>
                <a:cs typeface="Arial" panose="020B0604020202020204" pitchFamily="34" charset="0"/>
              </a:rPr>
              <a:t>1. orgulho, </a:t>
            </a:r>
          </a:p>
          <a:p>
            <a:pPr lvl="2"/>
            <a:r>
              <a:rPr lang="pt-BR" dirty="0">
                <a:latin typeface="Arial" panose="020B0604020202020204" pitchFamily="34" charset="0"/>
                <a:cs typeface="Arial" panose="020B0604020202020204" pitchFamily="34" charset="0"/>
              </a:rPr>
              <a:t>2. avareza, </a:t>
            </a:r>
          </a:p>
          <a:p>
            <a:pPr lvl="2"/>
            <a:r>
              <a:rPr lang="pt-BR" dirty="0">
                <a:latin typeface="Arial" panose="020B0604020202020204" pitchFamily="34" charset="0"/>
                <a:cs typeface="Arial" panose="020B0604020202020204" pitchFamily="34" charset="0"/>
              </a:rPr>
              <a:t>3. luxúria, </a:t>
            </a:r>
          </a:p>
          <a:p>
            <a:pPr lvl="2"/>
            <a:r>
              <a:rPr lang="pt-BR" dirty="0">
                <a:latin typeface="Arial" panose="020B0604020202020204" pitchFamily="34" charset="0"/>
                <a:cs typeface="Arial" panose="020B0604020202020204" pitchFamily="34" charset="0"/>
              </a:rPr>
              <a:t>4. inveja, </a:t>
            </a:r>
          </a:p>
          <a:p>
            <a:pPr lvl="2"/>
            <a:r>
              <a:rPr lang="pt-BR" dirty="0">
                <a:latin typeface="Arial" panose="020B0604020202020204" pitchFamily="34" charset="0"/>
                <a:cs typeface="Arial" panose="020B0604020202020204" pitchFamily="34" charset="0"/>
              </a:rPr>
              <a:t>5. gula (desejo carnal desmedido em comer), </a:t>
            </a:r>
          </a:p>
          <a:p>
            <a:pPr lvl="2"/>
            <a:r>
              <a:rPr lang="pt-BR" dirty="0">
                <a:latin typeface="Arial" panose="020B0604020202020204" pitchFamily="34" charset="0"/>
                <a:cs typeface="Arial" panose="020B0604020202020204" pitchFamily="34" charset="0"/>
              </a:rPr>
              <a:t>6. ira,</a:t>
            </a:r>
          </a:p>
          <a:p>
            <a:pPr lvl="2"/>
            <a:r>
              <a:rPr lang="pt-BR" dirty="0">
                <a:latin typeface="Arial" panose="020B0604020202020204" pitchFamily="34" charset="0"/>
                <a:cs typeface="Arial" panose="020B0604020202020204" pitchFamily="34" charset="0"/>
              </a:rPr>
              <a:t>7. preguiça.</a:t>
            </a:r>
          </a:p>
          <a:p>
            <a:endParaRPr lang="pt-BR" dirty="0">
              <a:latin typeface="Arial" panose="020B0604020202020204" pitchFamily="34" charset="0"/>
              <a:cs typeface="Arial" panose="020B0604020202020204" pitchFamily="34" charset="0"/>
            </a:endParaRPr>
          </a:p>
          <a:p>
            <a:pPr marL="285750" indent="-285750">
              <a:buFont typeface="Arial" pitchFamily="34" charset="0"/>
              <a:buChar char="•"/>
            </a:pPr>
            <a:r>
              <a:rPr lang="pt-BR" dirty="0">
                <a:latin typeface="Arial" panose="020B0604020202020204" pitchFamily="34" charset="0"/>
                <a:cs typeface="Arial" panose="020B0604020202020204" pitchFamily="34" charset="0"/>
              </a:rPr>
              <a:t>O jejum seria útil para reprimir a “luxúria” da carne.</a:t>
            </a: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5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9" t="4123" r="2733" b="4211"/>
          <a:stretch/>
        </p:blipFill>
        <p:spPr bwMode="auto">
          <a:xfrm>
            <a:off x="758283" y="256478"/>
            <a:ext cx="7638585" cy="631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35496" y="6551766"/>
            <a:ext cx="8928992" cy="261610"/>
          </a:xfrm>
          <a:prstGeom prst="rect">
            <a:avLst/>
          </a:prstGeom>
          <a:noFill/>
        </p:spPr>
        <p:txBody>
          <a:bodyPr wrap="square" rtlCol="0">
            <a:spAutoFit/>
          </a:bodyPr>
          <a:lstStyle/>
          <a:p>
            <a:r>
              <a:rPr lang="en-US" sz="1100" dirty="0">
                <a:solidFill>
                  <a:schemeClr val="bg1"/>
                </a:solidFill>
                <a:latin typeface="Baskerville Old Face" pitchFamily="18" charset="0"/>
              </a:rPr>
              <a:t>https://wikipedia/commons/archive/0/03/20081229005358%21Hieronymus_Bosch-_The_Seven_Deadly_Sins_and_the_Four_Last_Things.JPG</a:t>
            </a:r>
          </a:p>
        </p:txBody>
      </p:sp>
    </p:spTree>
    <p:extLst>
      <p:ext uri="{BB962C8B-B14F-4D97-AF65-F5344CB8AC3E}">
        <p14:creationId xmlns:p14="http://schemas.microsoft.com/office/powerpoint/2010/main" val="4097488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96" y="1196752"/>
            <a:ext cx="8214468" cy="50698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CaixaDeTexto 7"/>
          <p:cNvSpPr txBox="1"/>
          <p:nvPr/>
        </p:nvSpPr>
        <p:spPr>
          <a:xfrm>
            <a:off x="35496" y="6551766"/>
            <a:ext cx="8928992" cy="261610"/>
          </a:xfrm>
          <a:prstGeom prst="rect">
            <a:avLst/>
          </a:prstGeom>
          <a:noFill/>
        </p:spPr>
        <p:txBody>
          <a:bodyPr wrap="square" rtlCol="0">
            <a:spAutoFit/>
          </a:bodyPr>
          <a:lstStyle/>
          <a:p>
            <a:pPr algn="r"/>
            <a:r>
              <a:rPr lang="en-US" sz="1100" dirty="0">
                <a:latin typeface="Baskerville Old Face" pitchFamily="18" charset="0"/>
              </a:rPr>
              <a:t>Hieronymus Bosch (1450-1516)  The Seven Deadly Sins and the Four Last Things.</a:t>
            </a:r>
          </a:p>
        </p:txBody>
      </p:sp>
      <p:sp>
        <p:nvSpPr>
          <p:cNvPr id="7" name="CaixaDeTexto 6"/>
          <p:cNvSpPr txBox="1"/>
          <p:nvPr/>
        </p:nvSpPr>
        <p:spPr>
          <a:xfrm>
            <a:off x="611560" y="116632"/>
            <a:ext cx="7848872" cy="830997"/>
          </a:xfrm>
          <a:prstGeom prst="rect">
            <a:avLst/>
          </a:prstGeom>
          <a:noFill/>
        </p:spPr>
        <p:txBody>
          <a:bodyPr wrap="square" rtlCol="0">
            <a:spAutoFit/>
          </a:bodyPr>
          <a:lstStyle/>
          <a:p>
            <a:r>
              <a:rPr lang="pt-BR" sz="2400" b="1" spc="100" dirty="0">
                <a:solidFill>
                  <a:schemeClr val="tx2"/>
                </a:solidFill>
                <a:latin typeface="Modern No. 20" pitchFamily="18" charset="0"/>
              </a:rPr>
              <a:t>Os Sete Pecados Mortais e as Quatro Últimas Coisas – </a:t>
            </a:r>
          </a:p>
          <a:p>
            <a:r>
              <a:rPr lang="pt-BR" sz="2400" b="1" spc="100" dirty="0">
                <a:solidFill>
                  <a:schemeClr val="tx2"/>
                </a:solidFill>
                <a:latin typeface="Modern No. 20" pitchFamily="18" charset="0"/>
              </a:rPr>
              <a:t>H. Bosch, 1450-1516</a:t>
            </a:r>
          </a:p>
        </p:txBody>
      </p:sp>
      <p:sp>
        <p:nvSpPr>
          <p:cNvPr id="10" name="CaixaDeTexto 9"/>
          <p:cNvSpPr txBox="1"/>
          <p:nvPr/>
        </p:nvSpPr>
        <p:spPr>
          <a:xfrm>
            <a:off x="3347864" y="476672"/>
            <a:ext cx="4881465" cy="461665"/>
          </a:xfrm>
          <a:prstGeom prst="rect">
            <a:avLst/>
          </a:prstGeom>
          <a:noFill/>
        </p:spPr>
        <p:txBody>
          <a:bodyPr wrap="none" rtlCol="0">
            <a:spAutoFit/>
          </a:bodyPr>
          <a:lstStyle/>
          <a:p>
            <a:r>
              <a:rPr lang="pt-BR" sz="2400" b="1" spc="100" dirty="0">
                <a:solidFill>
                  <a:schemeClr val="tx2"/>
                </a:solidFill>
                <a:latin typeface="Modern No. 20" pitchFamily="18" charset="0"/>
              </a:rPr>
              <a:t>:  Morte, Juízo Final, Céu, Inferno</a:t>
            </a:r>
          </a:p>
        </p:txBody>
      </p:sp>
    </p:spTree>
    <p:extLst>
      <p:ext uri="{BB962C8B-B14F-4D97-AF65-F5344CB8AC3E}">
        <p14:creationId xmlns:p14="http://schemas.microsoft.com/office/powerpoint/2010/main" val="264603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3735</TotalTime>
  <Words>4236</Words>
  <Application>Microsoft Office PowerPoint</Application>
  <PresentationFormat>Apresentação na tela (4:3)</PresentationFormat>
  <Paragraphs>580</Paragraphs>
  <Slides>51</Slides>
  <Notes>32</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51</vt:i4>
      </vt:variant>
    </vt:vector>
  </HeadingPairs>
  <TitlesOfParts>
    <vt:vector size="66" baseType="lpstr">
      <vt:lpstr>ＭＳ Ｐゴシック</vt:lpstr>
      <vt:lpstr>ＭＳ Ｐゴシック</vt:lpstr>
      <vt:lpstr>Arial</vt:lpstr>
      <vt:lpstr>Baskerville Old Face</vt:lpstr>
      <vt:lpstr>Calibri</vt:lpstr>
      <vt:lpstr>Courier New</vt:lpstr>
      <vt:lpstr>Modern No. 20</vt:lpstr>
      <vt:lpstr>Noto Sans Symbols</vt:lpstr>
      <vt:lpstr>Rockwell</vt:lpstr>
      <vt:lpstr>Symbol</vt:lpstr>
      <vt:lpstr>Tahoma</vt:lpstr>
      <vt:lpstr>Times New Roman</vt:lpstr>
      <vt:lpstr>Verdana</vt:lpstr>
      <vt:lpstr>Wingdings</vt:lpstr>
      <vt:lpstr>Tema do Office</vt:lpstr>
      <vt:lpstr>Qual o impacto do tratamento da obesidade nas doenças associadas?  Marcio C. Mancini</vt:lpstr>
      <vt:lpstr>Conflitos de interesse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Compensações hormonais à perda de peso não revertem depois de 1 ano</vt:lpstr>
      <vt:lpstr>Apresentação do PowerPoint</vt:lpstr>
      <vt:lpstr>Apresentação do PowerPoint</vt:lpstr>
      <vt:lpstr>Apresentação do PowerPoint</vt:lpstr>
      <vt:lpstr>Apresentação do PowerPoint</vt:lpstr>
      <vt:lpstr>Apresentação do PowerPoint</vt:lpstr>
      <vt:lpstr>Apresentação do PowerPoint</vt:lpstr>
      <vt:lpstr>A obesidade reduz a chance de longevidade</vt:lpstr>
      <vt:lpstr>Presença de fatores de risco de acordo com o valor de IMC</vt:lpstr>
      <vt:lpstr>Apresentação do PowerPoint</vt:lpstr>
      <vt:lpstr>Apresentação do PowerPoint</vt:lpstr>
      <vt:lpstr>Apresentação do PowerPoint</vt:lpstr>
      <vt:lpstr>Prevenção Secundária e Terciária na abordagem do paciente com obesidade</vt:lpstr>
      <vt:lpstr>Rastreamento diagnóstico da obesidade</vt:lpstr>
      <vt:lpstr>Alto risco de componentes individuais da síndrome metabólica – 1.213 pacientes</vt:lpstr>
      <vt:lpstr>Apresentação do PowerPoint</vt:lpstr>
      <vt:lpstr>Post-Hoc Analysis Look AHEAD: The Importance of ≥10% Weight Loss</vt:lpstr>
      <vt:lpstr>Tratando a obesidade ocorre redução da incidência de diabetes em 4 anos</vt:lpstr>
      <vt:lpstr>Apresentação do PowerPoint</vt:lpstr>
      <vt:lpstr>Tratamento da obesidade reduz incidência de diabetes ao longo de 160 semanas</vt:lpstr>
      <vt:lpstr>Apresentação do PowerPoint</vt:lpstr>
      <vt:lpstr>Apresentação do PowerPoint</vt:lpstr>
      <vt:lpstr>Apresentação do PowerPoint</vt:lpstr>
      <vt:lpstr>Efeito da redução de peso na HbA1C: 1 kg ~ 0,1%</vt:lpstr>
      <vt:lpstr>Tratamento da obesidade melhora pressão arterial, lípides, glicose e HbA1c</vt:lpstr>
      <vt:lpstr>Apneia do sono</vt:lpstr>
      <vt:lpstr>Polissonografia com apneias obstrutivas, dessaturação, aumento da FC</vt:lpstr>
      <vt:lpstr>Perda de peso e redução do número de apneias em AOS moderada/grave por 32 semanas</vt:lpstr>
      <vt:lpstr>Mudança do IAH e do tempo de sono total por categoria de perda de peso</vt:lpstr>
      <vt:lpstr>Apresentação do PowerPoint</vt:lpstr>
      <vt:lpstr>Apresentação do PowerPoint</vt:lpstr>
      <vt:lpstr>Risco relativo de morte por câncer</vt:lpstr>
      <vt:lpstr>Apresentação do PowerPoint</vt:lpstr>
      <vt:lpstr>Apresentação do PowerPoint</vt:lpstr>
      <vt:lpstr>Apresentação do PowerPoint</vt:lpstr>
      <vt:lpstr>Apresentação do PowerPoint</vt:lpstr>
      <vt:lpstr>Estudos de intervenção na obesidade para prevenir incidência/recorrência de neoplasia</vt:lpstr>
      <vt:lpstr>Mensagens Principais</vt:lpstr>
      <vt:lpstr>Apresentação do PowerPoint</vt:lpstr>
      <vt:lpstr>Apresentação do PowerPoint</vt:lpstr>
      <vt:lpstr>Apresentação do PowerPoint</vt:lpstr>
    </vt:vector>
  </TitlesOfParts>
  <Company>LG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Abordagem do Paciente Obeso</dc:title>
  <dc:creator>Marcio Mancini</dc:creator>
  <cp:lastModifiedBy>Marcio</cp:lastModifiedBy>
  <cp:revision>103</cp:revision>
  <dcterms:created xsi:type="dcterms:W3CDTF">2016-09-17T10:00:22Z</dcterms:created>
  <dcterms:modified xsi:type="dcterms:W3CDTF">2017-08-28T10:32:11Z</dcterms:modified>
</cp:coreProperties>
</file>