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  <p:sldMasterId id="2147483695" r:id="rId4"/>
  </p:sldMasterIdLst>
  <p:notesMasterIdLst>
    <p:notesMasterId r:id="rId41"/>
  </p:notesMasterIdLst>
  <p:handoutMasterIdLst>
    <p:handoutMasterId r:id="rId42"/>
  </p:handoutMasterIdLst>
  <p:sldIdLst>
    <p:sldId id="290" r:id="rId5"/>
    <p:sldId id="359" r:id="rId6"/>
    <p:sldId id="325" r:id="rId7"/>
    <p:sldId id="354" r:id="rId8"/>
    <p:sldId id="262" r:id="rId9"/>
    <p:sldId id="256" r:id="rId10"/>
    <p:sldId id="353" r:id="rId11"/>
    <p:sldId id="326" r:id="rId12"/>
    <p:sldId id="333" r:id="rId13"/>
    <p:sldId id="348" r:id="rId14"/>
    <p:sldId id="295" r:id="rId15"/>
    <p:sldId id="264" r:id="rId16"/>
    <p:sldId id="263" r:id="rId17"/>
    <p:sldId id="310" r:id="rId18"/>
    <p:sldId id="311" r:id="rId19"/>
    <p:sldId id="312" r:id="rId20"/>
    <p:sldId id="347" r:id="rId21"/>
    <p:sldId id="327" r:id="rId22"/>
    <p:sldId id="349" r:id="rId23"/>
    <p:sldId id="267" r:id="rId24"/>
    <p:sldId id="308" r:id="rId25"/>
    <p:sldId id="350" r:id="rId26"/>
    <p:sldId id="352" r:id="rId27"/>
    <p:sldId id="351" r:id="rId28"/>
    <p:sldId id="330" r:id="rId29"/>
    <p:sldId id="331" r:id="rId30"/>
    <p:sldId id="284" r:id="rId31"/>
    <p:sldId id="286" r:id="rId32"/>
    <p:sldId id="332" r:id="rId33"/>
    <p:sldId id="288" r:id="rId34"/>
    <p:sldId id="287" r:id="rId35"/>
    <p:sldId id="355" r:id="rId36"/>
    <p:sldId id="357" r:id="rId37"/>
    <p:sldId id="337" r:id="rId38"/>
    <p:sldId id="358" r:id="rId39"/>
    <p:sldId id="345" r:id="rId40"/>
  </p:sldIdLst>
  <p:sldSz cx="9144000" cy="6858000" type="screen4x3"/>
  <p:notesSz cx="6867525" cy="99949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F15"/>
    <a:srgbClr val="D2F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DBB7E9-54ED-493F-843E-B4D000D901F0}" type="doc">
      <dgm:prSet loTypeId="urn:microsoft.com/office/officeart/2005/8/layout/hierarchy5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E60EB029-06D8-430C-8551-D5DC2D85DD23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4000" b="1" dirty="0" smtClean="0">
              <a:solidFill>
                <a:schemeClr val="tx1"/>
              </a:solidFill>
            </a:rPr>
            <a:t>05</a:t>
          </a:r>
          <a:endParaRPr lang="pt-BR" sz="4000" b="1" dirty="0">
            <a:solidFill>
              <a:schemeClr val="tx1"/>
            </a:solidFill>
          </a:endParaRPr>
        </a:p>
      </dgm:t>
    </dgm:pt>
    <dgm:pt modelId="{73254C00-D7E1-4CA3-9ABC-99F190F18ACB}" type="parTrans" cxnId="{AE388221-0235-47E5-A456-EFFC477F7920}">
      <dgm:prSet/>
      <dgm:spPr/>
      <dgm:t>
        <a:bodyPr/>
        <a:lstStyle/>
        <a:p>
          <a:endParaRPr lang="pt-BR"/>
        </a:p>
      </dgm:t>
    </dgm:pt>
    <dgm:pt modelId="{DCDA241E-70A7-4A28-9B9F-A7899B871FC2}" type="sibTrans" cxnId="{AE388221-0235-47E5-A456-EFFC477F7920}">
      <dgm:prSet/>
      <dgm:spPr/>
      <dgm:t>
        <a:bodyPr/>
        <a:lstStyle/>
        <a:p>
          <a:endParaRPr lang="pt-BR"/>
        </a:p>
      </dgm:t>
    </dgm:pt>
    <dgm:pt modelId="{F35292C7-B4F7-4D8A-8201-4AE6CD536573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4000" b="1" dirty="0" smtClean="0">
              <a:solidFill>
                <a:schemeClr val="tx1"/>
              </a:solidFill>
            </a:rPr>
            <a:t>285</a:t>
          </a:r>
          <a:endParaRPr lang="pt-BR" sz="4000" b="1" dirty="0">
            <a:solidFill>
              <a:schemeClr val="tx1"/>
            </a:solidFill>
          </a:endParaRPr>
        </a:p>
      </dgm:t>
    </dgm:pt>
    <dgm:pt modelId="{F13079CF-F4DF-49B9-BED8-2768CA28959F}" type="parTrans" cxnId="{0CD12055-EC01-4E26-BB44-3016180DD8D7}">
      <dgm:prSet/>
      <dgm:spPr>
        <a:ln w="38100"/>
      </dgm:spPr>
      <dgm:t>
        <a:bodyPr/>
        <a:lstStyle/>
        <a:p>
          <a:endParaRPr lang="pt-BR" dirty="0"/>
        </a:p>
      </dgm:t>
    </dgm:pt>
    <dgm:pt modelId="{26ED9F37-4707-4FD8-95E9-7BA5E4309185}" type="sibTrans" cxnId="{0CD12055-EC01-4E26-BB44-3016180DD8D7}">
      <dgm:prSet/>
      <dgm:spPr/>
      <dgm:t>
        <a:bodyPr/>
        <a:lstStyle/>
        <a:p>
          <a:endParaRPr lang="pt-BR"/>
        </a:p>
      </dgm:t>
    </dgm:pt>
    <dgm:pt modelId="{09B4FCBE-2151-4801-98F6-FFDCE2709A69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4000" dirty="0" smtClean="0"/>
            <a:t>111</a:t>
          </a:r>
          <a:endParaRPr lang="pt-BR" sz="4000" dirty="0"/>
        </a:p>
      </dgm:t>
    </dgm:pt>
    <dgm:pt modelId="{587C9E82-A80C-4E1E-A3FA-EF0A7F5B740B}" type="parTrans" cxnId="{D6C6A264-F739-4402-A519-5BD89D23006C}">
      <dgm:prSet/>
      <dgm:spPr>
        <a:ln w="38100"/>
      </dgm:spPr>
      <dgm:t>
        <a:bodyPr/>
        <a:lstStyle/>
        <a:p>
          <a:endParaRPr lang="pt-BR" dirty="0"/>
        </a:p>
      </dgm:t>
    </dgm:pt>
    <dgm:pt modelId="{7A827FC9-938A-43EA-B24A-6A7A7B9ABC09}" type="sibTrans" cxnId="{D6C6A264-F739-4402-A519-5BD89D23006C}">
      <dgm:prSet/>
      <dgm:spPr/>
      <dgm:t>
        <a:bodyPr/>
        <a:lstStyle/>
        <a:p>
          <a:endParaRPr lang="pt-BR"/>
        </a:p>
      </dgm:t>
    </dgm:pt>
    <dgm:pt modelId="{2723D068-7413-46F3-B2A3-CB034D044390}">
      <dgm:prSet phldrT="[Texto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pt-BR" sz="2000" b="1" dirty="0" smtClean="0">
              <a:latin typeface="Arial" pitchFamily="34" charset="0"/>
              <a:cs typeface="Arial" pitchFamily="34" charset="0"/>
            </a:rPr>
            <a:t>Hospitais que enviaram Adesão </a:t>
          </a:r>
          <a:endParaRPr lang="pt-BR" sz="2000" b="1" dirty="0">
            <a:latin typeface="Arial" pitchFamily="34" charset="0"/>
            <a:cs typeface="Arial" pitchFamily="34" charset="0"/>
          </a:endParaRPr>
        </a:p>
      </dgm:t>
    </dgm:pt>
    <dgm:pt modelId="{E29CC655-4A3A-43E9-92F8-80E32941C150}" type="parTrans" cxnId="{08B9708D-FC14-44F4-868C-67D03434A0FE}">
      <dgm:prSet/>
      <dgm:spPr/>
      <dgm:t>
        <a:bodyPr/>
        <a:lstStyle/>
        <a:p>
          <a:endParaRPr lang="pt-BR"/>
        </a:p>
      </dgm:t>
    </dgm:pt>
    <dgm:pt modelId="{EF41F9CE-AACA-497D-B2C8-C0F1CA3B57C4}" type="sibTrans" cxnId="{08B9708D-FC14-44F4-868C-67D03434A0FE}">
      <dgm:prSet/>
      <dgm:spPr/>
      <dgm:t>
        <a:bodyPr/>
        <a:lstStyle/>
        <a:p>
          <a:endParaRPr lang="pt-BR"/>
        </a:p>
      </dgm:t>
    </dgm:pt>
    <dgm:pt modelId="{BB97E78A-BB94-421A-A9A6-321258F8BA72}">
      <dgm:prSet phldrT="[Texto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pt-BR" sz="2000" b="1" dirty="0" smtClean="0">
              <a:latin typeface="Arial" pitchFamily="34" charset="0"/>
              <a:cs typeface="Arial" pitchFamily="34" charset="0"/>
            </a:rPr>
            <a:t>Profissionais Capacitados</a:t>
          </a:r>
          <a:endParaRPr lang="pt-BR" sz="2000" b="1" dirty="0">
            <a:latin typeface="Arial" pitchFamily="34" charset="0"/>
            <a:cs typeface="Arial" pitchFamily="34" charset="0"/>
          </a:endParaRPr>
        </a:p>
      </dgm:t>
    </dgm:pt>
    <dgm:pt modelId="{E97C444F-EFD3-48CE-9195-20867CBA2B2E}" type="sibTrans" cxnId="{60B0BE36-E082-4F12-A590-00B7C01FC854}">
      <dgm:prSet/>
      <dgm:spPr/>
      <dgm:t>
        <a:bodyPr/>
        <a:lstStyle/>
        <a:p>
          <a:endParaRPr lang="pt-BR"/>
        </a:p>
      </dgm:t>
    </dgm:pt>
    <dgm:pt modelId="{84D75116-5BDE-4C55-B8D9-93D8885AE43F}" type="parTrans" cxnId="{60B0BE36-E082-4F12-A590-00B7C01FC854}">
      <dgm:prSet/>
      <dgm:spPr/>
      <dgm:t>
        <a:bodyPr/>
        <a:lstStyle/>
        <a:p>
          <a:endParaRPr lang="pt-BR"/>
        </a:p>
      </dgm:t>
    </dgm:pt>
    <dgm:pt modelId="{938739E4-B4A2-419C-9C85-6FFEDDC782FA}">
      <dgm:prSet phldrT="[Texto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endParaRPr lang="pt-BR" sz="2400" b="1" dirty="0" smtClean="0">
            <a:latin typeface="Arial" pitchFamily="34" charset="0"/>
            <a:cs typeface="Arial" pitchFamily="34" charset="0"/>
          </a:endParaRPr>
        </a:p>
        <a:p>
          <a:endParaRPr lang="pt-BR" sz="1900" b="1" dirty="0" smtClean="0">
            <a:latin typeface="Arial" pitchFamily="34" charset="0"/>
            <a:cs typeface="Arial" pitchFamily="34" charset="0"/>
          </a:endParaRPr>
        </a:p>
        <a:p>
          <a:r>
            <a:rPr lang="pt-BR" sz="1800" b="1" dirty="0" smtClean="0">
              <a:latin typeface="Arial" pitchFamily="34" charset="0"/>
              <a:cs typeface="Arial" pitchFamily="34" charset="0"/>
            </a:rPr>
            <a:t>Capacitações</a:t>
          </a:r>
          <a:endParaRPr lang="pt-BR" sz="1800" b="1" dirty="0">
            <a:latin typeface="Arial" pitchFamily="34" charset="0"/>
            <a:cs typeface="Arial" pitchFamily="34" charset="0"/>
          </a:endParaRPr>
        </a:p>
      </dgm:t>
    </dgm:pt>
    <dgm:pt modelId="{6F5A6BFF-596C-4F66-AFC0-C4A40319B00C}" type="sibTrans" cxnId="{3BC69F72-FCDD-491A-A65A-15FD272AA844}">
      <dgm:prSet/>
      <dgm:spPr/>
      <dgm:t>
        <a:bodyPr/>
        <a:lstStyle/>
        <a:p>
          <a:endParaRPr lang="pt-BR"/>
        </a:p>
      </dgm:t>
    </dgm:pt>
    <dgm:pt modelId="{73477967-2698-455B-9B84-47F783FFE34B}" type="parTrans" cxnId="{3BC69F72-FCDD-491A-A65A-15FD272AA844}">
      <dgm:prSet/>
      <dgm:spPr/>
      <dgm:t>
        <a:bodyPr/>
        <a:lstStyle/>
        <a:p>
          <a:endParaRPr lang="pt-BR"/>
        </a:p>
      </dgm:t>
    </dgm:pt>
    <dgm:pt modelId="{978E7EAC-B2B7-4C88-96EA-1D61B7D9B032}" type="pres">
      <dgm:prSet presAssocID="{D9DBB7E9-54ED-493F-843E-B4D000D901F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8DBFF56-F6A8-4886-AB0E-33305DD573C7}" type="pres">
      <dgm:prSet presAssocID="{D9DBB7E9-54ED-493F-843E-B4D000D901F0}" presName="hierFlow" presStyleCnt="0"/>
      <dgm:spPr/>
    </dgm:pt>
    <dgm:pt modelId="{6E97FBEB-7E66-44E7-BEAA-4C955906F8E2}" type="pres">
      <dgm:prSet presAssocID="{D9DBB7E9-54ED-493F-843E-B4D000D901F0}" presName="firstBuf" presStyleCnt="0"/>
      <dgm:spPr/>
    </dgm:pt>
    <dgm:pt modelId="{5E4B7A12-0BB2-406E-A132-DABC7ACD937E}" type="pres">
      <dgm:prSet presAssocID="{D9DBB7E9-54ED-493F-843E-B4D000D901F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27D45E4-C057-49C4-82E3-584F8B14509C}" type="pres">
      <dgm:prSet presAssocID="{E60EB029-06D8-430C-8551-D5DC2D85DD23}" presName="Name17" presStyleCnt="0"/>
      <dgm:spPr/>
    </dgm:pt>
    <dgm:pt modelId="{184633A5-717C-450A-8F5E-6033ECD72D0B}" type="pres">
      <dgm:prSet presAssocID="{E60EB029-06D8-430C-8551-D5DC2D85DD23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83858C1-498B-4DB7-8A5C-8AA37F41794E}" type="pres">
      <dgm:prSet presAssocID="{E60EB029-06D8-430C-8551-D5DC2D85DD23}" presName="hierChild2" presStyleCnt="0"/>
      <dgm:spPr/>
    </dgm:pt>
    <dgm:pt modelId="{759C988B-0A89-4BE7-8A0A-39DD0D6E5272}" type="pres">
      <dgm:prSet presAssocID="{F13079CF-F4DF-49B9-BED8-2768CA28959F}" presName="Name25" presStyleLbl="parChTrans1D2" presStyleIdx="0" presStyleCnt="1"/>
      <dgm:spPr/>
      <dgm:t>
        <a:bodyPr/>
        <a:lstStyle/>
        <a:p>
          <a:endParaRPr lang="pt-BR"/>
        </a:p>
      </dgm:t>
    </dgm:pt>
    <dgm:pt modelId="{42DD9C0C-653D-4363-B48C-DA0B181D2ECE}" type="pres">
      <dgm:prSet presAssocID="{F13079CF-F4DF-49B9-BED8-2768CA28959F}" presName="connTx" presStyleLbl="parChTrans1D2" presStyleIdx="0" presStyleCnt="1"/>
      <dgm:spPr/>
      <dgm:t>
        <a:bodyPr/>
        <a:lstStyle/>
        <a:p>
          <a:endParaRPr lang="pt-BR"/>
        </a:p>
      </dgm:t>
    </dgm:pt>
    <dgm:pt modelId="{C07DB636-78EB-4E71-A40D-C565474642C5}" type="pres">
      <dgm:prSet presAssocID="{F35292C7-B4F7-4D8A-8201-4AE6CD536573}" presName="Name30" presStyleCnt="0"/>
      <dgm:spPr/>
    </dgm:pt>
    <dgm:pt modelId="{9107F6D9-5306-4864-9A54-F15B73D2F7BB}" type="pres">
      <dgm:prSet presAssocID="{F35292C7-B4F7-4D8A-8201-4AE6CD536573}" presName="level2Shape" presStyleLbl="node2" presStyleIdx="0" presStyleCnt="1"/>
      <dgm:spPr/>
      <dgm:t>
        <a:bodyPr/>
        <a:lstStyle/>
        <a:p>
          <a:endParaRPr lang="pt-BR"/>
        </a:p>
      </dgm:t>
    </dgm:pt>
    <dgm:pt modelId="{02838DF0-237F-46C3-9AD6-E7D2B15BDBA1}" type="pres">
      <dgm:prSet presAssocID="{F35292C7-B4F7-4D8A-8201-4AE6CD536573}" presName="hierChild3" presStyleCnt="0"/>
      <dgm:spPr/>
    </dgm:pt>
    <dgm:pt modelId="{471D5588-24A9-4727-9A13-D5A9B0FE41E3}" type="pres">
      <dgm:prSet presAssocID="{587C9E82-A80C-4E1E-A3FA-EF0A7F5B740B}" presName="Name25" presStyleLbl="parChTrans1D3" presStyleIdx="0" presStyleCnt="1"/>
      <dgm:spPr/>
      <dgm:t>
        <a:bodyPr/>
        <a:lstStyle/>
        <a:p>
          <a:endParaRPr lang="pt-BR"/>
        </a:p>
      </dgm:t>
    </dgm:pt>
    <dgm:pt modelId="{63A765DA-7095-4638-9306-C529BA8E8562}" type="pres">
      <dgm:prSet presAssocID="{587C9E82-A80C-4E1E-A3FA-EF0A7F5B740B}" presName="connTx" presStyleLbl="parChTrans1D3" presStyleIdx="0" presStyleCnt="1"/>
      <dgm:spPr/>
      <dgm:t>
        <a:bodyPr/>
        <a:lstStyle/>
        <a:p>
          <a:endParaRPr lang="pt-BR"/>
        </a:p>
      </dgm:t>
    </dgm:pt>
    <dgm:pt modelId="{313F574C-3B24-43F0-B93A-706DF46DC6D9}" type="pres">
      <dgm:prSet presAssocID="{09B4FCBE-2151-4801-98F6-FFDCE2709A69}" presName="Name30" presStyleCnt="0"/>
      <dgm:spPr/>
    </dgm:pt>
    <dgm:pt modelId="{079A91EE-64FC-43C3-B902-93F54DD12C65}" type="pres">
      <dgm:prSet presAssocID="{09B4FCBE-2151-4801-98F6-FFDCE2709A69}" presName="level2Shape" presStyleLbl="node3" presStyleIdx="0" presStyleCnt="1"/>
      <dgm:spPr/>
      <dgm:t>
        <a:bodyPr/>
        <a:lstStyle/>
        <a:p>
          <a:endParaRPr lang="pt-BR"/>
        </a:p>
      </dgm:t>
    </dgm:pt>
    <dgm:pt modelId="{2D4FFD4B-C1E1-48EE-A803-F5C04D61EFD3}" type="pres">
      <dgm:prSet presAssocID="{09B4FCBE-2151-4801-98F6-FFDCE2709A69}" presName="hierChild3" presStyleCnt="0"/>
      <dgm:spPr/>
    </dgm:pt>
    <dgm:pt modelId="{2191A03C-F05C-4483-9FBB-2AAF9CADCD6E}" type="pres">
      <dgm:prSet presAssocID="{D9DBB7E9-54ED-493F-843E-B4D000D901F0}" presName="bgShapesFlow" presStyleCnt="0"/>
      <dgm:spPr/>
    </dgm:pt>
    <dgm:pt modelId="{E77B464E-B396-4582-98AF-E0E779716FAC}" type="pres">
      <dgm:prSet presAssocID="{938739E4-B4A2-419C-9C85-6FFEDDC782FA}" presName="rectComp" presStyleCnt="0"/>
      <dgm:spPr/>
    </dgm:pt>
    <dgm:pt modelId="{DD0E3B8E-DC4B-4088-941D-D7ECD8B1F529}" type="pres">
      <dgm:prSet presAssocID="{938739E4-B4A2-419C-9C85-6FFEDDC782FA}" presName="bgRect" presStyleLbl="bgShp" presStyleIdx="0" presStyleCnt="3"/>
      <dgm:spPr/>
      <dgm:t>
        <a:bodyPr/>
        <a:lstStyle/>
        <a:p>
          <a:endParaRPr lang="pt-BR"/>
        </a:p>
      </dgm:t>
    </dgm:pt>
    <dgm:pt modelId="{C01B3701-271B-443B-AA83-2F4320659DC0}" type="pres">
      <dgm:prSet presAssocID="{938739E4-B4A2-419C-9C85-6FFEDDC782FA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BD2B7F-7C49-44CD-B531-557A4221C6B2}" type="pres">
      <dgm:prSet presAssocID="{938739E4-B4A2-419C-9C85-6FFEDDC782FA}" presName="spComp" presStyleCnt="0"/>
      <dgm:spPr/>
    </dgm:pt>
    <dgm:pt modelId="{820E26BF-31B9-4BB3-AEAC-A14FD3111D8B}" type="pres">
      <dgm:prSet presAssocID="{938739E4-B4A2-419C-9C85-6FFEDDC782FA}" presName="hSp" presStyleCnt="0"/>
      <dgm:spPr/>
    </dgm:pt>
    <dgm:pt modelId="{F4675330-1D1D-4460-8E35-643A96FD8C81}" type="pres">
      <dgm:prSet presAssocID="{BB97E78A-BB94-421A-A9A6-321258F8BA72}" presName="rectComp" presStyleCnt="0"/>
      <dgm:spPr/>
    </dgm:pt>
    <dgm:pt modelId="{8F80A0C0-B803-4185-9D1D-6549CC00F063}" type="pres">
      <dgm:prSet presAssocID="{BB97E78A-BB94-421A-A9A6-321258F8BA72}" presName="bgRect" presStyleLbl="bgShp" presStyleIdx="1" presStyleCnt="3"/>
      <dgm:spPr/>
      <dgm:t>
        <a:bodyPr/>
        <a:lstStyle/>
        <a:p>
          <a:endParaRPr lang="pt-BR"/>
        </a:p>
      </dgm:t>
    </dgm:pt>
    <dgm:pt modelId="{2FA45BAD-5D9C-422A-8119-C2894C5AC178}" type="pres">
      <dgm:prSet presAssocID="{BB97E78A-BB94-421A-A9A6-321258F8BA72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84A22B-5F1C-45C6-9165-1CCD8092BEFB}" type="pres">
      <dgm:prSet presAssocID="{BB97E78A-BB94-421A-A9A6-321258F8BA72}" presName="spComp" presStyleCnt="0"/>
      <dgm:spPr/>
    </dgm:pt>
    <dgm:pt modelId="{B260C76A-EDD4-43D2-A7C5-DD36EDBED8E7}" type="pres">
      <dgm:prSet presAssocID="{BB97E78A-BB94-421A-A9A6-321258F8BA72}" presName="hSp" presStyleCnt="0"/>
      <dgm:spPr/>
    </dgm:pt>
    <dgm:pt modelId="{D14DBEF4-89AC-4B19-8410-8DD10921F51A}" type="pres">
      <dgm:prSet presAssocID="{2723D068-7413-46F3-B2A3-CB034D044390}" presName="rectComp" presStyleCnt="0"/>
      <dgm:spPr/>
    </dgm:pt>
    <dgm:pt modelId="{5DB24EDC-8F98-4E70-B115-C9D12A42A6FE}" type="pres">
      <dgm:prSet presAssocID="{2723D068-7413-46F3-B2A3-CB034D044390}" presName="bgRect" presStyleLbl="bgShp" presStyleIdx="2" presStyleCnt="3" custLinFactNeighborX="-158"/>
      <dgm:spPr/>
      <dgm:t>
        <a:bodyPr/>
        <a:lstStyle/>
        <a:p>
          <a:endParaRPr lang="pt-BR"/>
        </a:p>
      </dgm:t>
    </dgm:pt>
    <dgm:pt modelId="{F381658E-60FB-4A7D-A0F0-579FC199E37D}" type="pres">
      <dgm:prSet presAssocID="{2723D068-7413-46F3-B2A3-CB034D044390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985798D-8251-4879-9237-FB45971A8D29}" type="presOf" srcId="{2723D068-7413-46F3-B2A3-CB034D044390}" destId="{5DB24EDC-8F98-4E70-B115-C9D12A42A6FE}" srcOrd="0" destOrd="0" presId="urn:microsoft.com/office/officeart/2005/8/layout/hierarchy5"/>
    <dgm:cxn modelId="{726F7B33-BD81-4DD8-A7DA-93BE602B70B4}" type="presOf" srcId="{09B4FCBE-2151-4801-98F6-FFDCE2709A69}" destId="{079A91EE-64FC-43C3-B902-93F54DD12C65}" srcOrd="0" destOrd="0" presId="urn:microsoft.com/office/officeart/2005/8/layout/hierarchy5"/>
    <dgm:cxn modelId="{A093FDD2-3D51-4767-A1D1-FA1B4EAD9FBA}" type="presOf" srcId="{938739E4-B4A2-419C-9C85-6FFEDDC782FA}" destId="{C01B3701-271B-443B-AA83-2F4320659DC0}" srcOrd="1" destOrd="0" presId="urn:microsoft.com/office/officeart/2005/8/layout/hierarchy5"/>
    <dgm:cxn modelId="{08B9708D-FC14-44F4-868C-67D03434A0FE}" srcId="{D9DBB7E9-54ED-493F-843E-B4D000D901F0}" destId="{2723D068-7413-46F3-B2A3-CB034D044390}" srcOrd="3" destOrd="0" parTransId="{E29CC655-4A3A-43E9-92F8-80E32941C150}" sibTransId="{EF41F9CE-AACA-497D-B2C8-C0F1CA3B57C4}"/>
    <dgm:cxn modelId="{0CD12055-EC01-4E26-BB44-3016180DD8D7}" srcId="{E60EB029-06D8-430C-8551-D5DC2D85DD23}" destId="{F35292C7-B4F7-4D8A-8201-4AE6CD536573}" srcOrd="0" destOrd="0" parTransId="{F13079CF-F4DF-49B9-BED8-2768CA28959F}" sibTransId="{26ED9F37-4707-4FD8-95E9-7BA5E4309185}"/>
    <dgm:cxn modelId="{419D5B1D-7615-4EC4-80B8-F1231E5576FA}" type="presOf" srcId="{F35292C7-B4F7-4D8A-8201-4AE6CD536573}" destId="{9107F6D9-5306-4864-9A54-F15B73D2F7BB}" srcOrd="0" destOrd="0" presId="urn:microsoft.com/office/officeart/2005/8/layout/hierarchy5"/>
    <dgm:cxn modelId="{7E05CEAC-1404-4953-AD3A-15D5AFED8C04}" type="presOf" srcId="{F13079CF-F4DF-49B9-BED8-2768CA28959F}" destId="{42DD9C0C-653D-4363-B48C-DA0B181D2ECE}" srcOrd="1" destOrd="0" presId="urn:microsoft.com/office/officeart/2005/8/layout/hierarchy5"/>
    <dgm:cxn modelId="{78C68F5E-0049-41C1-A502-03CD55E92D25}" type="presOf" srcId="{BB97E78A-BB94-421A-A9A6-321258F8BA72}" destId="{2FA45BAD-5D9C-422A-8119-C2894C5AC178}" srcOrd="1" destOrd="0" presId="urn:microsoft.com/office/officeart/2005/8/layout/hierarchy5"/>
    <dgm:cxn modelId="{BD72D819-56DE-4C3F-9F07-EE98998E7997}" type="presOf" srcId="{587C9E82-A80C-4E1E-A3FA-EF0A7F5B740B}" destId="{471D5588-24A9-4727-9A13-D5A9B0FE41E3}" srcOrd="0" destOrd="0" presId="urn:microsoft.com/office/officeart/2005/8/layout/hierarchy5"/>
    <dgm:cxn modelId="{3BC69F72-FCDD-491A-A65A-15FD272AA844}" srcId="{D9DBB7E9-54ED-493F-843E-B4D000D901F0}" destId="{938739E4-B4A2-419C-9C85-6FFEDDC782FA}" srcOrd="1" destOrd="0" parTransId="{73477967-2698-455B-9B84-47F783FFE34B}" sibTransId="{6F5A6BFF-596C-4F66-AFC0-C4A40319B00C}"/>
    <dgm:cxn modelId="{E191FC48-B76A-455C-849A-DB7F4B60043B}" type="presOf" srcId="{F13079CF-F4DF-49B9-BED8-2768CA28959F}" destId="{759C988B-0A89-4BE7-8A0A-39DD0D6E5272}" srcOrd="0" destOrd="0" presId="urn:microsoft.com/office/officeart/2005/8/layout/hierarchy5"/>
    <dgm:cxn modelId="{60B0BE36-E082-4F12-A590-00B7C01FC854}" srcId="{D9DBB7E9-54ED-493F-843E-B4D000D901F0}" destId="{BB97E78A-BB94-421A-A9A6-321258F8BA72}" srcOrd="2" destOrd="0" parTransId="{84D75116-5BDE-4C55-B8D9-93D8885AE43F}" sibTransId="{E97C444F-EFD3-48CE-9195-20867CBA2B2E}"/>
    <dgm:cxn modelId="{D6C6A264-F739-4402-A519-5BD89D23006C}" srcId="{F35292C7-B4F7-4D8A-8201-4AE6CD536573}" destId="{09B4FCBE-2151-4801-98F6-FFDCE2709A69}" srcOrd="0" destOrd="0" parTransId="{587C9E82-A80C-4E1E-A3FA-EF0A7F5B740B}" sibTransId="{7A827FC9-938A-43EA-B24A-6A7A7B9ABC09}"/>
    <dgm:cxn modelId="{AE388221-0235-47E5-A456-EFFC477F7920}" srcId="{D9DBB7E9-54ED-493F-843E-B4D000D901F0}" destId="{E60EB029-06D8-430C-8551-D5DC2D85DD23}" srcOrd="0" destOrd="0" parTransId="{73254C00-D7E1-4CA3-9ABC-99F190F18ACB}" sibTransId="{DCDA241E-70A7-4A28-9B9F-A7899B871FC2}"/>
    <dgm:cxn modelId="{5026F3BC-6ED3-4CCB-A85C-39A91B2C13DF}" type="presOf" srcId="{BB97E78A-BB94-421A-A9A6-321258F8BA72}" destId="{8F80A0C0-B803-4185-9D1D-6549CC00F063}" srcOrd="0" destOrd="0" presId="urn:microsoft.com/office/officeart/2005/8/layout/hierarchy5"/>
    <dgm:cxn modelId="{8EFA8B91-781E-4114-B9A1-740CDF246D5E}" type="presOf" srcId="{587C9E82-A80C-4E1E-A3FA-EF0A7F5B740B}" destId="{63A765DA-7095-4638-9306-C529BA8E8562}" srcOrd="1" destOrd="0" presId="urn:microsoft.com/office/officeart/2005/8/layout/hierarchy5"/>
    <dgm:cxn modelId="{B7EF2463-B6A2-4190-8342-70EA42BC10F8}" type="presOf" srcId="{938739E4-B4A2-419C-9C85-6FFEDDC782FA}" destId="{DD0E3B8E-DC4B-4088-941D-D7ECD8B1F529}" srcOrd="0" destOrd="0" presId="urn:microsoft.com/office/officeart/2005/8/layout/hierarchy5"/>
    <dgm:cxn modelId="{40B0B877-D67C-4F59-8E44-BAEF1C5B8BA0}" type="presOf" srcId="{D9DBB7E9-54ED-493F-843E-B4D000D901F0}" destId="{978E7EAC-B2B7-4C88-96EA-1D61B7D9B032}" srcOrd="0" destOrd="0" presId="urn:microsoft.com/office/officeart/2005/8/layout/hierarchy5"/>
    <dgm:cxn modelId="{042CEA8E-D084-4E98-8509-9A0D88CE6105}" type="presOf" srcId="{E60EB029-06D8-430C-8551-D5DC2D85DD23}" destId="{184633A5-717C-450A-8F5E-6033ECD72D0B}" srcOrd="0" destOrd="0" presId="urn:microsoft.com/office/officeart/2005/8/layout/hierarchy5"/>
    <dgm:cxn modelId="{9DFB34FA-1D4E-4286-89D3-CFD7261F2B87}" type="presOf" srcId="{2723D068-7413-46F3-B2A3-CB034D044390}" destId="{F381658E-60FB-4A7D-A0F0-579FC199E37D}" srcOrd="1" destOrd="0" presId="urn:microsoft.com/office/officeart/2005/8/layout/hierarchy5"/>
    <dgm:cxn modelId="{91C23991-C7CE-41BB-8411-ADEA99F9E964}" type="presParOf" srcId="{978E7EAC-B2B7-4C88-96EA-1D61B7D9B032}" destId="{98DBFF56-F6A8-4886-AB0E-33305DD573C7}" srcOrd="0" destOrd="0" presId="urn:microsoft.com/office/officeart/2005/8/layout/hierarchy5"/>
    <dgm:cxn modelId="{82824AE1-3EC0-467B-AC34-B21D0DBEE675}" type="presParOf" srcId="{98DBFF56-F6A8-4886-AB0E-33305DD573C7}" destId="{6E97FBEB-7E66-44E7-BEAA-4C955906F8E2}" srcOrd="0" destOrd="0" presId="urn:microsoft.com/office/officeart/2005/8/layout/hierarchy5"/>
    <dgm:cxn modelId="{D1C00EBB-310C-4DB2-A5DC-AF78B26AFCA6}" type="presParOf" srcId="{98DBFF56-F6A8-4886-AB0E-33305DD573C7}" destId="{5E4B7A12-0BB2-406E-A132-DABC7ACD937E}" srcOrd="1" destOrd="0" presId="urn:microsoft.com/office/officeart/2005/8/layout/hierarchy5"/>
    <dgm:cxn modelId="{C983BABA-C00B-4FFD-B530-9994F174DFEC}" type="presParOf" srcId="{5E4B7A12-0BB2-406E-A132-DABC7ACD937E}" destId="{F27D45E4-C057-49C4-82E3-584F8B14509C}" srcOrd="0" destOrd="0" presId="urn:microsoft.com/office/officeart/2005/8/layout/hierarchy5"/>
    <dgm:cxn modelId="{B535504F-A353-41E4-9D13-C1CEA63DA447}" type="presParOf" srcId="{F27D45E4-C057-49C4-82E3-584F8B14509C}" destId="{184633A5-717C-450A-8F5E-6033ECD72D0B}" srcOrd="0" destOrd="0" presId="urn:microsoft.com/office/officeart/2005/8/layout/hierarchy5"/>
    <dgm:cxn modelId="{1935BE47-07CF-4F03-B2B8-774CC305FB21}" type="presParOf" srcId="{F27D45E4-C057-49C4-82E3-584F8B14509C}" destId="{483858C1-498B-4DB7-8A5C-8AA37F41794E}" srcOrd="1" destOrd="0" presId="urn:microsoft.com/office/officeart/2005/8/layout/hierarchy5"/>
    <dgm:cxn modelId="{31CE54E8-DD5E-446B-BD9F-80A5F27459B0}" type="presParOf" srcId="{483858C1-498B-4DB7-8A5C-8AA37F41794E}" destId="{759C988B-0A89-4BE7-8A0A-39DD0D6E5272}" srcOrd="0" destOrd="0" presId="urn:microsoft.com/office/officeart/2005/8/layout/hierarchy5"/>
    <dgm:cxn modelId="{A0102E58-7F99-4BEB-BDBD-8B14A1ADC96D}" type="presParOf" srcId="{759C988B-0A89-4BE7-8A0A-39DD0D6E5272}" destId="{42DD9C0C-653D-4363-B48C-DA0B181D2ECE}" srcOrd="0" destOrd="0" presId="urn:microsoft.com/office/officeart/2005/8/layout/hierarchy5"/>
    <dgm:cxn modelId="{B5E75941-A70D-45FD-88E6-BEB9B366E9EF}" type="presParOf" srcId="{483858C1-498B-4DB7-8A5C-8AA37F41794E}" destId="{C07DB636-78EB-4E71-A40D-C565474642C5}" srcOrd="1" destOrd="0" presId="urn:microsoft.com/office/officeart/2005/8/layout/hierarchy5"/>
    <dgm:cxn modelId="{66ECE29D-F9D8-445F-AE31-EDCC1A15C9D4}" type="presParOf" srcId="{C07DB636-78EB-4E71-A40D-C565474642C5}" destId="{9107F6D9-5306-4864-9A54-F15B73D2F7BB}" srcOrd="0" destOrd="0" presId="urn:microsoft.com/office/officeart/2005/8/layout/hierarchy5"/>
    <dgm:cxn modelId="{A42FA5A0-CA54-4F5D-909E-6EC56B292312}" type="presParOf" srcId="{C07DB636-78EB-4E71-A40D-C565474642C5}" destId="{02838DF0-237F-46C3-9AD6-E7D2B15BDBA1}" srcOrd="1" destOrd="0" presId="urn:microsoft.com/office/officeart/2005/8/layout/hierarchy5"/>
    <dgm:cxn modelId="{2DE3BB9E-71BC-46D1-B0D9-BBEDACDE7E0A}" type="presParOf" srcId="{02838DF0-237F-46C3-9AD6-E7D2B15BDBA1}" destId="{471D5588-24A9-4727-9A13-D5A9B0FE41E3}" srcOrd="0" destOrd="0" presId="urn:microsoft.com/office/officeart/2005/8/layout/hierarchy5"/>
    <dgm:cxn modelId="{F5EB0D3D-278B-4F79-A682-846E778638B1}" type="presParOf" srcId="{471D5588-24A9-4727-9A13-D5A9B0FE41E3}" destId="{63A765DA-7095-4638-9306-C529BA8E8562}" srcOrd="0" destOrd="0" presId="urn:microsoft.com/office/officeart/2005/8/layout/hierarchy5"/>
    <dgm:cxn modelId="{8E9E16D3-7DA0-491E-8D26-BF8C0F381250}" type="presParOf" srcId="{02838DF0-237F-46C3-9AD6-E7D2B15BDBA1}" destId="{313F574C-3B24-43F0-B93A-706DF46DC6D9}" srcOrd="1" destOrd="0" presId="urn:microsoft.com/office/officeart/2005/8/layout/hierarchy5"/>
    <dgm:cxn modelId="{8B856C32-7AE8-41B8-AC8C-4A3661DA02C1}" type="presParOf" srcId="{313F574C-3B24-43F0-B93A-706DF46DC6D9}" destId="{079A91EE-64FC-43C3-B902-93F54DD12C65}" srcOrd="0" destOrd="0" presId="urn:microsoft.com/office/officeart/2005/8/layout/hierarchy5"/>
    <dgm:cxn modelId="{8F2102B5-BFCB-46BA-9F1B-0BBA3A3AEF60}" type="presParOf" srcId="{313F574C-3B24-43F0-B93A-706DF46DC6D9}" destId="{2D4FFD4B-C1E1-48EE-A803-F5C04D61EFD3}" srcOrd="1" destOrd="0" presId="urn:microsoft.com/office/officeart/2005/8/layout/hierarchy5"/>
    <dgm:cxn modelId="{F8575798-8A77-4382-A6C4-8B0EBB4D9F21}" type="presParOf" srcId="{978E7EAC-B2B7-4C88-96EA-1D61B7D9B032}" destId="{2191A03C-F05C-4483-9FBB-2AAF9CADCD6E}" srcOrd="1" destOrd="0" presId="urn:microsoft.com/office/officeart/2005/8/layout/hierarchy5"/>
    <dgm:cxn modelId="{164035C6-E213-402D-8BD7-3E27931424B1}" type="presParOf" srcId="{2191A03C-F05C-4483-9FBB-2AAF9CADCD6E}" destId="{E77B464E-B396-4582-98AF-E0E779716FAC}" srcOrd="0" destOrd="0" presId="urn:microsoft.com/office/officeart/2005/8/layout/hierarchy5"/>
    <dgm:cxn modelId="{4B373849-CAA7-42AD-A223-B8A9BAF8A0F8}" type="presParOf" srcId="{E77B464E-B396-4582-98AF-E0E779716FAC}" destId="{DD0E3B8E-DC4B-4088-941D-D7ECD8B1F529}" srcOrd="0" destOrd="0" presId="urn:microsoft.com/office/officeart/2005/8/layout/hierarchy5"/>
    <dgm:cxn modelId="{CA216186-AAA9-4834-A3FC-390A884D91B4}" type="presParOf" srcId="{E77B464E-B396-4582-98AF-E0E779716FAC}" destId="{C01B3701-271B-443B-AA83-2F4320659DC0}" srcOrd="1" destOrd="0" presId="urn:microsoft.com/office/officeart/2005/8/layout/hierarchy5"/>
    <dgm:cxn modelId="{A2E0E589-80B5-4EE1-84BE-163D489EF0A0}" type="presParOf" srcId="{2191A03C-F05C-4483-9FBB-2AAF9CADCD6E}" destId="{B7BD2B7F-7C49-44CD-B531-557A4221C6B2}" srcOrd="1" destOrd="0" presId="urn:microsoft.com/office/officeart/2005/8/layout/hierarchy5"/>
    <dgm:cxn modelId="{E39324EC-C866-4C2E-92FF-E7AE2254B968}" type="presParOf" srcId="{B7BD2B7F-7C49-44CD-B531-557A4221C6B2}" destId="{820E26BF-31B9-4BB3-AEAC-A14FD3111D8B}" srcOrd="0" destOrd="0" presId="urn:microsoft.com/office/officeart/2005/8/layout/hierarchy5"/>
    <dgm:cxn modelId="{9C48A87F-136F-42BD-B66A-2FDCEF77EC37}" type="presParOf" srcId="{2191A03C-F05C-4483-9FBB-2AAF9CADCD6E}" destId="{F4675330-1D1D-4460-8E35-643A96FD8C81}" srcOrd="2" destOrd="0" presId="urn:microsoft.com/office/officeart/2005/8/layout/hierarchy5"/>
    <dgm:cxn modelId="{A87328B1-1A2B-4321-88C8-8979A45BCBB2}" type="presParOf" srcId="{F4675330-1D1D-4460-8E35-643A96FD8C81}" destId="{8F80A0C0-B803-4185-9D1D-6549CC00F063}" srcOrd="0" destOrd="0" presId="urn:microsoft.com/office/officeart/2005/8/layout/hierarchy5"/>
    <dgm:cxn modelId="{9828A5B0-4B16-42D8-90FA-9083A8BBBF64}" type="presParOf" srcId="{F4675330-1D1D-4460-8E35-643A96FD8C81}" destId="{2FA45BAD-5D9C-422A-8119-C2894C5AC178}" srcOrd="1" destOrd="0" presId="urn:microsoft.com/office/officeart/2005/8/layout/hierarchy5"/>
    <dgm:cxn modelId="{9844BF35-C810-489C-8391-DFD5DDF4F080}" type="presParOf" srcId="{2191A03C-F05C-4483-9FBB-2AAF9CADCD6E}" destId="{0784A22B-5F1C-45C6-9165-1CCD8092BEFB}" srcOrd="3" destOrd="0" presId="urn:microsoft.com/office/officeart/2005/8/layout/hierarchy5"/>
    <dgm:cxn modelId="{47E6114C-54AB-4978-9BB7-CC76F9756848}" type="presParOf" srcId="{0784A22B-5F1C-45C6-9165-1CCD8092BEFB}" destId="{B260C76A-EDD4-43D2-A7C5-DD36EDBED8E7}" srcOrd="0" destOrd="0" presId="urn:microsoft.com/office/officeart/2005/8/layout/hierarchy5"/>
    <dgm:cxn modelId="{9DCCFDEC-6AC5-4D47-8B19-0D896776166C}" type="presParOf" srcId="{2191A03C-F05C-4483-9FBB-2AAF9CADCD6E}" destId="{D14DBEF4-89AC-4B19-8410-8DD10921F51A}" srcOrd="4" destOrd="0" presId="urn:microsoft.com/office/officeart/2005/8/layout/hierarchy5"/>
    <dgm:cxn modelId="{7AEB81F8-4089-4C1F-814B-3CF0EA24E6A8}" type="presParOf" srcId="{D14DBEF4-89AC-4B19-8410-8DD10921F51A}" destId="{5DB24EDC-8F98-4E70-B115-C9D12A42A6FE}" srcOrd="0" destOrd="0" presId="urn:microsoft.com/office/officeart/2005/8/layout/hierarchy5"/>
    <dgm:cxn modelId="{054DEBB1-31A9-4285-9F15-698B39CADFFC}" type="presParOf" srcId="{D14DBEF4-89AC-4B19-8410-8DD10921F51A}" destId="{F381658E-60FB-4A7D-A0F0-579FC199E37D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C3FBF4-36C9-4818-B412-8A292A497E31}" type="doc">
      <dgm:prSet loTypeId="urn:microsoft.com/office/officeart/2005/8/layout/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C56FF96-EB38-443D-8543-5C8E306A1DEC}">
      <dgm:prSet phldrT="[Texto]" custT="1"/>
      <dgm:spPr/>
      <dgm:t>
        <a:bodyPr/>
        <a:lstStyle/>
        <a:p>
          <a:r>
            <a:rPr lang="pt-BR" sz="2000" b="1" dirty="0" smtClean="0">
              <a:latin typeface="Arial" pitchFamily="34" charset="0"/>
              <a:cs typeface="Arial" pitchFamily="34" charset="0"/>
            </a:rPr>
            <a:t>Questionários respondidos </a:t>
          </a:r>
          <a:endParaRPr lang="pt-BR" sz="2000" b="1" dirty="0"/>
        </a:p>
      </dgm:t>
    </dgm:pt>
    <dgm:pt modelId="{3743C71B-A27E-4B53-8DA4-D18828D12C46}" type="parTrans" cxnId="{A54D7B9A-CB2D-4DC9-9AE2-DC56401C57AA}">
      <dgm:prSet/>
      <dgm:spPr/>
      <dgm:t>
        <a:bodyPr/>
        <a:lstStyle/>
        <a:p>
          <a:endParaRPr lang="pt-BR"/>
        </a:p>
      </dgm:t>
    </dgm:pt>
    <dgm:pt modelId="{20B34969-4D3C-449A-85AF-BB0822D7BE38}" type="sibTrans" cxnId="{A54D7B9A-CB2D-4DC9-9AE2-DC56401C57AA}">
      <dgm:prSet/>
      <dgm:spPr/>
      <dgm:t>
        <a:bodyPr/>
        <a:lstStyle/>
        <a:p>
          <a:endParaRPr lang="pt-BR"/>
        </a:p>
      </dgm:t>
    </dgm:pt>
    <dgm:pt modelId="{9B5CC13F-8755-4ABC-82E7-12151F0BEE7B}">
      <dgm:prSet phldrT="[Texto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2800" b="1" dirty="0" smtClean="0">
              <a:latin typeface="Arial" pitchFamily="34" charset="0"/>
              <a:cs typeface="Arial" pitchFamily="34" charset="0"/>
            </a:rPr>
            <a:t>3.121</a:t>
          </a:r>
          <a:endParaRPr lang="pt-BR" sz="2800" b="1" dirty="0"/>
        </a:p>
      </dgm:t>
    </dgm:pt>
    <dgm:pt modelId="{98826257-DD14-405A-9AC7-E96A697A52A5}" type="parTrans" cxnId="{1EEFE62D-4B7D-44D2-A201-121FDFC6BFC1}">
      <dgm:prSet/>
      <dgm:spPr/>
      <dgm:t>
        <a:bodyPr/>
        <a:lstStyle/>
        <a:p>
          <a:endParaRPr lang="pt-BR"/>
        </a:p>
      </dgm:t>
    </dgm:pt>
    <dgm:pt modelId="{F218F3A8-495D-4C74-A140-9A3183931590}" type="sibTrans" cxnId="{1EEFE62D-4B7D-44D2-A201-121FDFC6BFC1}">
      <dgm:prSet/>
      <dgm:spPr/>
      <dgm:t>
        <a:bodyPr/>
        <a:lstStyle/>
        <a:p>
          <a:endParaRPr lang="pt-BR"/>
        </a:p>
      </dgm:t>
    </dgm:pt>
    <dgm:pt modelId="{55D83D03-87D4-44F5-9F8B-EB08E04A219E}">
      <dgm:prSet phldrT="[Texto]" custT="1"/>
      <dgm:spPr/>
      <dgm:t>
        <a:bodyPr/>
        <a:lstStyle/>
        <a:p>
          <a:r>
            <a:rPr lang="pt-BR" sz="2000" b="1" dirty="0" smtClean="0">
              <a:latin typeface="Arial" pitchFamily="34" charset="0"/>
              <a:cs typeface="Arial" pitchFamily="34" charset="0"/>
            </a:rPr>
            <a:t>Capacitações realizadas </a:t>
          </a:r>
          <a:endParaRPr lang="pt-BR" sz="2000" b="1" dirty="0"/>
        </a:p>
      </dgm:t>
    </dgm:pt>
    <dgm:pt modelId="{7F95605A-6FF9-43DD-8BD0-4A8AE99D5394}" type="parTrans" cxnId="{81BBA05F-BA01-4F8D-8324-50842F14855A}">
      <dgm:prSet/>
      <dgm:spPr/>
      <dgm:t>
        <a:bodyPr/>
        <a:lstStyle/>
        <a:p>
          <a:endParaRPr lang="pt-BR"/>
        </a:p>
      </dgm:t>
    </dgm:pt>
    <dgm:pt modelId="{390721A4-534D-43E4-9FC3-0351D2429F9F}" type="sibTrans" cxnId="{81BBA05F-BA01-4F8D-8324-50842F14855A}">
      <dgm:prSet/>
      <dgm:spPr/>
      <dgm:t>
        <a:bodyPr/>
        <a:lstStyle/>
        <a:p>
          <a:endParaRPr lang="pt-BR"/>
        </a:p>
      </dgm:t>
    </dgm:pt>
    <dgm:pt modelId="{5F263B38-4ED3-4EC4-BC10-8089DF2F4FB9}">
      <dgm:prSet phldrT="[Texto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2800" b="1" dirty="0" smtClean="0">
              <a:latin typeface="Arial" pitchFamily="34" charset="0"/>
              <a:cs typeface="Arial" pitchFamily="34" charset="0"/>
            </a:rPr>
            <a:t>630</a:t>
          </a:r>
          <a:endParaRPr lang="pt-BR" sz="2800" b="1" dirty="0"/>
        </a:p>
      </dgm:t>
    </dgm:pt>
    <dgm:pt modelId="{17186372-12A9-41FD-86B6-CB73B1C714AC}" type="parTrans" cxnId="{D326AB93-AFE3-4990-A789-1EEC67EDB293}">
      <dgm:prSet/>
      <dgm:spPr/>
      <dgm:t>
        <a:bodyPr/>
        <a:lstStyle/>
        <a:p>
          <a:endParaRPr lang="pt-BR"/>
        </a:p>
      </dgm:t>
    </dgm:pt>
    <dgm:pt modelId="{738B3863-4400-49D3-8694-582248EE7FE9}" type="sibTrans" cxnId="{D326AB93-AFE3-4990-A789-1EEC67EDB293}">
      <dgm:prSet/>
      <dgm:spPr/>
      <dgm:t>
        <a:bodyPr/>
        <a:lstStyle/>
        <a:p>
          <a:endParaRPr lang="pt-BR"/>
        </a:p>
      </dgm:t>
    </dgm:pt>
    <dgm:pt modelId="{E759C2F0-3F52-41C6-8E2E-6B25A4CBC4EA}">
      <dgm:prSet phldrT="[Texto]"/>
      <dgm:spPr/>
      <dgm:t>
        <a:bodyPr/>
        <a:lstStyle/>
        <a:p>
          <a:endParaRPr lang="pt-BR" dirty="0"/>
        </a:p>
      </dgm:t>
    </dgm:pt>
    <dgm:pt modelId="{BCFE5F23-98CD-4FF8-9335-37FE3B8C8DDF}" type="parTrans" cxnId="{C422C6D6-FA9D-4E6B-BBD8-22F73C2FE3B1}">
      <dgm:prSet/>
      <dgm:spPr/>
      <dgm:t>
        <a:bodyPr/>
        <a:lstStyle/>
        <a:p>
          <a:endParaRPr lang="pt-BR"/>
        </a:p>
      </dgm:t>
    </dgm:pt>
    <dgm:pt modelId="{8CCBDFDC-3F5A-4698-A11F-54566C2C6A98}" type="sibTrans" cxnId="{C422C6D6-FA9D-4E6B-BBD8-22F73C2FE3B1}">
      <dgm:prSet/>
      <dgm:spPr/>
      <dgm:t>
        <a:bodyPr/>
        <a:lstStyle/>
        <a:p>
          <a:endParaRPr lang="pt-BR"/>
        </a:p>
      </dgm:t>
    </dgm:pt>
    <dgm:pt modelId="{6E1853EB-22D7-45C0-9665-58C03EF3CAF6}">
      <dgm:prSet phldrT="[Texto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2800" b="1" dirty="0" smtClean="0">
              <a:latin typeface="Arial" pitchFamily="34" charset="0"/>
              <a:cs typeface="Arial" pitchFamily="34" charset="0"/>
            </a:rPr>
            <a:t>6.230</a:t>
          </a:r>
          <a:endParaRPr lang="pt-BR" sz="2800" b="1" dirty="0">
            <a:latin typeface="Arial" pitchFamily="34" charset="0"/>
            <a:cs typeface="Arial" pitchFamily="34" charset="0"/>
          </a:endParaRPr>
        </a:p>
      </dgm:t>
    </dgm:pt>
    <dgm:pt modelId="{20F46B54-90BF-4167-9DB6-EE3E42E841ED}" type="parTrans" cxnId="{AC7B43C2-218E-4096-8168-28BA7CA5CFC6}">
      <dgm:prSet/>
      <dgm:spPr/>
      <dgm:t>
        <a:bodyPr/>
        <a:lstStyle/>
        <a:p>
          <a:endParaRPr lang="pt-BR"/>
        </a:p>
      </dgm:t>
    </dgm:pt>
    <dgm:pt modelId="{FA703C46-9A0F-440B-8425-19A6631093EF}" type="sibTrans" cxnId="{AC7B43C2-218E-4096-8168-28BA7CA5CFC6}">
      <dgm:prSet/>
      <dgm:spPr/>
      <dgm:t>
        <a:bodyPr/>
        <a:lstStyle/>
        <a:p>
          <a:endParaRPr lang="pt-BR"/>
        </a:p>
      </dgm:t>
    </dgm:pt>
    <dgm:pt modelId="{6EE70D6B-7FA7-45C6-BD0B-3B5F3FAF132F}" type="pres">
      <dgm:prSet presAssocID="{80C3FBF4-36C9-4818-B412-8A292A497E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9FD5796-42DE-428F-9764-5F041E863BED}" type="pres">
      <dgm:prSet presAssocID="{1C56FF96-EB38-443D-8543-5C8E306A1DEC}" presName="composite" presStyleCnt="0"/>
      <dgm:spPr/>
    </dgm:pt>
    <dgm:pt modelId="{A999B597-5183-434B-9EF6-ECB0D92F1FA5}" type="pres">
      <dgm:prSet presAssocID="{1C56FF96-EB38-443D-8543-5C8E306A1DE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EA8DF1-F588-4643-BE32-1F036D95FACF}" type="pres">
      <dgm:prSet presAssocID="{1C56FF96-EB38-443D-8543-5C8E306A1DEC}" presName="parSh" presStyleLbl="node1" presStyleIdx="0" presStyleCnt="3" custScaleX="113091" custLinFactY="-16431" custLinFactNeighborX="15440" custLinFactNeighborY="-100000"/>
      <dgm:spPr/>
      <dgm:t>
        <a:bodyPr/>
        <a:lstStyle/>
        <a:p>
          <a:endParaRPr lang="pt-BR"/>
        </a:p>
      </dgm:t>
    </dgm:pt>
    <dgm:pt modelId="{B6906B00-3D6A-4F71-B66F-7CCEDCDA5A28}" type="pres">
      <dgm:prSet presAssocID="{1C56FF96-EB38-443D-8543-5C8E306A1DEC}" presName="desTx" presStyleLbl="fgAcc1" presStyleIdx="0" presStyleCnt="3" custScaleX="93366" custScaleY="17009" custLinFactNeighborX="-7320" custLinFactNeighborY="-706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56A4BD-2D5E-4290-B493-20C65B184756}" type="pres">
      <dgm:prSet presAssocID="{20B34969-4D3C-449A-85AF-BB0822D7BE38}" presName="sibTrans" presStyleLbl="sibTrans2D1" presStyleIdx="0" presStyleCnt="2" custAng="637577" custScaleX="159115" custScaleY="98556" custLinFactNeighborX="-3110" custLinFactNeighborY="-20838"/>
      <dgm:spPr/>
      <dgm:t>
        <a:bodyPr/>
        <a:lstStyle/>
        <a:p>
          <a:endParaRPr lang="pt-BR"/>
        </a:p>
      </dgm:t>
    </dgm:pt>
    <dgm:pt modelId="{38F87A8D-25DA-4F5C-A39F-A56F0E7AB4F6}" type="pres">
      <dgm:prSet presAssocID="{20B34969-4D3C-449A-85AF-BB0822D7BE38}" presName="connTx" presStyleLbl="sibTrans2D1" presStyleIdx="0" presStyleCnt="2"/>
      <dgm:spPr/>
      <dgm:t>
        <a:bodyPr/>
        <a:lstStyle/>
        <a:p>
          <a:endParaRPr lang="pt-BR"/>
        </a:p>
      </dgm:t>
    </dgm:pt>
    <dgm:pt modelId="{FC89CD2C-ACD5-4B16-ADA5-ABFF28D404E5}" type="pres">
      <dgm:prSet presAssocID="{55D83D03-87D4-44F5-9F8B-EB08E04A219E}" presName="composite" presStyleCnt="0"/>
      <dgm:spPr/>
    </dgm:pt>
    <dgm:pt modelId="{4C9F6870-5700-41F8-8E05-8C2FFCDD23F9}" type="pres">
      <dgm:prSet presAssocID="{55D83D03-87D4-44F5-9F8B-EB08E04A219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22EFB6-4D90-436F-890A-B742479E9AFD}" type="pres">
      <dgm:prSet presAssocID="{55D83D03-87D4-44F5-9F8B-EB08E04A219E}" presName="parSh" presStyleLbl="node1" presStyleIdx="1" presStyleCnt="3" custScaleX="108697" custLinFactNeighborX="7008" custLinFactNeighborY="-69717"/>
      <dgm:spPr/>
      <dgm:t>
        <a:bodyPr/>
        <a:lstStyle/>
        <a:p>
          <a:endParaRPr lang="pt-BR"/>
        </a:p>
      </dgm:t>
    </dgm:pt>
    <dgm:pt modelId="{82465686-823E-4E30-A602-55CDBFC2D8CE}" type="pres">
      <dgm:prSet presAssocID="{55D83D03-87D4-44F5-9F8B-EB08E04A219E}" presName="desTx" presStyleLbl="fgAcc1" presStyleIdx="1" presStyleCnt="3" custScaleX="89146" custScaleY="17402" custLinFactNeighborX="-8060" custLinFactNeighborY="-572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E30685-F19C-4685-9D75-2BDF5CF9D4FB}" type="pres">
      <dgm:prSet presAssocID="{390721A4-534D-43E4-9FC3-0351D2429F9F}" presName="sibTrans" presStyleLbl="sibTrans2D1" presStyleIdx="1" presStyleCnt="2" custScaleX="193720" custScaleY="125070"/>
      <dgm:spPr/>
      <dgm:t>
        <a:bodyPr/>
        <a:lstStyle/>
        <a:p>
          <a:endParaRPr lang="pt-BR"/>
        </a:p>
      </dgm:t>
    </dgm:pt>
    <dgm:pt modelId="{4683614B-D947-44D4-9E9B-ADD02C0A56DE}" type="pres">
      <dgm:prSet presAssocID="{390721A4-534D-43E4-9FC3-0351D2429F9F}" presName="connTx" presStyleLbl="sibTrans2D1" presStyleIdx="1" presStyleCnt="2"/>
      <dgm:spPr/>
      <dgm:t>
        <a:bodyPr/>
        <a:lstStyle/>
        <a:p>
          <a:endParaRPr lang="pt-BR"/>
        </a:p>
      </dgm:t>
    </dgm:pt>
    <dgm:pt modelId="{E83E12F9-EDA7-4114-B075-E7A56B17C2CD}" type="pres">
      <dgm:prSet presAssocID="{E759C2F0-3F52-41C6-8E2E-6B25A4CBC4EA}" presName="composite" presStyleCnt="0"/>
      <dgm:spPr/>
    </dgm:pt>
    <dgm:pt modelId="{4BEC3AF8-A97F-4149-B792-C362421244E4}" type="pres">
      <dgm:prSet presAssocID="{E759C2F0-3F52-41C6-8E2E-6B25A4CBC4EA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4FECEB-BDA8-45B3-90B1-5C969E47E062}" type="pres">
      <dgm:prSet presAssocID="{E759C2F0-3F52-41C6-8E2E-6B25A4CBC4EA}" presName="parSh" presStyleLbl="node1" presStyleIdx="2" presStyleCnt="3" custScaleX="131309" custScaleY="93958" custLinFactNeighborX="-3755" custLinFactNeighborY="-72335"/>
      <dgm:spPr/>
      <dgm:t>
        <a:bodyPr/>
        <a:lstStyle/>
        <a:p>
          <a:endParaRPr lang="pt-BR"/>
        </a:p>
      </dgm:t>
    </dgm:pt>
    <dgm:pt modelId="{1C04CEEC-1D44-47B2-82B4-333A18D521E5}" type="pres">
      <dgm:prSet presAssocID="{E759C2F0-3F52-41C6-8E2E-6B25A4CBC4EA}" presName="desTx" presStyleLbl="fgAcc1" presStyleIdx="2" presStyleCnt="3" custScaleX="99821" custScaleY="16932" custLinFactNeighborX="-12017" custLinFactNeighborY="-566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EEFE62D-4B7D-44D2-A201-121FDFC6BFC1}" srcId="{1C56FF96-EB38-443D-8543-5C8E306A1DEC}" destId="{9B5CC13F-8755-4ABC-82E7-12151F0BEE7B}" srcOrd="0" destOrd="0" parTransId="{98826257-DD14-405A-9AC7-E96A697A52A5}" sibTransId="{F218F3A8-495D-4C74-A140-9A3183931590}"/>
    <dgm:cxn modelId="{01E594F9-4E22-4B52-9CC0-D83B1B8B487A}" type="presOf" srcId="{1C56FF96-EB38-443D-8543-5C8E306A1DEC}" destId="{C8EA8DF1-F588-4643-BE32-1F036D95FACF}" srcOrd="1" destOrd="0" presId="urn:microsoft.com/office/officeart/2005/8/layout/process3"/>
    <dgm:cxn modelId="{0328427F-E209-465A-B6BF-534C495B0D37}" type="presOf" srcId="{5F263B38-4ED3-4EC4-BC10-8089DF2F4FB9}" destId="{82465686-823E-4E30-A602-55CDBFC2D8CE}" srcOrd="0" destOrd="0" presId="urn:microsoft.com/office/officeart/2005/8/layout/process3"/>
    <dgm:cxn modelId="{81BBA05F-BA01-4F8D-8324-50842F14855A}" srcId="{80C3FBF4-36C9-4818-B412-8A292A497E31}" destId="{55D83D03-87D4-44F5-9F8B-EB08E04A219E}" srcOrd="1" destOrd="0" parTransId="{7F95605A-6FF9-43DD-8BD0-4A8AE99D5394}" sibTransId="{390721A4-534D-43E4-9FC3-0351D2429F9F}"/>
    <dgm:cxn modelId="{5D9F5347-DA2D-4064-87E4-25433A0A6C0A}" type="presOf" srcId="{1C56FF96-EB38-443D-8543-5C8E306A1DEC}" destId="{A999B597-5183-434B-9EF6-ECB0D92F1FA5}" srcOrd="0" destOrd="0" presId="urn:microsoft.com/office/officeart/2005/8/layout/process3"/>
    <dgm:cxn modelId="{A54D7B9A-CB2D-4DC9-9AE2-DC56401C57AA}" srcId="{80C3FBF4-36C9-4818-B412-8A292A497E31}" destId="{1C56FF96-EB38-443D-8543-5C8E306A1DEC}" srcOrd="0" destOrd="0" parTransId="{3743C71B-A27E-4B53-8DA4-D18828D12C46}" sibTransId="{20B34969-4D3C-449A-85AF-BB0822D7BE38}"/>
    <dgm:cxn modelId="{37D1988D-E0D5-4027-9997-5C26EB41DBCA}" type="presOf" srcId="{55D83D03-87D4-44F5-9F8B-EB08E04A219E}" destId="{6C22EFB6-4D90-436F-890A-B742479E9AFD}" srcOrd="1" destOrd="0" presId="urn:microsoft.com/office/officeart/2005/8/layout/process3"/>
    <dgm:cxn modelId="{9D8C3FC4-EE82-4CF4-BC5F-427F13950EDD}" type="presOf" srcId="{9B5CC13F-8755-4ABC-82E7-12151F0BEE7B}" destId="{B6906B00-3D6A-4F71-B66F-7CCEDCDA5A28}" srcOrd="0" destOrd="0" presId="urn:microsoft.com/office/officeart/2005/8/layout/process3"/>
    <dgm:cxn modelId="{C422C6D6-FA9D-4E6B-BBD8-22F73C2FE3B1}" srcId="{80C3FBF4-36C9-4818-B412-8A292A497E31}" destId="{E759C2F0-3F52-41C6-8E2E-6B25A4CBC4EA}" srcOrd="2" destOrd="0" parTransId="{BCFE5F23-98CD-4FF8-9335-37FE3B8C8DDF}" sibTransId="{8CCBDFDC-3F5A-4698-A11F-54566C2C6A98}"/>
    <dgm:cxn modelId="{3371F072-0853-4F74-8FF5-6EF646979118}" type="presOf" srcId="{E759C2F0-3F52-41C6-8E2E-6B25A4CBC4EA}" destId="{4BEC3AF8-A97F-4149-B792-C362421244E4}" srcOrd="0" destOrd="0" presId="urn:microsoft.com/office/officeart/2005/8/layout/process3"/>
    <dgm:cxn modelId="{167227FA-A49E-46C2-9810-785C19C3DCDE}" type="presOf" srcId="{6E1853EB-22D7-45C0-9665-58C03EF3CAF6}" destId="{1C04CEEC-1D44-47B2-82B4-333A18D521E5}" srcOrd="0" destOrd="0" presId="urn:microsoft.com/office/officeart/2005/8/layout/process3"/>
    <dgm:cxn modelId="{64A885F5-31A2-4B77-8889-8BA390B11344}" type="presOf" srcId="{20B34969-4D3C-449A-85AF-BB0822D7BE38}" destId="{38F87A8D-25DA-4F5C-A39F-A56F0E7AB4F6}" srcOrd="1" destOrd="0" presId="urn:microsoft.com/office/officeart/2005/8/layout/process3"/>
    <dgm:cxn modelId="{27D859D0-77A8-439C-9394-8BFC63EFDFAF}" type="presOf" srcId="{55D83D03-87D4-44F5-9F8B-EB08E04A219E}" destId="{4C9F6870-5700-41F8-8E05-8C2FFCDD23F9}" srcOrd="0" destOrd="0" presId="urn:microsoft.com/office/officeart/2005/8/layout/process3"/>
    <dgm:cxn modelId="{B776BB0E-2E4C-4D37-B6B6-25330C530CB6}" type="presOf" srcId="{E759C2F0-3F52-41C6-8E2E-6B25A4CBC4EA}" destId="{694FECEB-BDA8-45B3-90B1-5C969E47E062}" srcOrd="1" destOrd="0" presId="urn:microsoft.com/office/officeart/2005/8/layout/process3"/>
    <dgm:cxn modelId="{66FF99AE-F143-4258-B1D2-E610E8170499}" type="presOf" srcId="{390721A4-534D-43E4-9FC3-0351D2429F9F}" destId="{B2E30685-F19C-4685-9D75-2BDF5CF9D4FB}" srcOrd="0" destOrd="0" presId="urn:microsoft.com/office/officeart/2005/8/layout/process3"/>
    <dgm:cxn modelId="{D326AB93-AFE3-4990-A789-1EEC67EDB293}" srcId="{55D83D03-87D4-44F5-9F8B-EB08E04A219E}" destId="{5F263B38-4ED3-4EC4-BC10-8089DF2F4FB9}" srcOrd="0" destOrd="0" parTransId="{17186372-12A9-41FD-86B6-CB73B1C714AC}" sibTransId="{738B3863-4400-49D3-8694-582248EE7FE9}"/>
    <dgm:cxn modelId="{E494D611-9372-49DF-A073-9452AC5E2AB3}" type="presOf" srcId="{20B34969-4D3C-449A-85AF-BB0822D7BE38}" destId="{A756A4BD-2D5E-4290-B493-20C65B184756}" srcOrd="0" destOrd="0" presId="urn:microsoft.com/office/officeart/2005/8/layout/process3"/>
    <dgm:cxn modelId="{AC7B43C2-218E-4096-8168-28BA7CA5CFC6}" srcId="{E759C2F0-3F52-41C6-8E2E-6B25A4CBC4EA}" destId="{6E1853EB-22D7-45C0-9665-58C03EF3CAF6}" srcOrd="0" destOrd="0" parTransId="{20F46B54-90BF-4167-9DB6-EE3E42E841ED}" sibTransId="{FA703C46-9A0F-440B-8425-19A6631093EF}"/>
    <dgm:cxn modelId="{5276DEEB-ECDF-4779-A73F-F3F5EBFD179E}" type="presOf" srcId="{80C3FBF4-36C9-4818-B412-8A292A497E31}" destId="{6EE70D6B-7FA7-45C6-BD0B-3B5F3FAF132F}" srcOrd="0" destOrd="0" presId="urn:microsoft.com/office/officeart/2005/8/layout/process3"/>
    <dgm:cxn modelId="{8B7CA8DC-67D7-4AEA-88D8-095D42E1C318}" type="presOf" srcId="{390721A4-534D-43E4-9FC3-0351D2429F9F}" destId="{4683614B-D947-44D4-9E9B-ADD02C0A56DE}" srcOrd="1" destOrd="0" presId="urn:microsoft.com/office/officeart/2005/8/layout/process3"/>
    <dgm:cxn modelId="{C29B31D7-D2CF-46E0-9BA4-F80DC8531DAE}" type="presParOf" srcId="{6EE70D6B-7FA7-45C6-BD0B-3B5F3FAF132F}" destId="{B9FD5796-42DE-428F-9764-5F041E863BED}" srcOrd="0" destOrd="0" presId="urn:microsoft.com/office/officeart/2005/8/layout/process3"/>
    <dgm:cxn modelId="{3A1B46CC-10E7-41FB-A4D1-911F2AB52AED}" type="presParOf" srcId="{B9FD5796-42DE-428F-9764-5F041E863BED}" destId="{A999B597-5183-434B-9EF6-ECB0D92F1FA5}" srcOrd="0" destOrd="0" presId="urn:microsoft.com/office/officeart/2005/8/layout/process3"/>
    <dgm:cxn modelId="{1533B0D5-08AE-49A6-BE0E-972FEA5D6F7C}" type="presParOf" srcId="{B9FD5796-42DE-428F-9764-5F041E863BED}" destId="{C8EA8DF1-F588-4643-BE32-1F036D95FACF}" srcOrd="1" destOrd="0" presId="urn:microsoft.com/office/officeart/2005/8/layout/process3"/>
    <dgm:cxn modelId="{CD7177D4-4F45-4C97-9C80-A2DC81CD67D3}" type="presParOf" srcId="{B9FD5796-42DE-428F-9764-5F041E863BED}" destId="{B6906B00-3D6A-4F71-B66F-7CCEDCDA5A28}" srcOrd="2" destOrd="0" presId="urn:microsoft.com/office/officeart/2005/8/layout/process3"/>
    <dgm:cxn modelId="{46B77DEE-A840-43C2-A81A-80EDD0791178}" type="presParOf" srcId="{6EE70D6B-7FA7-45C6-BD0B-3B5F3FAF132F}" destId="{A756A4BD-2D5E-4290-B493-20C65B184756}" srcOrd="1" destOrd="0" presId="urn:microsoft.com/office/officeart/2005/8/layout/process3"/>
    <dgm:cxn modelId="{59D2C012-0E97-4E7A-BD5B-3E35728F07EA}" type="presParOf" srcId="{A756A4BD-2D5E-4290-B493-20C65B184756}" destId="{38F87A8D-25DA-4F5C-A39F-A56F0E7AB4F6}" srcOrd="0" destOrd="0" presId="urn:microsoft.com/office/officeart/2005/8/layout/process3"/>
    <dgm:cxn modelId="{6D899CFF-5CBD-4402-9FC6-BB4F2D08FB12}" type="presParOf" srcId="{6EE70D6B-7FA7-45C6-BD0B-3B5F3FAF132F}" destId="{FC89CD2C-ACD5-4B16-ADA5-ABFF28D404E5}" srcOrd="2" destOrd="0" presId="urn:microsoft.com/office/officeart/2005/8/layout/process3"/>
    <dgm:cxn modelId="{2B513482-3C9E-4D10-A5DA-1AB73DE550F9}" type="presParOf" srcId="{FC89CD2C-ACD5-4B16-ADA5-ABFF28D404E5}" destId="{4C9F6870-5700-41F8-8E05-8C2FFCDD23F9}" srcOrd="0" destOrd="0" presId="urn:microsoft.com/office/officeart/2005/8/layout/process3"/>
    <dgm:cxn modelId="{315E39F4-2F92-4921-A1D5-7F27C86A2185}" type="presParOf" srcId="{FC89CD2C-ACD5-4B16-ADA5-ABFF28D404E5}" destId="{6C22EFB6-4D90-436F-890A-B742479E9AFD}" srcOrd="1" destOrd="0" presId="urn:microsoft.com/office/officeart/2005/8/layout/process3"/>
    <dgm:cxn modelId="{5BB999BB-46A6-4CF9-AB0A-26E6593EF62D}" type="presParOf" srcId="{FC89CD2C-ACD5-4B16-ADA5-ABFF28D404E5}" destId="{82465686-823E-4E30-A602-55CDBFC2D8CE}" srcOrd="2" destOrd="0" presId="urn:microsoft.com/office/officeart/2005/8/layout/process3"/>
    <dgm:cxn modelId="{51352738-FB20-437A-89A4-93B4EFB0141A}" type="presParOf" srcId="{6EE70D6B-7FA7-45C6-BD0B-3B5F3FAF132F}" destId="{B2E30685-F19C-4685-9D75-2BDF5CF9D4FB}" srcOrd="3" destOrd="0" presId="urn:microsoft.com/office/officeart/2005/8/layout/process3"/>
    <dgm:cxn modelId="{4B45D20B-9254-4EE6-B1EF-7532ED41FB73}" type="presParOf" srcId="{B2E30685-F19C-4685-9D75-2BDF5CF9D4FB}" destId="{4683614B-D947-44D4-9E9B-ADD02C0A56DE}" srcOrd="0" destOrd="0" presId="urn:microsoft.com/office/officeart/2005/8/layout/process3"/>
    <dgm:cxn modelId="{1C44376F-2D1F-46EA-9BD3-75B1DF500780}" type="presParOf" srcId="{6EE70D6B-7FA7-45C6-BD0B-3B5F3FAF132F}" destId="{E83E12F9-EDA7-4114-B075-E7A56B17C2CD}" srcOrd="4" destOrd="0" presId="urn:microsoft.com/office/officeart/2005/8/layout/process3"/>
    <dgm:cxn modelId="{99C629DB-42CF-41A0-B68E-002F2A49F48C}" type="presParOf" srcId="{E83E12F9-EDA7-4114-B075-E7A56B17C2CD}" destId="{4BEC3AF8-A97F-4149-B792-C362421244E4}" srcOrd="0" destOrd="0" presId="urn:microsoft.com/office/officeart/2005/8/layout/process3"/>
    <dgm:cxn modelId="{FD497F02-0D72-4C2E-8FA0-545231CA8622}" type="presParOf" srcId="{E83E12F9-EDA7-4114-B075-E7A56B17C2CD}" destId="{694FECEB-BDA8-45B3-90B1-5C969E47E062}" srcOrd="1" destOrd="0" presId="urn:microsoft.com/office/officeart/2005/8/layout/process3"/>
    <dgm:cxn modelId="{F79C5D4F-73F4-45B5-8BD0-0ADE061C4087}" type="presParOf" srcId="{E83E12F9-EDA7-4114-B075-E7A56B17C2CD}" destId="{1C04CEEC-1D44-47B2-82B4-333A18D521E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24EDC-8F98-4E70-B115-C9D12A42A6FE}">
      <dsp:nvSpPr>
        <dsp:cNvPr id="0" name=""/>
        <dsp:cNvSpPr/>
      </dsp:nvSpPr>
      <dsp:spPr>
        <a:xfrm>
          <a:off x="4398114" y="0"/>
          <a:ext cx="1884418" cy="4143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Arial" pitchFamily="34" charset="0"/>
              <a:cs typeface="Arial" pitchFamily="34" charset="0"/>
            </a:rPr>
            <a:t>Hospitais que enviaram Adesão </a:t>
          </a:r>
          <a:endParaRPr lang="pt-BR" sz="2000" b="1" kern="1200" dirty="0">
            <a:latin typeface="Arial" pitchFamily="34" charset="0"/>
            <a:cs typeface="Arial" pitchFamily="34" charset="0"/>
          </a:endParaRPr>
        </a:p>
      </dsp:txBody>
      <dsp:txXfrm>
        <a:off x="4398114" y="0"/>
        <a:ext cx="1884418" cy="1243021"/>
      </dsp:txXfrm>
    </dsp:sp>
    <dsp:sp modelId="{8F80A0C0-B803-4185-9D1D-6549CC00F063}">
      <dsp:nvSpPr>
        <dsp:cNvPr id="0" name=""/>
        <dsp:cNvSpPr/>
      </dsp:nvSpPr>
      <dsp:spPr>
        <a:xfrm>
          <a:off x="2201062" y="0"/>
          <a:ext cx="1884418" cy="4143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Arial" pitchFamily="34" charset="0"/>
              <a:cs typeface="Arial" pitchFamily="34" charset="0"/>
            </a:rPr>
            <a:t>Profissionais Capacitados</a:t>
          </a:r>
          <a:endParaRPr lang="pt-BR" sz="2000" b="1" kern="1200" dirty="0">
            <a:latin typeface="Arial" pitchFamily="34" charset="0"/>
            <a:cs typeface="Arial" pitchFamily="34" charset="0"/>
          </a:endParaRPr>
        </a:p>
      </dsp:txBody>
      <dsp:txXfrm>
        <a:off x="2201062" y="0"/>
        <a:ext cx="1884418" cy="1243021"/>
      </dsp:txXfrm>
    </dsp:sp>
    <dsp:sp modelId="{DD0E3B8E-DC4B-4088-941D-D7ECD8B1F529}">
      <dsp:nvSpPr>
        <dsp:cNvPr id="0" name=""/>
        <dsp:cNvSpPr/>
      </dsp:nvSpPr>
      <dsp:spPr>
        <a:xfrm>
          <a:off x="1033" y="0"/>
          <a:ext cx="1884418" cy="4143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Arial" pitchFamily="34" charset="0"/>
              <a:cs typeface="Arial" pitchFamily="34" charset="0"/>
            </a:rPr>
            <a:t>Capacitações</a:t>
          </a:r>
          <a:endParaRPr lang="pt-BR" sz="1800" b="1" kern="1200" dirty="0">
            <a:latin typeface="Arial" pitchFamily="34" charset="0"/>
            <a:cs typeface="Arial" pitchFamily="34" charset="0"/>
          </a:endParaRPr>
        </a:p>
      </dsp:txBody>
      <dsp:txXfrm>
        <a:off x="1033" y="0"/>
        <a:ext cx="1884418" cy="1243021"/>
      </dsp:txXfrm>
    </dsp:sp>
    <dsp:sp modelId="{184633A5-717C-450A-8F5E-6033ECD72D0B}">
      <dsp:nvSpPr>
        <dsp:cNvPr id="0" name=""/>
        <dsp:cNvSpPr/>
      </dsp:nvSpPr>
      <dsp:spPr>
        <a:xfrm>
          <a:off x="158838" y="2215830"/>
          <a:ext cx="1578054" cy="789027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smtClean="0">
              <a:solidFill>
                <a:schemeClr val="tx1"/>
              </a:solidFill>
            </a:rPr>
            <a:t>05</a:t>
          </a:r>
          <a:endParaRPr lang="pt-BR" sz="4000" b="1" kern="1200" dirty="0">
            <a:solidFill>
              <a:schemeClr val="tx1"/>
            </a:solidFill>
          </a:endParaRPr>
        </a:p>
      </dsp:txBody>
      <dsp:txXfrm>
        <a:off x="181948" y="2238940"/>
        <a:ext cx="1531834" cy="742807"/>
      </dsp:txXfrm>
    </dsp:sp>
    <dsp:sp modelId="{759C988B-0A89-4BE7-8A0A-39DD0D6E5272}">
      <dsp:nvSpPr>
        <dsp:cNvPr id="0" name=""/>
        <dsp:cNvSpPr/>
      </dsp:nvSpPr>
      <dsp:spPr>
        <a:xfrm>
          <a:off x="1736892" y="2593205"/>
          <a:ext cx="631221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31221" y="17138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2036723" y="2594563"/>
        <a:ext cx="31561" cy="31561"/>
      </dsp:txXfrm>
    </dsp:sp>
    <dsp:sp modelId="{9107F6D9-5306-4864-9A54-F15B73D2F7BB}">
      <dsp:nvSpPr>
        <dsp:cNvPr id="0" name=""/>
        <dsp:cNvSpPr/>
      </dsp:nvSpPr>
      <dsp:spPr>
        <a:xfrm>
          <a:off x="2368114" y="2215830"/>
          <a:ext cx="1578054" cy="78902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smtClean="0">
              <a:solidFill>
                <a:schemeClr val="tx1"/>
              </a:solidFill>
            </a:rPr>
            <a:t>285</a:t>
          </a:r>
          <a:endParaRPr lang="pt-BR" sz="4000" b="1" kern="1200" dirty="0">
            <a:solidFill>
              <a:schemeClr val="tx1"/>
            </a:solidFill>
          </a:endParaRPr>
        </a:p>
      </dsp:txBody>
      <dsp:txXfrm>
        <a:off x="2391224" y="2238940"/>
        <a:ext cx="1531834" cy="742807"/>
      </dsp:txXfrm>
    </dsp:sp>
    <dsp:sp modelId="{471D5588-24A9-4727-9A13-D5A9B0FE41E3}">
      <dsp:nvSpPr>
        <dsp:cNvPr id="0" name=""/>
        <dsp:cNvSpPr/>
      </dsp:nvSpPr>
      <dsp:spPr>
        <a:xfrm>
          <a:off x="3946168" y="2593205"/>
          <a:ext cx="631221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31221" y="17138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4245999" y="2594563"/>
        <a:ext cx="31561" cy="31561"/>
      </dsp:txXfrm>
    </dsp:sp>
    <dsp:sp modelId="{079A91EE-64FC-43C3-B902-93F54DD12C65}">
      <dsp:nvSpPr>
        <dsp:cNvPr id="0" name=""/>
        <dsp:cNvSpPr/>
      </dsp:nvSpPr>
      <dsp:spPr>
        <a:xfrm>
          <a:off x="4577390" y="2215830"/>
          <a:ext cx="1578054" cy="78902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111</a:t>
          </a:r>
          <a:endParaRPr lang="pt-BR" sz="4000" kern="1200" dirty="0"/>
        </a:p>
      </dsp:txBody>
      <dsp:txXfrm>
        <a:off x="4600500" y="2238940"/>
        <a:ext cx="1531834" cy="7428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5A4162D5-6A15-42E8-B961-35E4089ED199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D2B98A86-CF25-4DB6-B39A-BDC732E3857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170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EF57A-F7F2-42EF-98F5-F098D72AA1A4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388" y="4748213"/>
            <a:ext cx="5492750" cy="4497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325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9375" y="949325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4503A-EFC8-4ADA-9A81-8DEBEEF243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36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235D6F-9A6C-4294-A215-15117A1226D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4503A-EFC8-4ADA-9A81-8DEBEEF243F0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4503A-EFC8-4ADA-9A81-8DEBEEF243F0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A177-9D7A-4595-886E-1180B7D8900F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2AD-C63F-46CF-8F28-DB1135785B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A177-9D7A-4595-886E-1180B7D8900F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2AD-C63F-46CF-8F28-DB1135785B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A177-9D7A-4595-886E-1180B7D8900F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2AD-C63F-46CF-8F28-DB1135785B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7930B-8F83-438F-AF7A-B2FCA6A6600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26/01/2015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DD6FE-F1B4-4406-A94F-ECC5E1DEEBA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BB5B-B4A5-4389-93C2-E14C25D104C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ED28-8C33-41C2-8767-8AB642BDCCE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A177-9D7A-4595-886E-1180B7D8900F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2AD-C63F-46CF-8F28-DB1135785B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A177-9D7A-4595-886E-1180B7D8900F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2AD-C63F-46CF-8F28-DB1135785B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A177-9D7A-4595-886E-1180B7D8900F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2AD-C63F-46CF-8F28-DB1135785B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A177-9D7A-4595-886E-1180B7D8900F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2AD-C63F-46CF-8F28-DB1135785B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A177-9D7A-4595-886E-1180B7D8900F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2AD-C63F-46CF-8F28-DB1135785B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A177-9D7A-4595-886E-1180B7D8900F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2AD-C63F-46CF-8F28-DB1135785B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A177-9D7A-4595-886E-1180B7D8900F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2AD-C63F-46CF-8F28-DB1135785B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A177-9D7A-4595-886E-1180B7D8900F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2AD-C63F-46CF-8F28-DB1135785B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5A177-9D7A-4595-886E-1180B7D8900F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DB2AD-C63F-46CF-8F28-DB1135785B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F75351-FDE2-424F-B774-3F370975ED1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26/01/2015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6A3773-333A-45FA-A096-B9ABF24CE4B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ＭＳ Ｐゴシック" pitchFamily="-111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84785D-E2CF-4EF2-B6D7-A88355A66ECD}" type="slidenum">
              <a:rPr lang="pt-BR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latin typeface="Times New Roman" pitchFamily="18" charset="0"/>
            </a:endParaRPr>
          </a:p>
        </p:txBody>
      </p:sp>
      <p:pic>
        <p:nvPicPr>
          <p:cNvPr id="6151" name="Picture 8" descr="C:\Documents and Settings\ccih01\Desktop\New Imag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2250" y="182563"/>
            <a:ext cx="10731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effectLst>
            <a:outerShdw blurRad="38100" dist="38100" dir="2700000" algn="tl">
              <a:srgbClr val="DDDDDD"/>
            </a:outerShdw>
          </a:effectLst>
          <a:latin typeface="Tahoma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effectLst>
            <a:outerShdw blurRad="38100" dist="38100" dir="2700000" algn="tl">
              <a:srgbClr val="DDDDDD"/>
            </a:outerShdw>
          </a:effectLst>
          <a:latin typeface="Tahoma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effectLst>
            <a:outerShdw blurRad="38100" dist="38100" dir="2700000" algn="tl">
              <a:srgbClr val="DDDDDD"/>
            </a:outerShdw>
          </a:effectLst>
          <a:latin typeface="Tahoma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effectLst>
            <a:outerShdw blurRad="38100" dist="38100" dir="2700000" algn="tl">
              <a:srgbClr val="DDDDDD"/>
            </a:outerShdw>
          </a:effectLst>
          <a:latin typeface="Tahom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CC0000"/>
          </a:solidFill>
          <a:effectLst>
            <a:outerShdw blurRad="38100" dist="38100" dir="2700000" algn="tl">
              <a:srgbClr val="DDDDDD"/>
            </a:outerShdw>
          </a:effectLst>
          <a:latin typeface="Tahoma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CC0000"/>
          </a:solidFill>
          <a:effectLst>
            <a:outerShdw blurRad="38100" dist="38100" dir="2700000" algn="tl">
              <a:srgbClr val="DDDDDD"/>
            </a:outerShdw>
          </a:effectLst>
          <a:latin typeface="Tahoma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CC0000"/>
          </a:solidFill>
          <a:effectLst>
            <a:outerShdw blurRad="38100" dist="38100" dir="2700000" algn="tl">
              <a:srgbClr val="DDDDDD"/>
            </a:outerShdw>
          </a:effectLst>
          <a:latin typeface="Tahoma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CC0000"/>
          </a:solidFill>
          <a:effectLst>
            <a:outerShdw blurRad="38100" dist="38100" dir="2700000" algn="tl">
              <a:srgbClr val="DDDDDD"/>
            </a:outerShdw>
          </a:effectLst>
          <a:latin typeface="Tahoma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EBB5B-B4A5-4389-93C2-E14C25D104C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AED28-8C33-41C2-8767-8AB642BDCCE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" descr="APRESENTAÇÃO PADRAÕ CC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magem 11" descr="arte brinde CV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6000768"/>
            <a:ext cx="1362953" cy="71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Imagem 7" descr="ccd gradient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6072206"/>
            <a:ext cx="1359815" cy="6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CaixaDeTexto 5"/>
          <p:cNvSpPr txBox="1">
            <a:spLocks noChangeArrowheads="1"/>
          </p:cNvSpPr>
          <p:nvPr/>
        </p:nvSpPr>
        <p:spPr bwMode="auto">
          <a:xfrm>
            <a:off x="428596" y="1142984"/>
            <a:ext cx="8176422" cy="2862322"/>
          </a:xfrm>
          <a:prstGeom prst="rect">
            <a:avLst/>
          </a:prstGeom>
          <a:ln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AVALIAÇÃO DO PROJETO ESTADUAL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“MÃOS LIMPAS SÃO MÃOS MAIS SEGURAS”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Fase 2013-2014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054" name="Imagem 7" descr="LOGO BAND 2.t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5590" y="6056033"/>
            <a:ext cx="2624128" cy="73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7"/>
          <p:cNvSpPr txBox="1">
            <a:spLocks noChangeArrowheads="1"/>
          </p:cNvSpPr>
          <p:nvPr/>
        </p:nvSpPr>
        <p:spPr bwMode="auto">
          <a:xfrm>
            <a:off x="3000375" y="4500563"/>
            <a:ext cx="5786438" cy="114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2400" b="1" i="1" dirty="0">
                <a:latin typeface="Arial" pitchFamily="34" charset="0"/>
                <a:cs typeface="Arial" pitchFamily="34" charset="0"/>
              </a:rPr>
              <a:t>Divisão de Infecção 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Hospitalar </a:t>
            </a:r>
            <a:endParaRPr lang="pt-BR" sz="2400" b="1" i="1" dirty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t-BR" sz="2400" b="1" i="1" dirty="0">
                <a:latin typeface="Arial" pitchFamily="34" charset="0"/>
                <a:cs typeface="Arial" pitchFamily="34" charset="0"/>
              </a:rPr>
              <a:t>Grupo de Trabalho Interinstitucional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0034" y="2857496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Blip>
                <a:blip r:embed="rId2"/>
              </a:buBlip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 Parte 2 – Avaliação dos Indicadores de Melhoria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786810" y="6488668"/>
            <a:ext cx="357190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8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14313" y="1617682"/>
            <a:ext cx="8572500" cy="452596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base">
              <a:lnSpc>
                <a:spcPct val="110000"/>
              </a:lnSpc>
              <a:spcAft>
                <a:spcPct val="0"/>
              </a:spcAft>
              <a:buFontTx/>
              <a:buBlip>
                <a:blip r:embed="rId2"/>
              </a:buBlip>
              <a:defRPr/>
            </a:pPr>
            <a:r>
              <a:rPr lang="pt-BR" sz="3200" b="1" kern="0" dirty="0">
                <a:solidFill>
                  <a:srgbClr val="000000"/>
                </a:solidFill>
                <a:ea typeface="ＭＳ Ｐゴシック" pitchFamily="34" charset="-128"/>
              </a:rPr>
              <a:t>Aumento no uso de produtos para higienização das mãos (ANEXO 4)</a:t>
            </a:r>
          </a:p>
          <a:p>
            <a:pPr marL="342900" indent="-342900" fontAlgn="base">
              <a:lnSpc>
                <a:spcPct val="110000"/>
              </a:lnSpc>
              <a:spcAft>
                <a:spcPct val="0"/>
              </a:spcAft>
              <a:defRPr/>
            </a:pPr>
            <a:endParaRPr lang="pt-BR" sz="3200" b="1" kern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42900" indent="-342900" fontAlgn="base">
              <a:lnSpc>
                <a:spcPct val="110000"/>
              </a:lnSpc>
              <a:spcAft>
                <a:spcPct val="0"/>
              </a:spcAft>
              <a:buBlip>
                <a:blip r:embed="rId2"/>
              </a:buBlip>
              <a:defRPr/>
            </a:pPr>
            <a:r>
              <a:rPr lang="pt-BR" sz="3200" b="1" kern="0" dirty="0" smtClean="0">
                <a:solidFill>
                  <a:srgbClr val="000000"/>
                </a:solidFill>
                <a:ea typeface="ＭＳ Ｐゴシック" pitchFamily="34" charset="-128"/>
              </a:rPr>
              <a:t>Melhoria da Percepção e Conhecimento  dos profissionais sobre higienização das mãos (ANEXO 5 - modificado)</a:t>
            </a:r>
          </a:p>
          <a:p>
            <a:pPr marL="342900" indent="-342900" fontAlgn="base">
              <a:lnSpc>
                <a:spcPct val="110000"/>
              </a:lnSpc>
              <a:spcAft>
                <a:spcPct val="0"/>
              </a:spcAft>
              <a:defRPr/>
            </a:pPr>
            <a:endParaRPr lang="pt-BR" sz="3200" b="1" kern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42900" indent="-342900" fontAlgn="base">
              <a:lnSpc>
                <a:spcPct val="110000"/>
              </a:lnSpc>
              <a:spcAft>
                <a:spcPct val="0"/>
              </a:spcAft>
              <a:buFontTx/>
              <a:buBlip>
                <a:blip r:embed="rId2"/>
              </a:buBlip>
              <a:defRPr/>
            </a:pPr>
            <a:r>
              <a:rPr lang="pt-BR" sz="3200" b="1" kern="0" dirty="0">
                <a:solidFill>
                  <a:srgbClr val="000000"/>
                </a:solidFill>
                <a:ea typeface="ＭＳ Ｐゴシック" pitchFamily="34" charset="-128"/>
              </a:rPr>
              <a:t>Melhoria nas estruturas de higienização das mãos (ANEXO 6)</a:t>
            </a:r>
          </a:p>
          <a:p>
            <a:pPr marL="342900" indent="-342900" fontAlgn="base">
              <a:lnSpc>
                <a:spcPct val="110000"/>
              </a:lnSpc>
              <a:spcAft>
                <a:spcPct val="0"/>
              </a:spcAft>
              <a:buFontTx/>
              <a:buBlip>
                <a:blip r:embed="rId2"/>
              </a:buBlip>
              <a:defRPr/>
            </a:pPr>
            <a:endParaRPr lang="pt-BR" sz="3200" b="1" kern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42900" indent="-342900" fontAlgn="base">
              <a:lnSpc>
                <a:spcPct val="110000"/>
              </a:lnSpc>
              <a:spcAft>
                <a:spcPct val="0"/>
              </a:spcAft>
              <a:buFontTx/>
              <a:buBlip>
                <a:blip r:embed="rId2"/>
              </a:buBlip>
              <a:defRPr/>
            </a:pPr>
            <a:endParaRPr lang="pt-BR" sz="1000" b="1" kern="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786810" y="6488668"/>
            <a:ext cx="357190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9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500042"/>
            <a:ext cx="9144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Indicadores de Melhoria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214942" y="1910039"/>
            <a:ext cx="3783364" cy="3590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6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ANEXO 4  </a:t>
            </a:r>
          </a:p>
          <a:p>
            <a:pPr algn="ctr">
              <a:lnSpc>
                <a:spcPct val="150000"/>
              </a:lnSpc>
            </a:pPr>
            <a:r>
              <a:rPr lang="pt-BR" sz="36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Consumo de produto alcoólico</a:t>
            </a:r>
            <a:endParaRPr lang="pt-BR" sz="3600" b="1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49815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8643966" y="6488668"/>
            <a:ext cx="500034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10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501122" cy="1214446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>
                <a:latin typeface="Arial" pitchFamily="34" charset="0"/>
                <a:cs typeface="Arial" pitchFamily="34" charset="0"/>
              </a:rPr>
              <a:t>Consumo de produto alcoólico em mL por paciente-dia, agosto/13 a julho/14. Estado de São Paulo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53" y="1357298"/>
            <a:ext cx="8477251" cy="42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14282" y="5857892"/>
            <a:ext cx="857256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Avaliação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Consumo de produto alcoólico para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todas as unidades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participantes no período. Lembrando que 96 unidades participaram do envio de dados, no entanto dois hospitais enviaram dados agregados totalizando 94 unidades.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2844" y="5572140"/>
            <a:ext cx="87154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Total de Unidades  N =  94 </a:t>
            </a:r>
            <a:endParaRPr lang="pt-BR" sz="12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8715404" y="6488668"/>
            <a:ext cx="428596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11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876" y="-24"/>
            <a:ext cx="8929718" cy="1214446"/>
          </a:xfrm>
        </p:spPr>
        <p:txBody>
          <a:bodyPr>
            <a:normAutofit/>
          </a:bodyPr>
          <a:lstStyle/>
          <a:p>
            <a:pPr algn="l"/>
            <a:r>
              <a:rPr lang="pt-BR" sz="2200" dirty="0" smtClean="0">
                <a:latin typeface="Arial" pitchFamily="34" charset="0"/>
                <a:cs typeface="Arial" pitchFamily="34" charset="0"/>
              </a:rPr>
              <a:t>Consumo de produto alcoólico em mL por paciente-dia, e unidades* que enviaram informações, agosto/13 a julho/14 . Estado de S. Paulo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2844" y="5770923"/>
            <a:ext cx="871543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Avaliação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Observa-se que no início do projeto somente 82 enviaram informações .  A partir de Janeiro/14 observa-se que todas as unidades passam a encaminhar os dados de forma regular.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8429684" cy="421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14282" y="5357826"/>
            <a:ext cx="87154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*Total de Unidades  N =  94</a:t>
            </a:r>
            <a:endParaRPr lang="pt-BR" sz="12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8715404" y="6488668"/>
            <a:ext cx="428596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12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908" y="71414"/>
            <a:ext cx="9144000" cy="1214446"/>
          </a:xfrm>
        </p:spPr>
        <p:txBody>
          <a:bodyPr>
            <a:normAutofit/>
          </a:bodyPr>
          <a:lstStyle/>
          <a:p>
            <a:pPr algn="l"/>
            <a:r>
              <a:rPr lang="pt-BR" sz="2200" dirty="0" smtClean="0">
                <a:latin typeface="Arial" pitchFamily="34" charset="0"/>
                <a:cs typeface="Arial" pitchFamily="34" charset="0"/>
              </a:rPr>
              <a:t>Consumo de produto alcoólico de agosto/13 a julho/14 e média agregada em todas as unidades*. Estado de São Paulo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17" y="1214422"/>
            <a:ext cx="884820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142844" y="6007262"/>
            <a:ext cx="871543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Avaliação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A média agregada, ou seja,  consumo total de produto alcoólico no período, dividido pelo total de pacientes-dia foi de 24,46 mL/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pac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.dia.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358214" y="2214554"/>
            <a:ext cx="71438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24,46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71406" y="5580893"/>
            <a:ext cx="89297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*Total de Unidades  N =  94</a:t>
            </a:r>
            <a:endParaRPr lang="pt-BR" sz="1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715404" y="6488668"/>
            <a:ext cx="428596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13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06" y="71414"/>
            <a:ext cx="8501122" cy="1214446"/>
          </a:xfrm>
        </p:spPr>
        <p:txBody>
          <a:bodyPr>
            <a:normAutofit/>
          </a:bodyPr>
          <a:lstStyle/>
          <a:p>
            <a:pPr algn="l"/>
            <a:r>
              <a:rPr lang="pt-BR" sz="2000" dirty="0" smtClean="0">
                <a:latin typeface="Arial" pitchFamily="34" charset="0"/>
                <a:cs typeface="Arial" pitchFamily="34" charset="0"/>
              </a:rPr>
              <a:t>Consumo de produto alcoólico mL/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pac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.dia em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Unidades de Terapia Intensiva*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comparadas por tipo de instituição, agosto/13 a julho/14. Estado de São Paulo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42844" y="6150138"/>
            <a:ext cx="857256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Avaliação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nas UTIS de hospitais Privados o consumo de produto alcoólico foi maior em todos em meses do período.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2844" y="5572140"/>
            <a:ext cx="87154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*UTI Hospitais Privados N = 39                        *UTI Hospitais Públicos/Filantrópicos N = 28</a:t>
            </a:r>
            <a:endParaRPr lang="pt-BR" sz="12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43024"/>
            <a:ext cx="8448574" cy="422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8715404" y="6488668"/>
            <a:ext cx="428596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14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06" y="-71462"/>
            <a:ext cx="8786874" cy="1214446"/>
          </a:xfrm>
        </p:spPr>
        <p:txBody>
          <a:bodyPr>
            <a:normAutofit/>
          </a:bodyPr>
          <a:lstStyle/>
          <a:p>
            <a:pPr algn="l"/>
            <a:r>
              <a:rPr lang="pt-BR" sz="2000" dirty="0" smtClean="0">
                <a:latin typeface="Arial" pitchFamily="34" charset="0"/>
                <a:cs typeface="Arial" pitchFamily="34" charset="0"/>
              </a:rPr>
              <a:t>Consumo de produto alcoólico mL/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pac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.dia em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Enfermarias*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comparadas por tipo de instituição, agosto/13 a julho/14. Estado de São Paulo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14282" y="5786454"/>
            <a:ext cx="857256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Avaliação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Nas Enfermarias de hospitais Privados  nota-se um consumo de produto alcoólico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muito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maior do que nos hospitais Públicos/Filantrópicos em todos os meses do período.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8476925" cy="424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142844" y="5264363"/>
            <a:ext cx="84296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*Enf. Hospitais Privados N = 12                      *Enf. Hospitais Públicos/Filantrópicos N = 15</a:t>
            </a:r>
            <a:endParaRPr lang="pt-BR" sz="12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8715404" y="6488668"/>
            <a:ext cx="428596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15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214282" y="142852"/>
            <a:ext cx="8715436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Comparação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da</a:t>
            </a: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distribuição em percentis do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consumo de produto alcoólico nas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Unidades de Terapia Intensiva*</a:t>
            </a: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ea typeface="+mj-ea"/>
                <a:cs typeface="Arial" pitchFamily="34" charset="0"/>
              </a:rPr>
              <a:t> no mês de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agosto/13 (inicial) </a:t>
            </a:r>
            <a:r>
              <a:rPr lang="pt-BR" sz="2000" dirty="0" smtClean="0">
                <a:latin typeface="Arial" pitchFamily="34" charset="0"/>
                <a:ea typeface="+mj-ea"/>
                <a:cs typeface="Arial" pitchFamily="34" charset="0"/>
              </a:rPr>
              <a:t>e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julho/14 (final). Estado de São Paulo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8501122" cy="406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71406" y="5863256"/>
            <a:ext cx="9001188" cy="877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700" b="1" dirty="0" smtClean="0">
                <a:latin typeface="Arial" pitchFamily="34" charset="0"/>
                <a:cs typeface="Arial" pitchFamily="34" charset="0"/>
              </a:rPr>
              <a:t>Avaliação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: Observa-se um aumento de produto alcoólico em todos os percentis quando se compara o início e final do período avaliado. No entanto, a mediana de 27,67 mL/</a:t>
            </a:r>
            <a:r>
              <a:rPr lang="pt-BR" sz="1700" dirty="0" err="1" smtClean="0">
                <a:latin typeface="Arial" pitchFamily="34" charset="0"/>
                <a:cs typeface="Arial" pitchFamily="34" charset="0"/>
              </a:rPr>
              <a:t>pac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.dia      (em julho/14) está muito próxima do </a:t>
            </a:r>
            <a:r>
              <a:rPr lang="pt-BR" sz="1700" b="1" dirty="0" smtClean="0">
                <a:latin typeface="Arial" pitchFamily="34" charset="0"/>
                <a:cs typeface="Arial" pitchFamily="34" charset="0"/>
              </a:rPr>
              <a:t>mínimo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 preconizado pela OMS (20 mL/</a:t>
            </a:r>
            <a:r>
              <a:rPr lang="pt-BR" sz="1700" dirty="0" err="1" smtClean="0">
                <a:latin typeface="Arial" pitchFamily="34" charset="0"/>
                <a:cs typeface="Arial" pitchFamily="34" charset="0"/>
              </a:rPr>
              <a:t>pac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.dia).</a:t>
            </a:r>
            <a:endParaRPr lang="pt-BR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85720" y="5366579"/>
            <a:ext cx="85011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*Unidades de Terapia Intensiva  N = 67                      </a:t>
            </a:r>
            <a:endParaRPr lang="pt-BR" sz="12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8715404" y="6488668"/>
            <a:ext cx="428596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16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214282" y="142852"/>
            <a:ext cx="8715436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Comparação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da</a:t>
            </a: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distribuição em percentis do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consumo de produto alcoólico nas </a:t>
            </a:r>
            <a:r>
              <a:rPr lang="pt-BR" sz="2000" b="1" noProof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Enfermarias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ea typeface="+mj-ea"/>
                <a:cs typeface="Arial" pitchFamily="34" charset="0"/>
              </a:rPr>
              <a:t> no mês de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agosto/13 (inicial) </a:t>
            </a:r>
            <a:r>
              <a:rPr lang="pt-BR" sz="2000" dirty="0" smtClean="0">
                <a:latin typeface="Arial" pitchFamily="34" charset="0"/>
                <a:ea typeface="+mj-ea"/>
                <a:cs typeface="Arial" pitchFamily="34" charset="0"/>
              </a:rPr>
              <a:t>e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julho/14 (final). Estado de São Paulo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1406" y="5715016"/>
            <a:ext cx="907259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Avaliação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Observa-se pequeno aumento de produto alcoólico em todos os percentis no final do período avaliado. No entanto, a mediana de 13,87 mL/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pac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.dia (em julho/14) está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muito abaixo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mínimo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preconizado pela OMS (20 mL/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pac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.dia).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1498691"/>
            <a:ext cx="8220101" cy="393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285720" y="5366579"/>
            <a:ext cx="85011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*Enfermarias N = 27                      </a:t>
            </a:r>
            <a:endParaRPr lang="pt-BR" sz="12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8715404" y="6488668"/>
            <a:ext cx="428596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17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24"/>
            <a:ext cx="9144000" cy="50006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200" b="1" dirty="0" smtClean="0">
                <a:latin typeface="Arial" pitchFamily="34" charset="0"/>
                <a:cs typeface="Arial" pitchFamily="34" charset="0"/>
              </a:rPr>
            </a:br>
            <a:r>
              <a:rPr lang="pt-BR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200" b="1" dirty="0" smtClean="0">
                <a:latin typeface="Arial" pitchFamily="34" charset="0"/>
                <a:cs typeface="Arial" pitchFamily="34" charset="0"/>
              </a:rPr>
            </a:b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Grupo de Trabalho Interinstitucional</a:t>
            </a:r>
            <a:r>
              <a:rPr lang="pt-BR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i="1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7158" y="928670"/>
            <a:ext cx="7715304" cy="5715040"/>
          </a:xfrm>
        </p:spPr>
        <p:txBody>
          <a:bodyPr/>
          <a:lstStyle/>
          <a:p>
            <a:pPr algn="l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Adriana Maria da Silva Felix - </a:t>
            </a:r>
            <a:r>
              <a:rPr lang="pt-BR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HCor</a:t>
            </a:r>
            <a:endParaRPr lang="pt-BR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Cassia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Eveline </a:t>
            </a:r>
            <a:r>
              <a:rPr lang="pt-B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Pedrizzo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- </a:t>
            </a:r>
            <a:r>
              <a:rPr lang="pt-BR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Santa Casa São Paulo</a:t>
            </a:r>
          </a:p>
          <a:p>
            <a:pPr algn="l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Geraldine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Madalosso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S</a:t>
            </a:r>
            <a:r>
              <a:rPr lang="pt-BR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ES/CCD/CVE/</a:t>
            </a:r>
            <a:r>
              <a:rPr lang="pt-BR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Dvhosp</a:t>
            </a:r>
            <a:endParaRPr lang="pt-BR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Glaucia F. </a:t>
            </a:r>
            <a:r>
              <a:rPr lang="pt-B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Varkulja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pt-BR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Hospital Santa Catarina</a:t>
            </a:r>
          </a:p>
          <a:p>
            <a:pPr algn="l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Julia </a:t>
            </a:r>
            <a:r>
              <a:rPr lang="pt-B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Yaeko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Kawagoe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pt-BR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Hospital Albert Einstein</a:t>
            </a:r>
          </a:p>
          <a:p>
            <a:pPr algn="l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Marcia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Vanusa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Fernandes – </a:t>
            </a:r>
            <a:r>
              <a:rPr lang="pt-BR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Hospital Estadual Ipiranga</a:t>
            </a:r>
          </a:p>
          <a:p>
            <a:pPr algn="l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Maria Clara </a:t>
            </a:r>
            <a:r>
              <a:rPr lang="pt-B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Padoveze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pt-BR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EEUSP</a:t>
            </a:r>
          </a:p>
          <a:p>
            <a:pPr algn="l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Priscila Gonçalves - </a:t>
            </a:r>
            <a:r>
              <a:rPr lang="pt-BR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Hospital Albert Einstein</a:t>
            </a:r>
          </a:p>
          <a:p>
            <a:pPr algn="l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Renata </a:t>
            </a:r>
            <a:r>
              <a:rPr lang="pt-B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Fagnani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pt-BR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UNICAMP</a:t>
            </a:r>
          </a:p>
          <a:p>
            <a:pPr algn="l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Renata Lobo – </a:t>
            </a:r>
            <a:r>
              <a:rPr lang="pt-BR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HCFMUSP / Hospital Sírio Libanês</a:t>
            </a:r>
          </a:p>
          <a:p>
            <a:pPr algn="l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Ruth  </a:t>
            </a:r>
            <a:r>
              <a:rPr lang="pt-B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N.T.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Turrini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pt-BR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EEUSP</a:t>
            </a:r>
          </a:p>
          <a:p>
            <a:pPr algn="l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Silvia Alice Ferreira - </a:t>
            </a:r>
            <a:r>
              <a:rPr lang="pt-BR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SES/CCD/CVE/</a:t>
            </a:r>
            <a:r>
              <a:rPr lang="pt-BR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Dvhosp</a:t>
            </a:r>
            <a:endParaRPr lang="pt-BR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Simone </a:t>
            </a:r>
            <a:r>
              <a:rPr lang="pt-B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Altobello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pt-BR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Santa Casa São Paulo</a:t>
            </a:r>
          </a:p>
          <a:p>
            <a:pPr algn="l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Simone Assis Nunes - </a:t>
            </a:r>
            <a:r>
              <a:rPr lang="pt-BR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EEUSP</a:t>
            </a:r>
          </a:p>
          <a:p>
            <a:pPr algn="l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Yara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Y. </a:t>
            </a:r>
            <a:r>
              <a:rPr lang="pt-B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Yassuda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pt-BR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SES/CCD/CVE/</a:t>
            </a:r>
            <a:r>
              <a:rPr lang="pt-BR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Dvhosp</a:t>
            </a:r>
            <a:endParaRPr lang="pt-BR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v"/>
            </a:pPr>
            <a:endParaRPr lang="pt-B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14876" y="1714488"/>
            <a:ext cx="4214842" cy="3590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ANEXO 5  </a:t>
            </a:r>
          </a:p>
          <a:p>
            <a:pPr algn="ctr">
              <a:lnSpc>
                <a:spcPct val="150000"/>
              </a:lnSpc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Questionário de percepção e conhecimento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4161208" cy="5379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8715404" y="6488668"/>
            <a:ext cx="428596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18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251520" y="2714620"/>
            <a:ext cx="8136904" cy="2500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292748" y="1340198"/>
            <a:ext cx="8136904" cy="1302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44" y="142860"/>
            <a:ext cx="8501122" cy="1143000"/>
          </a:xfrm>
        </p:spPr>
        <p:txBody>
          <a:bodyPr>
            <a:noAutofit/>
          </a:bodyPr>
          <a:lstStyle/>
          <a:p>
            <a:pPr algn="l"/>
            <a:r>
              <a:rPr lang="pt-BR" sz="2000" dirty="0" smtClean="0">
                <a:latin typeface="Arial" pitchFamily="34" charset="0"/>
                <a:cs typeface="Arial" pitchFamily="34" charset="0"/>
              </a:rPr>
              <a:t>Questionários respondidos nas Etapa 2 e 4. Capacitações e Profissionais capacitados no período agosto/13 a julho/14. Estado de São Paulo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228184" y="1353909"/>
            <a:ext cx="214314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Etapa 2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Diagrama 8"/>
          <p:cNvGraphicFramePr/>
          <p:nvPr/>
        </p:nvGraphicFramePr>
        <p:xfrm>
          <a:off x="0" y="3071834"/>
          <a:ext cx="8643998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tângulo 9"/>
          <p:cNvSpPr/>
          <p:nvPr/>
        </p:nvSpPr>
        <p:spPr>
          <a:xfrm>
            <a:off x="6228184" y="3676474"/>
            <a:ext cx="2160240" cy="609782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3792" tIns="113792" rIns="113792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kern="1200" dirty="0" smtClean="0">
                <a:latin typeface="Arial" pitchFamily="34" charset="0"/>
                <a:cs typeface="Arial" pitchFamily="34" charset="0"/>
              </a:rPr>
              <a:t>Profissionais capacitados </a:t>
            </a:r>
            <a:endParaRPr lang="pt-BR" sz="2000" b="1" kern="1200" dirty="0"/>
          </a:p>
        </p:txBody>
      </p:sp>
      <p:grpSp>
        <p:nvGrpSpPr>
          <p:cNvPr id="11" name="Grupo 10"/>
          <p:cNvGrpSpPr/>
          <p:nvPr/>
        </p:nvGrpSpPr>
        <p:grpSpPr>
          <a:xfrm>
            <a:off x="285720" y="1571612"/>
            <a:ext cx="2286016" cy="928694"/>
            <a:chOff x="6243263" y="1939964"/>
            <a:chExt cx="2124541" cy="91467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Retângulo de cantos arredondados 11"/>
            <p:cNvSpPr/>
            <p:nvPr/>
          </p:nvSpPr>
          <p:spPr>
            <a:xfrm>
              <a:off x="6243263" y="1939964"/>
              <a:ext cx="2124541" cy="914673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7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ângulo 12"/>
            <p:cNvSpPr/>
            <p:nvPr/>
          </p:nvSpPr>
          <p:spPr>
            <a:xfrm>
              <a:off x="6243263" y="1939964"/>
              <a:ext cx="2124541" cy="6097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kern="1200" dirty="0" smtClean="0">
                  <a:latin typeface="Arial" pitchFamily="34" charset="0"/>
                  <a:cs typeface="Arial" pitchFamily="34" charset="0"/>
                </a:rPr>
                <a:t>Questionários respondidos</a:t>
              </a:r>
              <a:endParaRPr lang="pt-BR" sz="2000" b="1" kern="1200" dirty="0"/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6228184" y="2711231"/>
            <a:ext cx="21420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Etapa 4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 rot="20244568">
            <a:off x="2845173" y="1857364"/>
            <a:ext cx="664082" cy="440456"/>
            <a:chOff x="3064220" y="633196"/>
            <a:chExt cx="664082" cy="440456"/>
          </a:xfr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Seta para a direita 15"/>
            <p:cNvSpPr/>
            <p:nvPr/>
          </p:nvSpPr>
          <p:spPr>
            <a:xfrm rot="1471971">
              <a:off x="3064220" y="633196"/>
              <a:ext cx="664082" cy="44045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eta para a direita 4"/>
            <p:cNvSpPr/>
            <p:nvPr/>
          </p:nvSpPr>
          <p:spPr>
            <a:xfrm rot="1471971">
              <a:off x="3070184" y="693854"/>
              <a:ext cx="531945" cy="264274"/>
            </a:xfrm>
            <a:prstGeom prst="rect">
              <a:avLst/>
            </a:prstGeom>
            <a:grpFill/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800" kern="120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3643306" y="1714489"/>
            <a:ext cx="1785950" cy="785817"/>
            <a:chOff x="937602" y="964155"/>
            <a:chExt cx="1769107" cy="880349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Retângulo de cantos arredondados 19"/>
            <p:cNvSpPr/>
            <p:nvPr/>
          </p:nvSpPr>
          <p:spPr>
            <a:xfrm>
              <a:off x="937602" y="964155"/>
              <a:ext cx="1769107" cy="880349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60000"/>
                <a:lumOff val="40000"/>
              </a:schemeClr>
            </a:solidFill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tângulo 20"/>
            <p:cNvSpPr/>
            <p:nvPr/>
          </p:nvSpPr>
          <p:spPr>
            <a:xfrm>
              <a:off x="963387" y="989939"/>
              <a:ext cx="1717537" cy="8287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algn="ctr">
                <a:buFont typeface="Arial" pitchFamily="34" charset="0"/>
                <a:buChar char="•"/>
              </a:pPr>
              <a:r>
                <a:rPr lang="pt-BR" sz="2800" b="1" dirty="0" smtClean="0">
                  <a:latin typeface="Arial" pitchFamily="34" charset="0"/>
                  <a:cs typeface="Arial" pitchFamily="34" charset="0"/>
                </a:rPr>
                <a:t> 3.402</a:t>
              </a:r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71406" y="5572140"/>
            <a:ext cx="907259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Avaliação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Existe grande dificuldade na adesão dos profissionais para responder os questionários demonstrado pelo menor número de questionários respondidos na Etapa 4. Chamamos a atenção para a quantidade de profissionais que foram capacitados no período (6230).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715404" y="6488668"/>
            <a:ext cx="428596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19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20" y="357166"/>
            <a:ext cx="7786742" cy="11695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363" indent="-360363">
              <a:spcAft>
                <a:spcPts val="1200"/>
              </a:spcAft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Foram avaliadas somente as questões 6 e 8 do questionário.</a:t>
            </a:r>
          </a:p>
          <a:p>
            <a:pPr marL="360363" indent="-360363">
              <a:spcAft>
                <a:spcPts val="1200"/>
              </a:spcAft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 questão 6 tinha como objetivo avaliar a PERCEPÇÃO do profissional para as questões que envolvem Higiene de Mãos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 cstate="print"/>
          <a:srcRect b="3077"/>
          <a:stretch>
            <a:fillRect/>
          </a:stretch>
        </p:blipFill>
        <p:spPr bwMode="auto">
          <a:xfrm>
            <a:off x="755982" y="1928802"/>
            <a:ext cx="694422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8715404" y="6488668"/>
            <a:ext cx="428596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20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14282" y="142876"/>
            <a:ext cx="8358246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Avaliação de 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Percepção </a:t>
            </a:r>
            <a:r>
              <a:rPr kumimoji="0" lang="pt-B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dos</a:t>
            </a:r>
            <a:r>
              <a:rPr kumimoji="0" lang="pt-BR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profissionais, consideradas as respostas 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“concordo” e “concordo totalmente”</a:t>
            </a:r>
            <a:r>
              <a:rPr kumimoji="0" lang="pt-BR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comparadas em relação à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Etapa 2 e 4. Período agosto/13 a julho/14. </a:t>
            </a:r>
            <a:r>
              <a:rPr lang="pt-BR" sz="2000" dirty="0" smtClean="0">
                <a:latin typeface="Arial" pitchFamily="34" charset="0"/>
                <a:ea typeface="+mj-ea"/>
                <a:cs typeface="Arial" pitchFamily="34" charset="0"/>
              </a:rPr>
              <a:t>Estado de S. Paulo.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285852" y="1785926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14282" y="5863256"/>
            <a:ext cx="857256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Avaliação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não se observa diferença significa de percepção dos profissionais quando se compara o início e final do período. As resposta das questões 4 e 5 refletem a necessidade de se dar mais atenção a estes itens</a:t>
            </a:r>
            <a:r>
              <a:rPr lang="pt-BR" dirty="0" smtClean="0"/>
              <a:t>. 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361581"/>
            <a:ext cx="9038637" cy="435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8715404" y="6488668"/>
            <a:ext cx="428596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21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20" y="357166"/>
            <a:ext cx="7786742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363" indent="-360363">
              <a:spcAft>
                <a:spcPts val="1200"/>
              </a:spcAft>
              <a:buBlip>
                <a:blip r:embed="rId2"/>
              </a:buBlip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 questão 8 tinha como objetivo avaliar o CONHECIMENTO do profissional para as questões que envolvem Higiene de Mãos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0"/>
            <a:ext cx="7317677" cy="491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8715404" y="6488668"/>
            <a:ext cx="428596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22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214282" y="-71462"/>
            <a:ext cx="8715436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Avaliação de 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Conhecimento </a:t>
            </a:r>
            <a:r>
              <a:rPr kumimoji="0" lang="pt-B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dos</a:t>
            </a:r>
            <a:r>
              <a:rPr kumimoji="0" lang="pt-BR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profissionais,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”</a:t>
            </a:r>
            <a:r>
              <a:rPr kumimoji="0" lang="pt-BR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comparadas em relação à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Etapa 2 e 4. Período agosto/13 a julho/14. </a:t>
            </a:r>
            <a:r>
              <a:rPr lang="pt-BR" sz="2000" dirty="0" smtClean="0">
                <a:latin typeface="Arial" pitchFamily="34" charset="0"/>
                <a:ea typeface="+mj-ea"/>
                <a:cs typeface="Arial" pitchFamily="34" charset="0"/>
              </a:rPr>
              <a:t>Estado de S. Paulo.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85720" y="5863256"/>
            <a:ext cx="857256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Avaliação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Chamamos a atenção para a questão 2. Observa-se que mesmo após a capacitação somente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54,12 %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dos profissionais acreditam na eficácia do produto alcoólico.</a:t>
            </a:r>
            <a:endParaRPr lang="pt-B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26375" cy="439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e 4"/>
          <p:cNvSpPr/>
          <p:nvPr/>
        </p:nvSpPr>
        <p:spPr>
          <a:xfrm>
            <a:off x="2000232" y="2357430"/>
            <a:ext cx="1428760" cy="157163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715404" y="6488668"/>
            <a:ext cx="428596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23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499992" y="2132856"/>
            <a:ext cx="4644008" cy="31700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ANEXO 6  </a:t>
            </a:r>
          </a:p>
          <a:p>
            <a:pPr algn="ctr">
              <a:lnSpc>
                <a:spcPct val="150000"/>
              </a:lnSpc>
            </a:pP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Avaliação de Estrutura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4289"/>
            <a:ext cx="4752528" cy="528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8715404" y="6488668"/>
            <a:ext cx="428596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24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285720" y="785794"/>
            <a:ext cx="8358246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2844" y="142852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Avaliação de estrutura básica para higienização de mãos, comparadas em relação à Etapa 2 e 4. Período agosto/13 a julho/14. Estado de S. Paulo. 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214422"/>
            <a:ext cx="8918661" cy="428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ângulo 8"/>
          <p:cNvSpPr/>
          <p:nvPr/>
        </p:nvSpPr>
        <p:spPr>
          <a:xfrm>
            <a:off x="114571" y="5131370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N=94 unidades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14282" y="5786454"/>
            <a:ext cx="857256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Avaliação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Observa-se que pelo menos 75% das unidades participantes apresentam estrutura mínima no início do Projeto. Ao final do projeto quase 100% das unidades apresentam estrutura mínima necessária.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715404" y="6488668"/>
            <a:ext cx="428596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25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285720" y="785794"/>
            <a:ext cx="8358246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20" y="1685937"/>
            <a:ext cx="61722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4000496" y="2928934"/>
            <a:ext cx="1285884" cy="46166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  <a:sym typeface="Wingdings 3"/>
              </a:rPr>
              <a:t></a:t>
            </a:r>
            <a:r>
              <a:rPr lang="pt-BR" sz="2400" b="1" dirty="0" smtClean="0">
                <a:sym typeface="Wingdings 3"/>
              </a:rPr>
              <a:t> 6,6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%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4282" y="720850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Número de pias existentes nas unidades* comparadas em relação à Etapa 2 e 4. Período agosto/13 a julho/14. Estado de S. Paulo. 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4282" y="5786454"/>
            <a:ext cx="857256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Avaliação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Observa-se aumento percentual de 6,6% de pias quando se comparam as etapas inicial e final. 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289430" y="5143512"/>
            <a:ext cx="1648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*N=94 unidades</a:t>
            </a:r>
            <a:endParaRPr lang="pt-BR" sz="16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8715404" y="6488668"/>
            <a:ext cx="428596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26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285720" y="785794"/>
            <a:ext cx="8358246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80010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42876" y="5863256"/>
            <a:ext cx="871540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Avaliação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Observa-se que na Etapa 2 pelo menos 81% das unidades já apresentavam conformidade para todos os itens avaliados, ficando próximos de100% na Etapa 4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42844" y="142852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Avaliação de estrutura para higienização de mãos nas pias das unidades*,  comparadas em relação à Etapa 2 e 4. Período agosto/13 a julho/14. Estado de S. Paulo. 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43199" y="5417122"/>
            <a:ext cx="1648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*N=94 unidades</a:t>
            </a:r>
            <a:endParaRPr lang="pt-BR" sz="16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715404" y="6488668"/>
            <a:ext cx="428596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27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3"/>
          <p:cNvGraphicFramePr>
            <a:graphicFrameLocks/>
          </p:cNvGraphicFramePr>
          <p:nvPr/>
        </p:nvGraphicFramePr>
        <p:xfrm>
          <a:off x="357158" y="1214422"/>
          <a:ext cx="6286544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7000891" y="1214422"/>
            <a:ext cx="1796461" cy="4071966"/>
            <a:chOff x="4450738" y="-76451"/>
            <a:chExt cx="2016458" cy="4357718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4527858" y="-76451"/>
              <a:ext cx="1939338" cy="4357718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innerShdw blurRad="114300">
                <a:prstClr val="black"/>
              </a:innerShdw>
            </a:effectLst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tângulo 5"/>
            <p:cNvSpPr/>
            <p:nvPr/>
          </p:nvSpPr>
          <p:spPr>
            <a:xfrm>
              <a:off x="4450738" y="0"/>
              <a:ext cx="2016458" cy="13523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9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Hospitais que finalizaram implantação</a:t>
              </a:r>
              <a:endParaRPr lang="pt-BR" sz="19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upo 9"/>
          <p:cNvGrpSpPr/>
          <p:nvPr/>
        </p:nvGrpSpPr>
        <p:grpSpPr>
          <a:xfrm>
            <a:off x="7137351" y="3425792"/>
            <a:ext cx="1578053" cy="789026"/>
            <a:chOff x="4577390" y="1535294"/>
            <a:chExt cx="1578053" cy="789026"/>
          </a:xfrm>
        </p:grpSpPr>
        <p:sp>
          <p:nvSpPr>
            <p:cNvPr id="11" name="Retângulo de cantos arredondados 10"/>
            <p:cNvSpPr/>
            <p:nvPr/>
          </p:nvSpPr>
          <p:spPr>
            <a:xfrm>
              <a:off x="4577390" y="1535294"/>
              <a:ext cx="1578053" cy="789026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600500" y="1558404"/>
              <a:ext cx="1531833" cy="742806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4000" b="1" dirty="0" smtClean="0">
                  <a:solidFill>
                    <a:prstClr val="white"/>
                  </a:solidFill>
                </a:rPr>
                <a:t>73</a:t>
              </a:r>
              <a:endParaRPr lang="pt-BR" sz="4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CaixaDeTexto 9"/>
          <p:cNvSpPr txBox="1">
            <a:spLocks noChangeArrowheads="1"/>
          </p:cNvSpPr>
          <p:nvPr/>
        </p:nvSpPr>
        <p:spPr bwMode="auto">
          <a:xfrm>
            <a:off x="-71438" y="71414"/>
            <a:ext cx="942975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>
                <a:latin typeface="Arial" pitchFamily="34" charset="0"/>
              </a:rPr>
              <a:t>Projeto</a:t>
            </a:r>
            <a:r>
              <a:rPr lang="pt-BR" sz="2800" b="1" i="1" dirty="0">
                <a:latin typeface="Arial" pitchFamily="34" charset="0"/>
              </a:rPr>
              <a:t> </a:t>
            </a:r>
            <a:r>
              <a:rPr lang="pt-BR" sz="2800" b="1" dirty="0">
                <a:latin typeface="Arial" pitchFamily="34" charset="0"/>
              </a:rPr>
              <a:t>“Mãos limpas são mãos mais seguras” Período </a:t>
            </a:r>
            <a:r>
              <a:rPr lang="pt-BR" sz="2800" b="1" dirty="0" smtClean="0">
                <a:latin typeface="Arial" pitchFamily="34" charset="0"/>
              </a:rPr>
              <a:t>2013-2014</a:t>
            </a:r>
            <a:endParaRPr lang="pt-BR" sz="2800" b="1" dirty="0">
              <a:latin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85720" y="5720380"/>
            <a:ext cx="871543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Em 2013 foram realizadas 05 capacitações regionalizadas dirigidas a profissionais com interesse em implantar o Projeto. Foram capacitados 285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profissionais.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Dos 111 hospitais que aderiram somente 73 finalizaram a implantação.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786810" y="6488668"/>
            <a:ext cx="357190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500034" y="2214554"/>
            <a:ext cx="8358246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41" y="1928802"/>
            <a:ext cx="52101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4071934" y="3357562"/>
            <a:ext cx="1143008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  <a:sym typeface="Wingdings 3"/>
              </a:rPr>
              <a:t> 24,3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%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4282" y="571480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Número de dispensadores de produto alcoólico existentes nas unidades* comparadas em relação à Etapa 2 e 4. Período agosto/13 a julho/14. Estado de S. Paulo. 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4282" y="5783065"/>
            <a:ext cx="857256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Avaliação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Observa-se aumento percentual de 24,3% de dispensadores quando se comparam as etapas inicial e final. 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423594" y="4929198"/>
            <a:ext cx="2505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*N=94 unidades</a:t>
            </a:r>
            <a:endParaRPr lang="pt-BR" sz="16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8715404" y="6488668"/>
            <a:ext cx="428596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28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285720" y="785794"/>
            <a:ext cx="8358246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61150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142844" y="198759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Avaliação de estrutura para higienização de mãos nos dispensadores de produto alcoólico das unidades*,  comparadas em relação à Etapa 2 e 4. Período agosto/13 a julho/14. Estado de S. Paulo. 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428728" y="5214950"/>
            <a:ext cx="2505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*N=94 unidades</a:t>
            </a:r>
            <a:endParaRPr lang="pt-BR" sz="1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42876" y="5863256"/>
            <a:ext cx="871540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Avaliação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Observa-se pouca diferença de conformidade em relação aos itens avaliados para as duas etapas, estando próximos de 100%.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8715404" y="6488668"/>
            <a:ext cx="428596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29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0034" y="2857496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Blip>
                <a:blip r:embed="rId2"/>
              </a:buBlip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 Parte 3 – Conclusão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643966" y="6488668"/>
            <a:ext cx="500034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30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14282" y="928670"/>
            <a:ext cx="8786843" cy="5429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base">
              <a:lnSpc>
                <a:spcPct val="110000"/>
              </a:lnSpc>
              <a:spcAft>
                <a:spcPct val="0"/>
              </a:spcAft>
              <a:buBlip>
                <a:blip r:embed="rId2"/>
              </a:buBlip>
              <a:defRPr/>
            </a:pPr>
            <a:r>
              <a:rPr lang="pt-BR" sz="2200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Houve aumento no uso de produto alcoólico, nas UTI e Enfermarias, quando se compara agosto de 2013 e julho de 2014 (percentil 50), sendo que o aumento maior se deu nas UTI.</a:t>
            </a:r>
          </a:p>
          <a:p>
            <a:pPr marL="342900" indent="-342900" fontAlgn="base">
              <a:lnSpc>
                <a:spcPct val="110000"/>
              </a:lnSpc>
              <a:spcAft>
                <a:spcPct val="0"/>
              </a:spcAft>
              <a:defRPr/>
            </a:pPr>
            <a:endParaRPr lang="pt-BR" sz="2800" b="1" kern="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indent="-342900" fontAlgn="base">
              <a:lnSpc>
                <a:spcPct val="110000"/>
              </a:lnSpc>
              <a:spcAft>
                <a:spcPct val="0"/>
              </a:spcAft>
              <a:defRPr/>
            </a:pPr>
            <a:r>
              <a:rPr lang="pt-BR" sz="2800" b="1" kern="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endParaRPr lang="pt-BR" sz="2800" b="1" kern="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indent="-342900" fontAlgn="base">
              <a:lnSpc>
                <a:spcPct val="110000"/>
              </a:lnSpc>
              <a:spcAft>
                <a:spcPct val="0"/>
              </a:spcAft>
              <a:defRPr/>
            </a:pPr>
            <a:r>
              <a:rPr lang="pt-BR" sz="2800" b="1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</a:t>
            </a:r>
          </a:p>
          <a:p>
            <a:pPr marL="34290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3200" b="1" kern="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3200" b="1" kern="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3200" b="1" kern="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pt-BR" sz="2800" b="1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Avaliação do Consumo de Produto Alcoólico 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14282" y="4286256"/>
            <a:ext cx="8715436" cy="2492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2200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Apesar do aumento observado, consideramos que o consumo de produto alcoólico ao final do projeto ainda é muito baixo (</a:t>
            </a:r>
            <a:r>
              <a:rPr lang="pt-BR" sz="2200" b="1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mínimo</a:t>
            </a:r>
            <a:r>
              <a:rPr lang="pt-BR" sz="2200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preconizado pela OMS = 20 mL/</a:t>
            </a:r>
            <a:r>
              <a:rPr lang="pt-BR" sz="2200" kern="0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pac</a:t>
            </a:r>
            <a:r>
              <a:rPr lang="pt-BR" sz="2200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.dia).</a:t>
            </a:r>
          </a:p>
          <a:p>
            <a:endParaRPr lang="pt-BR" sz="2200" kern="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pt-BR" sz="2200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É necessário que cada serviço identifique os motivos da baixa adesão ao uso do produto alcoólico</a:t>
            </a:r>
            <a:r>
              <a:rPr lang="pt-BR" sz="2400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. </a:t>
            </a:r>
            <a:r>
              <a:rPr lang="pt-BR" sz="2200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Um dos grandes problemas conhecidos é a qualidade do produto alcoólico oferecido.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335785"/>
            <a:ext cx="7219971" cy="145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DeTexto 12"/>
          <p:cNvSpPr txBox="1"/>
          <p:nvPr/>
        </p:nvSpPr>
        <p:spPr>
          <a:xfrm>
            <a:off x="8715404" y="6488668"/>
            <a:ext cx="428596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31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14282" y="928670"/>
            <a:ext cx="8786843" cy="5429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base">
              <a:lnSpc>
                <a:spcPct val="110000"/>
              </a:lnSpc>
              <a:spcAft>
                <a:spcPct val="0"/>
              </a:spcAft>
              <a:buBlip>
                <a:blip r:embed="rId2"/>
              </a:buBlip>
              <a:defRPr/>
            </a:pPr>
            <a:r>
              <a:rPr lang="pt-BR" sz="2400" b="1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Percepção</a:t>
            </a:r>
            <a:r>
              <a:rPr lang="pt-BR" sz="2400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</a:t>
            </a:r>
          </a:p>
          <a:p>
            <a:pPr marL="800100" lvl="1" indent="-342900" fontAlgn="base">
              <a:lnSpc>
                <a:spcPct val="110000"/>
              </a:lnSpc>
              <a:spcAft>
                <a:spcPct val="0"/>
              </a:spcAft>
              <a:buBlip>
                <a:blip r:embed="rId2"/>
              </a:buBlip>
              <a:defRPr/>
            </a:pPr>
            <a:r>
              <a:rPr lang="pt-BR" sz="2400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Os dois itens que na percepção dos profissionais merecem mais atenção foram:</a:t>
            </a:r>
          </a:p>
          <a:p>
            <a:pPr marL="1257300" lvl="2" indent="-342900" fontAlgn="base">
              <a:lnSpc>
                <a:spcPct val="110000"/>
              </a:lnSpc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pt-BR" sz="2000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Envolvimento dos pacientes e</a:t>
            </a:r>
          </a:p>
          <a:p>
            <a:pPr marL="1257300" lvl="2" indent="-342900" fontAlgn="base">
              <a:lnSpc>
                <a:spcPct val="110000"/>
              </a:lnSpc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pt-BR" sz="2000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Retorno aos profissionais de saúde quanto ao desempenho na higienização das mãos para o setor/unidade</a:t>
            </a:r>
          </a:p>
          <a:p>
            <a:pPr marL="1257300" lvl="2" indent="-342900" fontAlgn="base">
              <a:lnSpc>
                <a:spcPct val="110000"/>
              </a:lnSpc>
              <a:spcAft>
                <a:spcPct val="0"/>
              </a:spcAft>
              <a:defRPr/>
            </a:pPr>
            <a:endParaRPr lang="pt-BR" sz="2400" kern="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257300" lvl="2" indent="-342900" fontAlgn="base">
              <a:lnSpc>
                <a:spcPct val="110000"/>
              </a:lnSpc>
              <a:spcAft>
                <a:spcPct val="0"/>
              </a:spcAft>
              <a:defRPr/>
            </a:pPr>
            <a:endParaRPr lang="pt-BR" sz="2400" kern="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indent="-342900" fontAlgn="base">
              <a:lnSpc>
                <a:spcPct val="110000"/>
              </a:lnSpc>
              <a:spcAft>
                <a:spcPct val="0"/>
              </a:spcAft>
              <a:defRPr/>
            </a:pPr>
            <a:r>
              <a:rPr lang="pt-BR" sz="2400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</a:p>
          <a:p>
            <a:pPr marL="342900" indent="-342900" fontAlgn="base">
              <a:lnSpc>
                <a:spcPct val="110000"/>
              </a:lnSpc>
              <a:spcAft>
                <a:spcPct val="0"/>
              </a:spcAft>
              <a:defRPr/>
            </a:pPr>
            <a:endParaRPr lang="pt-BR" sz="2800" b="1" kern="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indent="-342900" fontAlgn="base">
              <a:lnSpc>
                <a:spcPct val="110000"/>
              </a:lnSpc>
              <a:spcAft>
                <a:spcPct val="0"/>
              </a:spcAft>
              <a:defRPr/>
            </a:pPr>
            <a:r>
              <a:rPr lang="pt-BR" sz="2800" b="1" kern="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endParaRPr lang="pt-BR" sz="2800" b="1" kern="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indent="-342900" fontAlgn="base">
              <a:lnSpc>
                <a:spcPct val="110000"/>
              </a:lnSpc>
              <a:spcAft>
                <a:spcPct val="0"/>
              </a:spcAft>
              <a:defRPr/>
            </a:pPr>
            <a:r>
              <a:rPr lang="pt-BR" sz="2800" b="1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</a:t>
            </a:r>
          </a:p>
          <a:p>
            <a:pPr marL="34290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3200" b="1" kern="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3200" b="1" kern="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3200" b="1" kern="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pt-BR" sz="2800" b="1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Avaliação de Percepção e Conhecimento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57159" y="3643314"/>
            <a:ext cx="8786842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10000"/>
              </a:lnSpc>
              <a:spcAft>
                <a:spcPct val="0"/>
              </a:spcAft>
              <a:buBlip>
                <a:blip r:embed="rId3"/>
              </a:buBlip>
              <a:defRPr/>
            </a:pPr>
            <a:r>
              <a:rPr lang="pt-BR" sz="2400" b="1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Conhecimento</a:t>
            </a:r>
            <a:r>
              <a:rPr lang="pt-BR" sz="2400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</a:t>
            </a:r>
          </a:p>
          <a:p>
            <a:pPr marL="800100" lvl="1" indent="-342900" fontAlgn="base">
              <a:lnSpc>
                <a:spcPct val="110000"/>
              </a:lnSpc>
              <a:spcAft>
                <a:spcPct val="0"/>
              </a:spcAft>
              <a:buBlip>
                <a:blip r:embed="rId3"/>
              </a:buBlip>
              <a:defRPr/>
            </a:pPr>
            <a:r>
              <a:rPr lang="pt-BR" sz="2400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Mesmo após a capacitação profissionais não acreditam na eficácia do produto alcoólico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42844" y="5526961"/>
            <a:ext cx="885828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2400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Capacitações devem ser realizadas periodicamente preferentemente setorizadas e com técnicas ilustrativas (visuais) 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8715404" y="6488668"/>
            <a:ext cx="428596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32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14282" y="928670"/>
            <a:ext cx="8786843" cy="5429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base">
              <a:lnSpc>
                <a:spcPct val="110000"/>
              </a:lnSpc>
              <a:spcAft>
                <a:spcPct val="0"/>
              </a:spcAft>
              <a:defRPr/>
            </a:pPr>
            <a:endParaRPr lang="pt-BR" sz="2800" b="1" kern="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indent="-342900" fontAlgn="base">
              <a:lnSpc>
                <a:spcPct val="110000"/>
              </a:lnSpc>
              <a:spcAft>
                <a:spcPct val="0"/>
              </a:spcAft>
              <a:defRPr/>
            </a:pPr>
            <a:r>
              <a:rPr lang="pt-BR" sz="2800" b="1" kern="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endParaRPr lang="pt-BR" sz="2800" b="1" kern="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indent="-342900" fontAlgn="base">
              <a:lnSpc>
                <a:spcPct val="110000"/>
              </a:lnSpc>
              <a:spcAft>
                <a:spcPct val="0"/>
              </a:spcAft>
              <a:defRPr/>
            </a:pPr>
            <a:r>
              <a:rPr lang="pt-BR" sz="2800" b="1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</a:t>
            </a:r>
          </a:p>
          <a:p>
            <a:pPr marL="34290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3200" b="1" kern="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3200" b="1" kern="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t-BR" sz="3200" b="1" kern="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715404" y="6488668"/>
            <a:ext cx="428596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33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pt-BR" sz="2800" b="1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Avaliação de Estrutura para higiene de mãos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85720" y="1211541"/>
            <a:ext cx="8786842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10000"/>
              </a:lnSpc>
              <a:spcAft>
                <a:spcPct val="0"/>
              </a:spcAft>
              <a:buBlip>
                <a:blip r:embed="rId2"/>
              </a:buBlip>
              <a:defRPr/>
            </a:pPr>
            <a:r>
              <a:rPr lang="pt-BR" sz="2400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Os indicadores de estrutura avaliados demonstram que os hospitais já possuíam estrutura mínima no início do Projeto, com discreta melhoria na observação final.</a:t>
            </a:r>
          </a:p>
          <a:p>
            <a:pPr marL="342900" indent="-342900" fontAlgn="base">
              <a:lnSpc>
                <a:spcPct val="110000"/>
              </a:lnSpc>
              <a:spcAft>
                <a:spcPct val="0"/>
              </a:spcAft>
              <a:defRPr/>
            </a:pPr>
            <a:endParaRPr lang="pt-BR" sz="2400" kern="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14282" y="3500438"/>
            <a:ext cx="885828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2400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Estruturas adequadas são fundamentais para realização de higiene de mãos nos 5 momentos. Mesmo que os dispensadores não estejam disponíveis em cada leito, estes devem estar posicionados de forma a permitir seu uso em cada ponto de assistência.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E:\HIGIENE DAS MÃOS\MAO 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630" y="4643446"/>
            <a:ext cx="22139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ixaDeTexto 19"/>
          <p:cNvSpPr txBox="1"/>
          <p:nvPr/>
        </p:nvSpPr>
        <p:spPr>
          <a:xfrm>
            <a:off x="785786" y="928670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Agradecemos a participação de todos !!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Finalizando.................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57224" y="2000240"/>
            <a:ext cx="7286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Novas ações estão sendo planejadas pelo Grupo de Trabalho Interinstitucional. Aguarde !!!!!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85786" y="3643314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Contatos podem ser feitos através do e-mail:   projetohm.sp@gmail.com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8596" y="5429264"/>
            <a:ext cx="607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latin typeface="Arial Narrow" pitchFamily="34" charset="0"/>
                <a:cs typeface="Arial" pitchFamily="34" charset="0"/>
              </a:rPr>
              <a:t>Silvia Alice Ferreira</a:t>
            </a:r>
          </a:p>
          <a:p>
            <a:r>
              <a:rPr lang="pt-BR" sz="2800" b="1" i="1" dirty="0" smtClean="0">
                <a:latin typeface="Arial Narrow" pitchFamily="34" charset="0"/>
                <a:cs typeface="Arial" pitchFamily="34" charset="0"/>
              </a:rPr>
              <a:t>Divisão de Infecção Hospitalar</a:t>
            </a:r>
            <a:endParaRPr lang="pt-BR" sz="2800" b="1" i="1" dirty="0"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812" y="500042"/>
            <a:ext cx="900118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Avaliação dos dados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8596" y="1643050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Período: Agosto 2013 a Julho 2014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034" y="2617769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Parte 1 -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Caracterização dos hospitais e das unidades de implantação do projeto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0034" y="3903653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Parte 2 –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Avaliação dos Indicadores de Melhoria</a:t>
            </a:r>
          </a:p>
        </p:txBody>
      </p:sp>
      <p:sp>
        <p:nvSpPr>
          <p:cNvPr id="7" name="Retângulo 6"/>
          <p:cNvSpPr/>
          <p:nvPr/>
        </p:nvSpPr>
        <p:spPr>
          <a:xfrm>
            <a:off x="500034" y="5191796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Parte 3 -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Conclusão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786810" y="6488668"/>
            <a:ext cx="35719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28596" y="1908891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 Parte 1 - Caracterização dos hospitais e das unidades de implantação do projeto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786810" y="6488668"/>
            <a:ext cx="357190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3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501122" cy="1428760"/>
          </a:xfrm>
        </p:spPr>
        <p:txBody>
          <a:bodyPr>
            <a:noAutofit/>
          </a:bodyPr>
          <a:lstStyle/>
          <a:p>
            <a:pPr algn="l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Hospitais que finalizaram a implantação do Projeto segundo a natureza. Agosto 2013 a Julho 2014. Estado de São Paulo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4282" y="5506066"/>
            <a:ext cx="857256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Avaliação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Dos 111 hospitais que enviaram adesão, conseguiram completar todas as etapas 73 hospitais, sendo metade de Hospitais  Privados (50,7%) e a outra metade Hospitais Públicos e Filantrópicos.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469545"/>
            <a:ext cx="5248292" cy="260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8786810" y="6488668"/>
            <a:ext cx="357190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4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8596" y="928670"/>
            <a:ext cx="8501122" cy="1428760"/>
          </a:xfrm>
        </p:spPr>
        <p:txBody>
          <a:bodyPr>
            <a:noAutofit/>
          </a:bodyPr>
          <a:lstStyle/>
          <a:p>
            <a:pPr algn="l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Hospitais de acordo com característica de participação no Projeto. Agosto 2013 a Julho 2014. Estado de São Paulo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4282" y="5357826"/>
            <a:ext cx="857256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Avaliação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Dos 73 hospitais participante, 10 (13,7%) participaram da Fase 2011-2012 e ampliaram ações para outras unidades, enquanto a grande maioria (86,3%) fizeram adesão inicial.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786810" y="6488668"/>
            <a:ext cx="357190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5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05" y="2538415"/>
            <a:ext cx="7239057" cy="210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2844" y="5342295"/>
            <a:ext cx="857256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Avaliação: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Houve implantação efetiva em 96 Unidades, sendo 70,8% em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Unidades de Terapia Intensiva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(UTI) e 29,2% em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outras unidades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que denominamos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“Enfermaria”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57158" y="642918"/>
            <a:ext cx="8501122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Unidades onde ocorreu a implantação do Projeto N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= 96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Agosto 2013 a Julho 2014. Estado de São Paulo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214554"/>
            <a:ext cx="57816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8786810" y="6488668"/>
            <a:ext cx="357190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6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57158" y="928670"/>
            <a:ext cx="8501122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Numero de leitos da unidades onde ocorreu a implantação do Projeto, segundo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 natureza do hospital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Agosto 2013 a Julho 2014. Estado de São Paulo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2844" y="5572140"/>
            <a:ext cx="871543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Avaliação: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Para os 2224 mil leitos onde o Projeto foi implantado os leitos de  Hospitais Privados equivalem a 60% destes.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496"/>
            <a:ext cx="71141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8786810" y="6488668"/>
            <a:ext cx="357190" cy="369332"/>
          </a:xfrm>
          <a:prstGeom prst="rect">
            <a:avLst/>
          </a:prstGeom>
          <a:solidFill>
            <a:srgbClr val="334F15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7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3269</TotalTime>
  <Words>1871</Words>
  <Application>Microsoft Office PowerPoint</Application>
  <PresentationFormat>Apresentação na tela (4:3)</PresentationFormat>
  <Paragraphs>192</Paragraphs>
  <Slides>36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Tema do Office</vt:lpstr>
      <vt:lpstr>1_Tema do Office</vt:lpstr>
      <vt:lpstr>1_Estrutura padrão</vt:lpstr>
      <vt:lpstr>2_Tema do Office</vt:lpstr>
      <vt:lpstr>Apresentação do PowerPoint</vt:lpstr>
      <vt:lpstr>  Grupo de Trabalho Interinstitucional </vt:lpstr>
      <vt:lpstr>Apresentação do PowerPoint</vt:lpstr>
      <vt:lpstr>Apresentação do PowerPoint</vt:lpstr>
      <vt:lpstr> Parte 1 - Caracterização dos hospitais e das unidades de implantação do projeto</vt:lpstr>
      <vt:lpstr>Hospitais que finalizaram a implantação do Projeto segundo a natureza. Agosto 2013 a Julho 2014. Estado de São Paulo</vt:lpstr>
      <vt:lpstr>Hospitais de acordo com característica de participação no Projeto. Agosto 2013 a Julho 2014. Estado de São Paulo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Consumo de produto alcoólico em mL por paciente-dia, agosto/13 a julho/14. Estado de São Paulo</vt:lpstr>
      <vt:lpstr>Consumo de produto alcoólico em mL por paciente-dia, e unidades* que enviaram informações, agosto/13 a julho/14 . Estado de S. Paulo</vt:lpstr>
      <vt:lpstr>Consumo de produto alcoólico de agosto/13 a julho/14 e média agregada em todas as unidades*. Estado de São Paulo</vt:lpstr>
      <vt:lpstr>Consumo de produto alcoólico mL/pac.dia em Unidades de Terapia Intensiva*, comparadas por tipo de instituição, agosto/13 a julho/14. Estado de São Paulo</vt:lpstr>
      <vt:lpstr>Consumo de produto alcoólico mL/pac.dia em Enfermarias*, comparadas por tipo de instituição, agosto/13 a julho/14. Estado de São Paulo</vt:lpstr>
      <vt:lpstr>Apresentação do PowerPoint</vt:lpstr>
      <vt:lpstr>Apresentação do PowerPoint</vt:lpstr>
      <vt:lpstr>Apresentação do PowerPoint</vt:lpstr>
      <vt:lpstr>Questionários respondidos nas Etapa 2 e 4. Capacitações e Profissionais capacitados no período agosto/13 a julho/14. Estado de São Paulo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Hospitais que aderiram ao projeto segundo a natureza. N= 170</dc:title>
  <dc:creator>sferreira</dc:creator>
  <cp:lastModifiedBy>Silvia Ferreira</cp:lastModifiedBy>
  <cp:revision>276</cp:revision>
  <dcterms:created xsi:type="dcterms:W3CDTF">2012-08-01T17:54:08Z</dcterms:created>
  <dcterms:modified xsi:type="dcterms:W3CDTF">2015-01-26T11:21:48Z</dcterms:modified>
</cp:coreProperties>
</file>